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87" r:id="rId3"/>
    <p:sldId id="443" r:id="rId4"/>
    <p:sldId id="444" r:id="rId5"/>
    <p:sldId id="425" r:id="rId6"/>
    <p:sldId id="445" r:id="rId7"/>
    <p:sldId id="446" r:id="rId8"/>
    <p:sldId id="447" r:id="rId9"/>
    <p:sldId id="448" r:id="rId10"/>
    <p:sldId id="449" r:id="rId11"/>
    <p:sldId id="450" r:id="rId12"/>
    <p:sldId id="451" r:id="rId13"/>
    <p:sldId id="453" r:id="rId14"/>
    <p:sldId id="454" r:id="rId15"/>
    <p:sldId id="421"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FB78052-0DDC-454C-BFA8-EE9E5D62F210}" type="datetimeFigureOut">
              <a:rPr lang="de-DE" smtClean="0"/>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27714959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8716704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6050431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164417278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FB78052-0DDC-454C-BFA8-EE9E5D62F210}" type="datetimeFigureOut">
              <a:rPr lang="de-DE" smtClean="0"/>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41148803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FB78052-0DDC-454C-BFA8-EE9E5D62F210}" type="datetimeFigureOut">
              <a:rPr lang="de-DE" smtClean="0"/>
              <a:t>10.02.2019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86924734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FB78052-0DDC-454C-BFA8-EE9E5D62F210}" type="datetimeFigureOut">
              <a:rPr lang="de-DE" smtClean="0"/>
              <a:t>10.02.2019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69043208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FB78052-0DDC-454C-BFA8-EE9E5D62F210}" type="datetimeFigureOut">
              <a:rPr lang="de-DE" smtClean="0"/>
              <a:t>10.02.2019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202212909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B78052-0DDC-454C-BFA8-EE9E5D62F210}" type="datetimeFigureOut">
              <a:rPr lang="de-DE" smtClean="0"/>
              <a:t>10.02.2019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9045827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FB78052-0DDC-454C-BFA8-EE9E5D62F210}" type="datetimeFigureOut">
              <a:rPr lang="de-DE" smtClean="0"/>
              <a:t>10.02.2019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22789784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FB78052-0DDC-454C-BFA8-EE9E5D62F210}" type="datetimeFigureOut">
              <a:rPr lang="de-DE" smtClean="0"/>
              <a:t>10.02.2019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74655982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8052-0DDC-454C-BFA8-EE9E5D62F210}" type="datetimeFigureOut">
              <a:rPr lang="de-DE" smtClean="0"/>
              <a:t>10.02.2019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4FF1-426E-4DFE-BCAC-868E90BB37A7}" type="slidenum">
              <a:rPr lang="de-DE" smtClean="0"/>
              <a:t>‹Nr.›</a:t>
            </a:fld>
            <a:endParaRPr lang="de-DE"/>
          </a:p>
        </p:txBody>
      </p:sp>
    </p:spTree>
    <p:extLst>
      <p:ext uri="{BB962C8B-B14F-4D97-AF65-F5344CB8AC3E}">
        <p14:creationId xmlns:p14="http://schemas.microsoft.com/office/powerpoint/2010/main" val="17245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Tree>
    <p:extLst>
      <p:ext uri="{BB962C8B-B14F-4D97-AF65-F5344CB8AC3E}">
        <p14:creationId xmlns:p14="http://schemas.microsoft.com/office/powerpoint/2010/main" val="26755816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2. Deine Haltung zeugt von tiefer Gottesfurcht </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Die Gegenwart Gottes führt zu Furcht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(vgl. 2. Mose 3,6; 5. Mose 5,5; Josua 5,15; Psalm 76,9)</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Weitere Beispiele</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Gideon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r>
              <a:rPr lang="it-IT"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Richter 6,22-32</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Petrus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r>
              <a:rPr lang="pt-BR"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Lukas 5,1-11</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Jakob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r>
              <a:rPr lang="pt-BR"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35,1-4</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776676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2. Deine Haltung zeugt von tiefer Gottesfurcht </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Derjenige, der Gott fürchtet…</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vertraut ihm, liebt ihn und ist ihm gehorsam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(5. Mose 10,12.20; 13,5; Sprüche 14,26)</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geht Gottes Wege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(5. Mose 5,29; 6,2.24; 8,6; 17,19; 31,12)</a:t>
            </a: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 dient ihm</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 (5. Mose 6,13; Josua 24,14; 1. Samuel 12,14) </a:t>
            </a: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und verehrt ihn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Könige 18,3.12; Nehemia 1,11; Jeremia 32,39)</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meidet den Weg des Bösen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(3. Mose 19,14; 25,17.36.43; Hiob 1,8; Sprüche 3,7; 8,13) </a:t>
            </a: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und sucht das Gute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 Mose 1,17.21; 3. Mose 19,32)</a:t>
            </a:r>
          </a:p>
        </p:txBody>
      </p:sp>
    </p:spTree>
    <p:extLst>
      <p:ext uri="{BB962C8B-B14F-4D97-AF65-F5344CB8AC3E}">
        <p14:creationId xmlns:p14="http://schemas.microsoft.com/office/powerpoint/2010/main" val="201884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3. Deine Hingabe ist die korrekte Antwort</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Zwei Aspekte der Hingabe Jakobs</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Jakobs Taten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(Verse 18-19)</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Jakobs Versprechen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(Verse 20-22)</a:t>
            </a:r>
          </a:p>
        </p:txBody>
      </p:sp>
      <p:pic>
        <p:nvPicPr>
          <p:cNvPr id="3" name="Grafik 2">
            <a:extLst>
              <a:ext uri="{FF2B5EF4-FFF2-40B4-BE49-F238E27FC236}">
                <a16:creationId xmlns:a16="http://schemas.microsoft.com/office/drawing/2014/main" id="{911B4400-6719-40E7-9157-6560696E7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532" y="1490416"/>
            <a:ext cx="4303568" cy="4905622"/>
          </a:xfrm>
          <a:prstGeom prst="rect">
            <a:avLst/>
          </a:prstGeom>
        </p:spPr>
      </p:pic>
      <p:sp>
        <p:nvSpPr>
          <p:cNvPr id="10" name="Rechteck 9">
            <a:extLst>
              <a:ext uri="{FF2B5EF4-FFF2-40B4-BE49-F238E27FC236}">
                <a16:creationId xmlns:a16="http://schemas.microsoft.com/office/drawing/2014/main" id="{E42F42C0-2BE6-41DD-B582-DB0994D3FDA4}"/>
              </a:ext>
            </a:extLst>
          </p:cNvPr>
          <p:cNvSpPr/>
          <p:nvPr/>
        </p:nvSpPr>
        <p:spPr>
          <a:xfrm>
            <a:off x="7863209" y="6338363"/>
            <a:ext cx="2564805" cy="369332"/>
          </a:xfrm>
          <a:prstGeom prst="rect">
            <a:avLst/>
          </a:prstGeom>
        </p:spPr>
        <p:txBody>
          <a:bodyPr wrap="none">
            <a:spAutoFit/>
          </a:bodyPr>
          <a:lstStyle/>
          <a:p>
            <a:r>
              <a:rPr lang="de-DE" dirty="0">
                <a:solidFill>
                  <a:schemeClr val="bg1"/>
                </a:solidFill>
              </a:rPr>
              <a:t>wikila-bible.eklablog.com</a:t>
            </a:r>
          </a:p>
        </p:txBody>
      </p:sp>
    </p:spTree>
    <p:extLst>
      <p:ext uri="{BB962C8B-B14F-4D97-AF65-F5344CB8AC3E}">
        <p14:creationId xmlns:p14="http://schemas.microsoft.com/office/powerpoint/2010/main" val="985929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3. Deine Hingabe ist die korrekte Antwort</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Jakobs Versprechen – Gelübde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31,13; vgl. 4. Mose 21,2; Richter 11,30; 1. Samuel 1,11)</a:t>
            </a: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Gebe dich deinem Herrn hin</a:t>
            </a: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in allen Bereichen deines Lebens!</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719138">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p:txBody>
      </p:sp>
      <p:pic>
        <p:nvPicPr>
          <p:cNvPr id="3" name="Grafik 2">
            <a:extLst>
              <a:ext uri="{FF2B5EF4-FFF2-40B4-BE49-F238E27FC236}">
                <a16:creationId xmlns:a16="http://schemas.microsoft.com/office/drawing/2014/main" id="{AE8E006C-604B-46DA-89D7-D6BD38429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293" y="3058152"/>
            <a:ext cx="4585335" cy="3047899"/>
          </a:xfrm>
          <a:prstGeom prst="rect">
            <a:avLst/>
          </a:prstGeom>
        </p:spPr>
      </p:pic>
      <p:sp>
        <p:nvSpPr>
          <p:cNvPr id="10" name="Rechteck 9">
            <a:extLst>
              <a:ext uri="{FF2B5EF4-FFF2-40B4-BE49-F238E27FC236}">
                <a16:creationId xmlns:a16="http://schemas.microsoft.com/office/drawing/2014/main" id="{883C3071-9952-416D-91FD-4F6101BF84DE}"/>
              </a:ext>
            </a:extLst>
          </p:cNvPr>
          <p:cNvSpPr/>
          <p:nvPr/>
        </p:nvSpPr>
        <p:spPr>
          <a:xfrm>
            <a:off x="9730239" y="6080666"/>
            <a:ext cx="1136208" cy="369332"/>
          </a:xfrm>
          <a:prstGeom prst="rect">
            <a:avLst/>
          </a:prstGeom>
        </p:spPr>
        <p:txBody>
          <a:bodyPr wrap="none">
            <a:spAutoFit/>
          </a:bodyPr>
          <a:lstStyle/>
          <a:p>
            <a:r>
              <a:rPr lang="de-DE" dirty="0">
                <a:solidFill>
                  <a:schemeClr val="bg1"/>
                </a:solidFill>
              </a:rPr>
              <a:t>pitopia.de</a:t>
            </a:r>
          </a:p>
        </p:txBody>
      </p:sp>
    </p:spTree>
    <p:extLst>
      <p:ext uri="{BB962C8B-B14F-4D97-AF65-F5344CB8AC3E}">
        <p14:creationId xmlns:p14="http://schemas.microsoft.com/office/powerpoint/2010/main" val="264022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txBox="1">
            <a:spLocks noChangeArrowheads="1"/>
          </p:cNvSpPr>
          <p:nvPr/>
        </p:nvSpPr>
        <p:spPr bwMode="auto">
          <a:xfrm>
            <a:off x="457200" y="1989138"/>
            <a:ext cx="11234928" cy="607758"/>
          </a:xfrm>
          <a:prstGeom prst="rect">
            <a:avLst/>
          </a:prstGeom>
          <a:noFill/>
          <a:ln w="9525">
            <a:noFill/>
            <a:miter lim="800000"/>
            <a:headEnd/>
            <a:tailEnd/>
          </a:ln>
        </p:spPr>
        <p:txBody>
          <a:bodyPr/>
          <a:lstStyle/>
          <a:p>
            <a:pPr algn="ctr" fontAlgn="base">
              <a:spcBef>
                <a:spcPct val="0"/>
              </a:spcBef>
              <a:spcAft>
                <a:spcPct val="0"/>
              </a:spcAft>
              <a:defRPr/>
            </a:pPr>
            <a:r>
              <a:rPr lang="de-DE" sz="3600" dirty="0">
                <a:solidFill>
                  <a:schemeClr val="bg1"/>
                </a:solidFill>
                <a:effectLst>
                  <a:glow rad="139700">
                    <a:schemeClr val="tx1">
                      <a:alpha val="40000"/>
                    </a:schemeClr>
                  </a:glow>
                </a:effectLst>
                <a:latin typeface="AR ESSENCE" panose="02000000000000000000" pitchFamily="2" charset="0"/>
                <a:cs typeface="Arial" charset="0"/>
              </a:rPr>
              <a:t>1. Mose 28,10-22</a:t>
            </a:r>
          </a:p>
        </p:txBody>
      </p:sp>
      <p:sp>
        <p:nvSpPr>
          <p:cNvPr id="11" name="Rechteck 10"/>
          <p:cNvSpPr/>
          <p:nvPr/>
        </p:nvSpPr>
        <p:spPr>
          <a:xfrm>
            <a:off x="457200" y="2854375"/>
            <a:ext cx="11320272" cy="2080570"/>
          </a:xfrm>
          <a:prstGeom prst="rect">
            <a:avLst/>
          </a:prstGeom>
        </p:spPr>
        <p:txBody>
          <a:bodyPr wrap="square">
            <a:spAutoFit/>
          </a:bodyPr>
          <a:lstStyle/>
          <a:p>
            <a:pPr marL="714375" lvl="0" indent="-714375" eaLnBrk="0" fontAlgn="base" hangingPunct="0">
              <a:spcBef>
                <a:spcPct val="20000"/>
              </a:spcBef>
              <a:spcAft>
                <a:spcPct val="0"/>
              </a:spcAft>
              <a:buFont typeface="+mj-lt"/>
              <a:buAutoNum type="arabicPeriod"/>
              <a:tabLst>
                <a:tab pos="714375"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Deine Sicherheit dafür liegt in seiner Gnade (Verse 10-15)</a:t>
            </a:r>
          </a:p>
          <a:p>
            <a:pPr marL="714375" lvl="0" indent="-714375" eaLnBrk="0" fontAlgn="base" hangingPunct="0">
              <a:spcBef>
                <a:spcPct val="20000"/>
              </a:spcBef>
              <a:spcAft>
                <a:spcPct val="0"/>
              </a:spcAft>
              <a:buFont typeface="+mj-lt"/>
              <a:buAutoNum type="arabicPeriod"/>
              <a:tabLst>
                <a:tab pos="714375"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Deine Haltung zeugt von tiefer Gottesfurcht (Verse 16-17)</a:t>
            </a:r>
          </a:p>
          <a:p>
            <a:pPr marL="714375" lvl="0" indent="-714375" eaLnBrk="0" fontAlgn="base" hangingPunct="0">
              <a:spcBef>
                <a:spcPct val="20000"/>
              </a:spcBef>
              <a:spcAft>
                <a:spcPct val="0"/>
              </a:spcAft>
              <a:buFont typeface="+mj-lt"/>
              <a:buAutoNum type="arabicPeriod"/>
              <a:tabLst>
                <a:tab pos="714375"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Deine Hingabe ist die korrekte Antwort (Verse 18-22)</a:t>
            </a:r>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
        <p:nvSpPr>
          <p:cNvPr id="8"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b="1" dirty="0">
                <a:solidFill>
                  <a:schemeClr val="accent4">
                    <a:lumMod val="60000"/>
                    <a:lumOff val="40000"/>
                  </a:schemeClr>
                </a:solidFill>
                <a:effectLst>
                  <a:glow rad="139700">
                    <a:schemeClr val="tx1">
                      <a:alpha val="40000"/>
                    </a:schemeClr>
                  </a:glow>
                </a:effectLst>
                <a:latin typeface="AR ESSENCE" panose="02000000000000000000" pitchFamily="2" charset="0"/>
              </a:rPr>
              <a:t>Gott ist mit dir</a:t>
            </a:r>
          </a:p>
        </p:txBody>
      </p:sp>
    </p:spTree>
    <p:extLst>
      <p:ext uri="{BB962C8B-B14F-4D97-AF65-F5344CB8AC3E}">
        <p14:creationId xmlns:p14="http://schemas.microsoft.com/office/powerpoint/2010/main" val="29629781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Tree>
    <p:extLst>
      <p:ext uri="{BB962C8B-B14F-4D97-AF65-F5344CB8AC3E}">
        <p14:creationId xmlns:p14="http://schemas.microsoft.com/office/powerpoint/2010/main" val="30280297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txBox="1">
            <a:spLocks noChangeArrowheads="1"/>
          </p:cNvSpPr>
          <p:nvPr/>
        </p:nvSpPr>
        <p:spPr bwMode="auto">
          <a:xfrm>
            <a:off x="457200" y="1989138"/>
            <a:ext cx="11234928" cy="607758"/>
          </a:xfrm>
          <a:prstGeom prst="rect">
            <a:avLst/>
          </a:prstGeom>
          <a:noFill/>
          <a:ln w="9525">
            <a:noFill/>
            <a:miter lim="800000"/>
            <a:headEnd/>
            <a:tailEnd/>
          </a:ln>
        </p:spPr>
        <p:txBody>
          <a:bodyPr/>
          <a:lstStyle/>
          <a:p>
            <a:pPr algn="ctr" fontAlgn="base">
              <a:spcBef>
                <a:spcPct val="0"/>
              </a:spcBef>
              <a:spcAft>
                <a:spcPct val="0"/>
              </a:spcAft>
              <a:defRPr/>
            </a:pPr>
            <a:r>
              <a:rPr lang="de-DE" sz="3600" dirty="0">
                <a:solidFill>
                  <a:schemeClr val="bg1"/>
                </a:solidFill>
                <a:effectLst>
                  <a:glow rad="139700">
                    <a:schemeClr val="tx1">
                      <a:alpha val="40000"/>
                    </a:schemeClr>
                  </a:glow>
                </a:effectLst>
                <a:latin typeface="AR ESSENCE" panose="02000000000000000000" pitchFamily="2" charset="0"/>
                <a:cs typeface="Arial" charset="0"/>
              </a:rPr>
              <a:t>1. Mose 28,10-22</a:t>
            </a:r>
          </a:p>
        </p:txBody>
      </p:sp>
      <p:sp>
        <p:nvSpPr>
          <p:cNvPr id="11" name="Rechteck 10"/>
          <p:cNvSpPr/>
          <p:nvPr/>
        </p:nvSpPr>
        <p:spPr>
          <a:xfrm>
            <a:off x="457200" y="2854375"/>
            <a:ext cx="11320272" cy="2080570"/>
          </a:xfrm>
          <a:prstGeom prst="rect">
            <a:avLst/>
          </a:prstGeom>
        </p:spPr>
        <p:txBody>
          <a:bodyPr wrap="square">
            <a:spAutoFit/>
          </a:bodyPr>
          <a:lstStyle/>
          <a:p>
            <a:pPr marL="714375" lvl="0" indent="-714375" eaLnBrk="0" fontAlgn="base" hangingPunct="0">
              <a:spcBef>
                <a:spcPct val="20000"/>
              </a:spcBef>
              <a:spcAft>
                <a:spcPct val="0"/>
              </a:spcAft>
              <a:buFont typeface="+mj-lt"/>
              <a:buAutoNum type="arabicPeriod"/>
              <a:tabLst>
                <a:tab pos="714375"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Deine Sicherheit dafür liegt in seiner Gnade (Verse 10-15)</a:t>
            </a:r>
          </a:p>
          <a:p>
            <a:pPr marL="714375" lvl="0" indent="-714375" eaLnBrk="0" fontAlgn="base" hangingPunct="0">
              <a:spcBef>
                <a:spcPct val="20000"/>
              </a:spcBef>
              <a:spcAft>
                <a:spcPct val="0"/>
              </a:spcAft>
              <a:buFont typeface="+mj-lt"/>
              <a:buAutoNum type="arabicPeriod"/>
              <a:tabLst>
                <a:tab pos="714375"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Deine Haltung zeugt von tiefer Gottesfurcht (Verse 16-17)</a:t>
            </a:r>
          </a:p>
          <a:p>
            <a:pPr marL="714375" lvl="0" indent="-714375" eaLnBrk="0" fontAlgn="base" hangingPunct="0">
              <a:spcBef>
                <a:spcPct val="20000"/>
              </a:spcBef>
              <a:spcAft>
                <a:spcPct val="0"/>
              </a:spcAft>
              <a:buFont typeface="+mj-lt"/>
              <a:buAutoNum type="arabicPeriod"/>
              <a:tabLst>
                <a:tab pos="714375"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Deine Hingabe ist die korrekte Antwort (Verse 18-22)</a:t>
            </a:r>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
        <p:nvSpPr>
          <p:cNvPr id="8"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b="1" dirty="0">
                <a:solidFill>
                  <a:schemeClr val="accent4">
                    <a:lumMod val="60000"/>
                    <a:lumOff val="40000"/>
                  </a:schemeClr>
                </a:solidFill>
                <a:effectLst>
                  <a:glow rad="139700">
                    <a:schemeClr val="tx1">
                      <a:alpha val="40000"/>
                    </a:schemeClr>
                  </a:glow>
                </a:effectLst>
                <a:latin typeface="AR ESSENCE" panose="02000000000000000000" pitchFamily="2" charset="0"/>
              </a:rPr>
              <a:t>Gott ist mit dir</a:t>
            </a:r>
          </a:p>
        </p:txBody>
      </p:sp>
    </p:spTree>
    <p:extLst>
      <p:ext uri="{BB962C8B-B14F-4D97-AF65-F5344CB8AC3E}">
        <p14:creationId xmlns:p14="http://schemas.microsoft.com/office/powerpoint/2010/main" val="3841526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 ist mir Jakob</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 verspricht es dem Jakob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28,15)</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 macht es erkennbar, indem er Jakob segnet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30,27; vgl. 39,3)</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 erfüllt seine Versprechen, indem er Jakob rettet um wieder nach Hause führt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31,3.5.7b.12-13.24.29.42; 46,2)</a:t>
            </a:r>
          </a:p>
        </p:txBody>
      </p:sp>
      <p:sp>
        <p:nvSpPr>
          <p:cNvPr id="8" name="Rectangle 5">
            <a:extLst>
              <a:ext uri="{FF2B5EF4-FFF2-40B4-BE49-F238E27FC236}">
                <a16:creationId xmlns:a16="http://schemas.microsoft.com/office/drawing/2014/main" id="{F4C33CD5-1239-4797-8738-77498BFFB940}"/>
              </a:ext>
            </a:extLst>
          </p:cNvPr>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b="1" dirty="0">
                <a:solidFill>
                  <a:schemeClr val="accent4">
                    <a:lumMod val="60000"/>
                    <a:lumOff val="40000"/>
                  </a:schemeClr>
                </a:solidFill>
                <a:effectLst>
                  <a:glow rad="139700">
                    <a:schemeClr val="tx1">
                      <a:alpha val="40000"/>
                    </a:schemeClr>
                  </a:glow>
                </a:effectLst>
                <a:latin typeface="AR ESSENCE" panose="02000000000000000000" pitchFamily="2" charset="0"/>
              </a:rPr>
              <a:t>Gott ist mit dir</a:t>
            </a:r>
          </a:p>
        </p:txBody>
      </p:sp>
    </p:spTree>
    <p:extLst>
      <p:ext uri="{BB962C8B-B14F-4D97-AF65-F5344CB8AC3E}">
        <p14:creationId xmlns:p14="http://schemas.microsoft.com/office/powerpoint/2010/main" val="25331096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Deine Sicherheit dafür liegt in seiner Gnade</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pic>
        <p:nvPicPr>
          <p:cNvPr id="3" name="Grafik 2">
            <a:extLst>
              <a:ext uri="{FF2B5EF4-FFF2-40B4-BE49-F238E27FC236}">
                <a16:creationId xmlns:a16="http://schemas.microsoft.com/office/drawing/2014/main" id="{97CF573A-4739-4D39-BF58-F0DF02BA4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824" y="1828276"/>
            <a:ext cx="6230352" cy="4510087"/>
          </a:xfrm>
          <a:prstGeom prst="rect">
            <a:avLst/>
          </a:prstGeom>
        </p:spPr>
      </p:pic>
      <p:sp>
        <p:nvSpPr>
          <p:cNvPr id="10" name="Rechteck 9">
            <a:extLst>
              <a:ext uri="{FF2B5EF4-FFF2-40B4-BE49-F238E27FC236}">
                <a16:creationId xmlns:a16="http://schemas.microsoft.com/office/drawing/2014/main" id="{62A055D1-FDAF-43FC-B0A9-82E28B124CA8}"/>
              </a:ext>
            </a:extLst>
          </p:cNvPr>
          <p:cNvSpPr/>
          <p:nvPr/>
        </p:nvSpPr>
        <p:spPr>
          <a:xfrm>
            <a:off x="9232741" y="6055281"/>
            <a:ext cx="2477281" cy="369332"/>
          </a:xfrm>
          <a:prstGeom prst="rect">
            <a:avLst/>
          </a:prstGeom>
        </p:spPr>
        <p:txBody>
          <a:bodyPr wrap="none">
            <a:spAutoFit/>
          </a:bodyPr>
          <a:lstStyle/>
          <a:p>
            <a:r>
              <a:rPr lang="de-DE" dirty="0">
                <a:solidFill>
                  <a:schemeClr val="bg1"/>
                </a:solidFill>
              </a:rPr>
              <a:t>newsyoucanbelieve.com</a:t>
            </a:r>
          </a:p>
        </p:txBody>
      </p:sp>
    </p:spTree>
    <p:extLst>
      <p:ext uri="{BB962C8B-B14F-4D97-AF65-F5344CB8AC3E}">
        <p14:creationId xmlns:p14="http://schemas.microsoft.com/office/powerpoint/2010/main" val="2915303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Deine Sicherheit dafür liegt in seiner Gnade</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 wendet sich Jakob in Gnade zu</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Das Wirken des HERRN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 12)</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Die Gegenwart des HERRN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 13a)</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Das Versprechen des HERRN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(Verse 13b-14)</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Der Zuspruch des HERRN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 15)</a:t>
            </a:r>
          </a:p>
        </p:txBody>
      </p:sp>
    </p:spTree>
    <p:extLst>
      <p:ext uri="{BB962C8B-B14F-4D97-AF65-F5344CB8AC3E}">
        <p14:creationId xmlns:p14="http://schemas.microsoft.com/office/powerpoint/2010/main" val="18674707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Deine Sicherheit dafür liegt in seiner Gnade</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10" name="Rechteck 9">
            <a:extLst>
              <a:ext uri="{FF2B5EF4-FFF2-40B4-BE49-F238E27FC236}">
                <a16:creationId xmlns:a16="http://schemas.microsoft.com/office/drawing/2014/main" id="{62A055D1-FDAF-43FC-B0A9-82E28B124CA8}"/>
              </a:ext>
            </a:extLst>
          </p:cNvPr>
          <p:cNvSpPr/>
          <p:nvPr/>
        </p:nvSpPr>
        <p:spPr>
          <a:xfrm>
            <a:off x="9004141" y="6153697"/>
            <a:ext cx="1510413" cy="369332"/>
          </a:xfrm>
          <a:prstGeom prst="rect">
            <a:avLst/>
          </a:prstGeom>
        </p:spPr>
        <p:txBody>
          <a:bodyPr wrap="none">
            <a:spAutoFit/>
          </a:bodyPr>
          <a:lstStyle/>
          <a:p>
            <a:r>
              <a:rPr lang="de-DE" dirty="0">
                <a:solidFill>
                  <a:schemeClr val="bg1"/>
                </a:solidFill>
              </a:rPr>
              <a:t>wikimedia.org</a:t>
            </a:r>
          </a:p>
        </p:txBody>
      </p:sp>
      <p:pic>
        <p:nvPicPr>
          <p:cNvPr id="4" name="Grafik 3">
            <a:extLst>
              <a:ext uri="{FF2B5EF4-FFF2-40B4-BE49-F238E27FC236}">
                <a16:creationId xmlns:a16="http://schemas.microsoft.com/office/drawing/2014/main" id="{A9CE3084-B5F1-457A-A32D-2B0A71148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762" y="1824706"/>
            <a:ext cx="6108379" cy="4599907"/>
          </a:xfrm>
          <a:prstGeom prst="rect">
            <a:avLst/>
          </a:prstGeom>
        </p:spPr>
      </p:pic>
      <p:sp>
        <p:nvSpPr>
          <p:cNvPr id="11" name="Rechteck 10">
            <a:extLst>
              <a:ext uri="{FF2B5EF4-FFF2-40B4-BE49-F238E27FC236}">
                <a16:creationId xmlns:a16="http://schemas.microsoft.com/office/drawing/2014/main" id="{EAE60A39-EDBB-4731-9F92-5A3BFDE500F7}"/>
              </a:ext>
            </a:extLst>
          </p:cNvPr>
          <p:cNvSpPr/>
          <p:nvPr/>
        </p:nvSpPr>
        <p:spPr>
          <a:xfrm>
            <a:off x="457200" y="1824706"/>
            <a:ext cx="2332132" cy="1384995"/>
          </a:xfrm>
          <a:prstGeom prst="rect">
            <a:avLst/>
          </a:prstGeom>
        </p:spPr>
        <p:txBody>
          <a:bodyPr wrap="square">
            <a:spAutoFit/>
          </a:bodyPr>
          <a:lstStyle/>
          <a:p>
            <a:r>
              <a:rPr lang="de-DE" sz="2800" b="1" dirty="0" err="1">
                <a:solidFill>
                  <a:schemeClr val="bg1"/>
                </a:solidFill>
                <a:latin typeface="AR ESSENCE" panose="02000000000000000000" pitchFamily="2" charset="0"/>
              </a:rPr>
              <a:t>Jacob's</a:t>
            </a:r>
            <a:r>
              <a:rPr lang="de-DE" sz="2800" b="1" dirty="0">
                <a:solidFill>
                  <a:schemeClr val="bg1"/>
                </a:solidFill>
                <a:latin typeface="AR ESSENCE" panose="02000000000000000000" pitchFamily="2" charset="0"/>
              </a:rPr>
              <a:t> Dream (1639)</a:t>
            </a:r>
          </a:p>
          <a:p>
            <a:r>
              <a:rPr lang="de-DE" sz="2800" b="1" dirty="0">
                <a:solidFill>
                  <a:schemeClr val="bg1"/>
                </a:solidFill>
                <a:latin typeface="AR ESSENCE" panose="02000000000000000000" pitchFamily="2" charset="0"/>
              </a:rPr>
              <a:t>José de Ribera</a:t>
            </a:r>
          </a:p>
        </p:txBody>
      </p:sp>
    </p:spTree>
    <p:extLst>
      <p:ext uri="{BB962C8B-B14F-4D97-AF65-F5344CB8AC3E}">
        <p14:creationId xmlns:p14="http://schemas.microsoft.com/office/powerpoint/2010/main" val="32436493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Deine Sicherheit dafür liegt in seiner Gnade</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Drei Inhalte des Bundes</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Land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 13)</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Nachkommenschaft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(Verse 13-14)</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Segen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(Vers 14)</a:t>
            </a:r>
          </a:p>
          <a:p>
            <a:pPr marL="0" indent="0">
              <a:buNone/>
              <a:tabLst>
                <a:tab pos="719138" algn="l"/>
              </a:tabLst>
              <a:defRPr/>
            </a:pPr>
            <a:r>
              <a:rPr lang="de-DE" kern="0" dirty="0">
                <a:solidFill>
                  <a:schemeClr val="accent1">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„diese alle sind im Glauben gestorben und haben die Verheißungen nicht erlangt, sondern sahen sie von fern und begrüßten sie und bekannten, dass sie Fremde und ohne Bürgerrecht auf der Erde seien.“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(Hebräer 11,13)</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826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Deine Sicherheit dafür liegt in seiner Gnade</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Vier Teile des persönlichen Versprechen Gottes</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Gottes Gegenwart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r>
              <a:rPr lang="it-IT"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31,3.5; </a:t>
            </a:r>
            <a:r>
              <a:rPr lang="it-IT" kern="0" dirty="0" err="1">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vgl</a:t>
            </a:r>
            <a:r>
              <a:rPr lang="it-IT"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 </a:t>
            </a:r>
            <a:r>
              <a:rPr lang="it-IT" kern="0" dirty="0" err="1">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Psalm</a:t>
            </a:r>
            <a:r>
              <a:rPr lang="it-IT"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 46,8.12</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Gottes Schutz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(vgl. Psalm 91,11; 121,3-4.7; 2. Mose 14,14)</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Gottes Versprechen / Führung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r>
              <a:rPr lang="pt-BR"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Mose 30,25; 35,6.27; vgl. 1. Mose 46,4; Jeremia 16,15</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Gottes Verpflichtung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r>
              <a:rPr lang="nl-NL"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vgl. 5. Mose 31,6-8; Josua 1,5 1. Chronik 28,20; Hebräer 13,5</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69100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Deine Sicherheit dafür liegt in seiner Gnade</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Gott ist mit dir</a:t>
            </a:r>
          </a:p>
        </p:txBody>
      </p:sp>
      <p:sp>
        <p:nvSpPr>
          <p:cNvPr id="9" name="Rectangle 6">
            <a:extLst>
              <a:ext uri="{FF2B5EF4-FFF2-40B4-BE49-F238E27FC236}">
                <a16:creationId xmlns:a16="http://schemas.microsoft.com/office/drawing/2014/main" id="{80936790-B751-4A5F-837B-424293B7223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accent1">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„Lasst uns nun mit Freimütigkeit hinzutreten zum Thron der Gnade, damit wir Barmherzigkeit empfangen und Gnade finden zur rechtzeitigen Hilfe!“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(Hebräer 4,16)</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0" indent="0">
              <a:buNone/>
              <a:tabLst>
                <a:tab pos="719138" algn="l"/>
              </a:tabLst>
              <a:defRPr/>
            </a:pPr>
            <a:r>
              <a:rPr lang="de-DE" kern="0">
                <a:solidFill>
                  <a:schemeClr val="accent1">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„Und </a:t>
            </a:r>
            <a:r>
              <a:rPr lang="de-DE" kern="0" dirty="0">
                <a:solidFill>
                  <a:schemeClr val="accent1">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siehe, ich bin bei euch alle Tage bis zur Vollendung des Zeitalters.“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(Matthäus 28,20; vgl. Philipper 1,6)</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0" indent="0">
              <a:buNone/>
              <a:tabLst>
                <a:tab pos="719138" algn="l"/>
              </a:tabLst>
              <a:defRPr/>
            </a:pPr>
            <a:r>
              <a:rPr lang="de-DE" kern="0" dirty="0">
                <a:solidFill>
                  <a:schemeClr val="accent1">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„Wahrlich, wahrlich, ich sage euch: Ihr werdet den Himmel geöffnet sehen und die Engel Gottes auf- und niedersteigen auf den Sohn des Menschen.“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(Johannes 1,51; vgl. 1. Timotheus 2,5)</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1856251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Breitbild</PresentationFormat>
  <Paragraphs>74</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 ESSENCE</vt: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Mose 28,10-22: Gott ist mit dir</dc:title>
  <dc:creator>Sascha Kriegler</dc:creator>
  <cp:lastModifiedBy>Windows-Benutzer</cp:lastModifiedBy>
  <cp:revision>261</cp:revision>
  <dcterms:created xsi:type="dcterms:W3CDTF">2015-12-06T14:34:46Z</dcterms:created>
  <dcterms:modified xsi:type="dcterms:W3CDTF">2019-02-10T07:45:53Z</dcterms:modified>
</cp:coreProperties>
</file>