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5" r:id="rId2"/>
    <p:sldId id="387" r:id="rId3"/>
    <p:sldId id="472" r:id="rId4"/>
    <p:sldId id="481" r:id="rId5"/>
    <p:sldId id="482" r:id="rId6"/>
    <p:sldId id="483" r:id="rId7"/>
    <p:sldId id="484" r:id="rId8"/>
    <p:sldId id="485" r:id="rId9"/>
    <p:sldId id="486" r:id="rId10"/>
    <p:sldId id="421" r:id="rId1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a:srgbClr val="EAEFF7"/>
    <a:srgbClr val="D2DEEF"/>
    <a:srgbClr val="00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88" d="100"/>
          <a:sy n="88" d="100"/>
        </p:scale>
        <p:origin x="-331" y="-77"/>
      </p:cViewPr>
      <p:guideLst>
        <p:guide orient="horz" pos="2160"/>
        <p:guide pos="3840"/>
      </p:guideLst>
    </p:cSldViewPr>
  </p:slideViewPr>
  <p:notesTextViewPr>
    <p:cViewPr>
      <p:scale>
        <a:sx n="3" d="2"/>
        <a:sy n="3" d="2"/>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BFB78052-0DDC-454C-BFA8-EE9E5D62F210}" type="datetimeFigureOut">
              <a:rPr lang="de-DE" smtClean="0"/>
              <a:pPr/>
              <a:t>26.05.2019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2771495932"/>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pPr/>
              <a:t>26.05.2019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3871670472"/>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pPr/>
              <a:t>26.05.2019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3605043151"/>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pPr/>
              <a:t>26.05.2019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1644172780"/>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BFB78052-0DDC-454C-BFA8-EE9E5D62F210}" type="datetimeFigureOut">
              <a:rPr lang="de-DE" smtClean="0"/>
              <a:pPr/>
              <a:t>26.05.2019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3411488032"/>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BFB78052-0DDC-454C-BFA8-EE9E5D62F210}" type="datetimeFigureOut">
              <a:rPr lang="de-DE" smtClean="0"/>
              <a:pPr/>
              <a:t>26.05.2019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3869247348"/>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BFB78052-0DDC-454C-BFA8-EE9E5D62F210}" type="datetimeFigureOut">
              <a:rPr lang="de-DE" smtClean="0"/>
              <a:pPr/>
              <a:t>26.05.2019</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690432089"/>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BFB78052-0DDC-454C-BFA8-EE9E5D62F210}" type="datetimeFigureOut">
              <a:rPr lang="de-DE" smtClean="0"/>
              <a:pPr/>
              <a:t>26.05.2019</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2022129096"/>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FB78052-0DDC-454C-BFA8-EE9E5D62F210}" type="datetimeFigureOut">
              <a:rPr lang="de-DE" smtClean="0"/>
              <a:pPr/>
              <a:t>26.05.2019</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3904582740"/>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BFB78052-0DDC-454C-BFA8-EE9E5D62F210}" type="datetimeFigureOut">
              <a:rPr lang="de-DE" smtClean="0"/>
              <a:pPr/>
              <a:t>26.05.2019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2278978406"/>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BFB78052-0DDC-454C-BFA8-EE9E5D62F210}" type="datetimeFigureOut">
              <a:rPr lang="de-DE" smtClean="0"/>
              <a:pPr/>
              <a:t>26.05.2019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3746559822"/>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B78052-0DDC-454C-BFA8-EE9E5D62F210}" type="datetimeFigureOut">
              <a:rPr lang="de-DE" smtClean="0"/>
              <a:pPr/>
              <a:t>26.05.2019</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AC4FF1-426E-4DFE-BCAC-868E90BB37A7}" type="slidenum">
              <a:rPr lang="de-DE" smtClean="0"/>
              <a:pPr/>
              <a:t>‹Nr.›</a:t>
            </a:fld>
            <a:endParaRPr lang="de-DE"/>
          </a:p>
        </p:txBody>
      </p:sp>
    </p:spTree>
    <p:extLst>
      <p:ext uri="{BB962C8B-B14F-4D97-AF65-F5344CB8AC3E}">
        <p14:creationId xmlns:p14="http://schemas.microsoft.com/office/powerpoint/2010/main" xmlns="" val="1724594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6017"/>
            <a:ext cx="952500" cy="1143000"/>
          </a:xfrm>
          <a:prstGeom prst="rect">
            <a:avLst/>
          </a:prstGeom>
          <a:noFill/>
          <a:ln w="9525">
            <a:noFill/>
            <a:miter lim="800000"/>
            <a:headEnd/>
            <a:tailEnd/>
          </a:ln>
        </p:spPr>
      </p:pic>
    </p:spTree>
    <p:extLst>
      <p:ext uri="{BB962C8B-B14F-4D97-AF65-F5344CB8AC3E}">
        <p14:creationId xmlns:p14="http://schemas.microsoft.com/office/powerpoint/2010/main" xmlns="" val="2675581619"/>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2" name="Picture 4" descr="logo"/>
          <p:cNvPicPr>
            <a:picLocks noChangeAspect="1" noChangeArrowheads="1"/>
          </p:cNvPicPr>
          <p:nvPr/>
        </p:nvPicPr>
        <p:blipFill>
          <a:blip r:embed="rId2" cstate="print"/>
          <a:srcRect/>
          <a:stretch>
            <a:fillRect/>
          </a:stretch>
        </p:blipFill>
        <p:spPr bwMode="auto">
          <a:xfrm>
            <a:off x="11215878" y="5656017"/>
            <a:ext cx="952500" cy="1143000"/>
          </a:xfrm>
          <a:prstGeom prst="rect">
            <a:avLst/>
          </a:prstGeom>
          <a:noFill/>
          <a:ln w="9525">
            <a:noFill/>
            <a:miter lim="800000"/>
            <a:headEnd/>
            <a:tailEnd/>
          </a:ln>
        </p:spPr>
      </p:pic>
    </p:spTree>
    <p:extLst>
      <p:ext uri="{BB962C8B-B14F-4D97-AF65-F5344CB8AC3E}">
        <p14:creationId xmlns:p14="http://schemas.microsoft.com/office/powerpoint/2010/main" xmlns="" val="3028029711"/>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Rectangle 5"/>
          <p:cNvSpPr txBox="1">
            <a:spLocks noChangeArrowheads="1"/>
          </p:cNvSpPr>
          <p:nvPr/>
        </p:nvSpPr>
        <p:spPr bwMode="auto">
          <a:xfrm>
            <a:off x="457200" y="1989138"/>
            <a:ext cx="11234928" cy="607758"/>
          </a:xfrm>
          <a:prstGeom prst="rect">
            <a:avLst/>
          </a:prstGeom>
          <a:noFill/>
          <a:ln w="9525">
            <a:noFill/>
            <a:miter lim="800000"/>
            <a:headEnd/>
            <a:tailEnd/>
          </a:ln>
        </p:spPr>
        <p:txBody>
          <a:bodyPr/>
          <a:lstStyle/>
          <a:p>
            <a:pPr algn="ctr" fontAlgn="base">
              <a:spcBef>
                <a:spcPct val="0"/>
              </a:spcBef>
              <a:spcAft>
                <a:spcPct val="0"/>
              </a:spcAft>
              <a:defRPr/>
            </a:pPr>
            <a:r>
              <a:rPr lang="de-DE" sz="3600" dirty="0">
                <a:solidFill>
                  <a:schemeClr val="bg1"/>
                </a:solidFill>
                <a:effectLst>
                  <a:glow rad="139700">
                    <a:schemeClr val="tx1">
                      <a:alpha val="40000"/>
                    </a:schemeClr>
                  </a:glow>
                </a:effectLst>
                <a:latin typeface="AR ESSENCE" panose="02000000000000000000" pitchFamily="2" charset="0"/>
                <a:cs typeface="Arial" charset="0"/>
              </a:rPr>
              <a:t>1. Mose 32,23-33</a:t>
            </a:r>
          </a:p>
        </p:txBody>
      </p:sp>
      <p:sp>
        <p:nvSpPr>
          <p:cNvPr id="11" name="Rechteck 10"/>
          <p:cNvSpPr/>
          <p:nvPr/>
        </p:nvSpPr>
        <p:spPr>
          <a:xfrm>
            <a:off x="457200" y="2854375"/>
            <a:ext cx="11320272" cy="2782300"/>
          </a:xfrm>
          <a:prstGeom prst="rect">
            <a:avLst/>
          </a:prstGeom>
        </p:spPr>
        <p:txBody>
          <a:bodyPr wrap="square">
            <a:spAutoFit/>
          </a:bodyPr>
          <a:lstStyle/>
          <a:p>
            <a:pPr marL="714375" lvl="0" indent="-714375" eaLnBrk="0" fontAlgn="base" hangingPunct="0">
              <a:spcBef>
                <a:spcPct val="20000"/>
              </a:spcBef>
              <a:spcAft>
                <a:spcPct val="0"/>
              </a:spcAft>
              <a:buFont typeface="+mj-lt"/>
              <a:buAutoNum type="arabicPeriod"/>
              <a:tabLst>
                <a:tab pos="714375" algn="l"/>
              </a:tabLst>
            </a:pPr>
            <a:r>
              <a:rPr lang="de-DE" sz="38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Zerschmetternder Einbruch (Verse 23-26.33)</a:t>
            </a:r>
          </a:p>
          <a:p>
            <a:pPr marL="714375" lvl="0" indent="-714375" eaLnBrk="0" fontAlgn="base" hangingPunct="0">
              <a:spcBef>
                <a:spcPct val="20000"/>
              </a:spcBef>
              <a:spcAft>
                <a:spcPct val="0"/>
              </a:spcAft>
              <a:buFont typeface="+mj-lt"/>
              <a:buAutoNum type="arabicPeriod"/>
              <a:tabLst>
                <a:tab pos="714375" algn="l"/>
              </a:tabLst>
            </a:pPr>
            <a:r>
              <a:rPr lang="de-DE" sz="38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Feste Entschlossenheit (Verse 27)</a:t>
            </a:r>
          </a:p>
          <a:p>
            <a:pPr marL="714375" lvl="0" indent="-714375" eaLnBrk="0" fontAlgn="base" hangingPunct="0">
              <a:spcBef>
                <a:spcPct val="20000"/>
              </a:spcBef>
              <a:spcAft>
                <a:spcPct val="0"/>
              </a:spcAft>
              <a:buFont typeface="+mj-lt"/>
              <a:buAutoNum type="arabicPeriod"/>
              <a:tabLst>
                <a:tab pos="714375" algn="l"/>
              </a:tabLst>
            </a:pPr>
            <a:r>
              <a:rPr lang="de-DE" sz="38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Rückblickende Erkenntnis (Verse 28-29)</a:t>
            </a:r>
          </a:p>
          <a:p>
            <a:pPr marL="714375" lvl="0" indent="-714375" eaLnBrk="0" fontAlgn="base" hangingPunct="0">
              <a:spcBef>
                <a:spcPct val="20000"/>
              </a:spcBef>
              <a:spcAft>
                <a:spcPct val="0"/>
              </a:spcAft>
              <a:buFont typeface="+mj-lt"/>
              <a:buAutoNum type="arabicPeriod"/>
              <a:tabLst>
                <a:tab pos="714375" algn="l"/>
              </a:tabLst>
            </a:pPr>
            <a:r>
              <a:rPr lang="de-DE" sz="38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Umfassende Erneuerung (Verse 30-32)</a:t>
            </a:r>
          </a:p>
        </p:txBody>
      </p:sp>
      <p:pic>
        <p:nvPicPr>
          <p:cNvPr id="12" name="Picture 4" descr="logo"/>
          <p:cNvPicPr>
            <a:picLocks noChangeAspect="1" noChangeArrowheads="1"/>
          </p:cNvPicPr>
          <p:nvPr/>
        </p:nvPicPr>
        <p:blipFill>
          <a:blip r:embed="rId2" cstate="print"/>
          <a:srcRect/>
          <a:stretch>
            <a:fillRect/>
          </a:stretch>
        </p:blipFill>
        <p:spPr bwMode="auto">
          <a:xfrm>
            <a:off x="11215878" y="5656017"/>
            <a:ext cx="952500" cy="1143000"/>
          </a:xfrm>
          <a:prstGeom prst="rect">
            <a:avLst/>
          </a:prstGeom>
          <a:noFill/>
          <a:ln w="9525">
            <a:noFill/>
            <a:miter lim="800000"/>
            <a:headEnd/>
            <a:tailEnd/>
          </a:ln>
        </p:spPr>
      </p:pic>
      <p:sp>
        <p:nvSpPr>
          <p:cNvPr id="8"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b="1" dirty="0">
                <a:solidFill>
                  <a:schemeClr val="accent4">
                    <a:lumMod val="60000"/>
                    <a:lumOff val="40000"/>
                  </a:schemeClr>
                </a:solidFill>
                <a:effectLst>
                  <a:glow rad="139700">
                    <a:schemeClr val="tx1">
                      <a:alpha val="40000"/>
                    </a:schemeClr>
                  </a:glow>
                </a:effectLst>
                <a:latin typeface="AR ESSENCE" panose="02000000000000000000" pitchFamily="2" charset="0"/>
              </a:rPr>
              <a:t>Vom Betrüger zum Sieger</a:t>
            </a:r>
          </a:p>
        </p:txBody>
      </p:sp>
    </p:spTree>
    <p:extLst>
      <p:ext uri="{BB962C8B-B14F-4D97-AF65-F5344CB8AC3E}">
        <p14:creationId xmlns:p14="http://schemas.microsoft.com/office/powerpoint/2010/main" xmlns="" val="384152633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fade">
                                      <p:cBhvr>
                                        <p:cTn id="12" dur="500"/>
                                        <p:tgtEl>
                                          <p:spTgt spid="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xEl>
                                              <p:pRg st="1" end="1"/>
                                            </p:txEl>
                                          </p:spTgt>
                                        </p:tgtEl>
                                        <p:attrNameLst>
                                          <p:attrName>style.visibility</p:attrName>
                                        </p:attrNameLst>
                                      </p:cBhvr>
                                      <p:to>
                                        <p:strVal val="visible"/>
                                      </p:to>
                                    </p:set>
                                    <p:animEffect transition="in" filter="fade">
                                      <p:cBhvr>
                                        <p:cTn id="17" dur="500"/>
                                        <p:tgtEl>
                                          <p:spTgt spid="1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
                                            <p:txEl>
                                              <p:pRg st="2" end="2"/>
                                            </p:txEl>
                                          </p:spTgt>
                                        </p:tgtEl>
                                        <p:attrNameLst>
                                          <p:attrName>style.visibility</p:attrName>
                                        </p:attrNameLst>
                                      </p:cBhvr>
                                      <p:to>
                                        <p:strVal val="visible"/>
                                      </p:to>
                                    </p:set>
                                    <p:animEffect transition="in" filter="fade">
                                      <p:cBhvr>
                                        <p:cTn id="22" dur="500"/>
                                        <p:tgtEl>
                                          <p:spTgt spid="1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
                                            <p:txEl>
                                              <p:pRg st="3" end="3"/>
                                            </p:txEl>
                                          </p:spTgt>
                                        </p:tgtEl>
                                        <p:attrNameLst>
                                          <p:attrName>style.visibility</p:attrName>
                                        </p:attrNameLst>
                                      </p:cBhvr>
                                      <p:to>
                                        <p:strVal val="visible"/>
                                      </p:to>
                                    </p:set>
                                    <p:animEffect transition="in" filter="fade">
                                      <p:cBhvr>
                                        <p:cTn id="27" dur="5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Vom Betrüger zum Sieger</a:t>
            </a:r>
          </a:p>
        </p:txBody>
      </p:sp>
      <p:sp>
        <p:nvSpPr>
          <p:cNvPr id="10" name="Rectangle 5">
            <a:extLst>
              <a:ext uri="{FF2B5EF4-FFF2-40B4-BE49-F238E27FC236}">
                <a16:creationId xmlns:a16="http://schemas.microsoft.com/office/drawing/2014/main" xmlns="" id="{17920231-FEF0-42E1-BDCD-9BB43CC5417A}"/>
              </a:ext>
            </a:extLst>
          </p:cNvPr>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Zerschmetternder Einbruch</a:t>
            </a:r>
            <a:endParaRPr lang="de-DE" sz="5400" dirty="0">
              <a:solidFill>
                <a:schemeClr val="accent4">
                  <a:lumMod val="60000"/>
                  <a:lumOff val="40000"/>
                </a:schemeClr>
              </a:solidFill>
              <a:latin typeface="AR ESSENCE" panose="02000000000000000000" pitchFamily="2" charset="0"/>
            </a:endParaRPr>
          </a:p>
        </p:txBody>
      </p:sp>
      <p:pic>
        <p:nvPicPr>
          <p:cNvPr id="3" name="Grafik 2">
            <a:extLst>
              <a:ext uri="{FF2B5EF4-FFF2-40B4-BE49-F238E27FC236}">
                <a16:creationId xmlns:a16="http://schemas.microsoft.com/office/drawing/2014/main" xmlns="" id="{62FB684D-7C12-4684-BD41-49EE800FD1F1}"/>
              </a:ext>
            </a:extLst>
          </p:cNvPr>
          <p:cNvPicPr>
            <a:picLocks noChangeAspect="1"/>
          </p:cNvPicPr>
          <p:nvPr/>
        </p:nvPicPr>
        <p:blipFill rotWithShape="1">
          <a:blip r:embed="rId3" cstate="print">
            <a:extLst>
              <a:ext uri="{28A0092B-C50C-407E-A947-70E740481C1C}">
                <a14:useLocalDpi xmlns:a14="http://schemas.microsoft.com/office/drawing/2010/main" xmlns="" val="0"/>
              </a:ext>
            </a:extLst>
          </a:blip>
          <a:srcRect t="13056" b="13334"/>
          <a:stretch/>
        </p:blipFill>
        <p:spPr>
          <a:xfrm>
            <a:off x="3666816" y="1299107"/>
            <a:ext cx="4916884" cy="5048250"/>
          </a:xfrm>
          <a:prstGeom prst="rect">
            <a:avLst/>
          </a:prstGeom>
        </p:spPr>
      </p:pic>
      <p:sp>
        <p:nvSpPr>
          <p:cNvPr id="4" name="Pfeil: nach oben 3">
            <a:extLst>
              <a:ext uri="{FF2B5EF4-FFF2-40B4-BE49-F238E27FC236}">
                <a16:creationId xmlns:a16="http://schemas.microsoft.com/office/drawing/2014/main" xmlns="" id="{575FBC37-E8EC-4F67-98FF-97680B7A0169}"/>
              </a:ext>
            </a:extLst>
          </p:cNvPr>
          <p:cNvSpPr/>
          <p:nvPr/>
        </p:nvSpPr>
        <p:spPr>
          <a:xfrm>
            <a:off x="6010277" y="3823232"/>
            <a:ext cx="564144" cy="1162050"/>
          </a:xfrm>
          <a:prstGeom prst="up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xmlns="" val="422049367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Vom Betrüger zum Sieger</a:t>
            </a:r>
          </a:p>
        </p:txBody>
      </p:sp>
      <p:sp>
        <p:nvSpPr>
          <p:cNvPr id="9" name="Rectangle 6">
            <a:extLst>
              <a:ext uri="{FF2B5EF4-FFF2-40B4-BE49-F238E27FC236}">
                <a16:creationId xmlns:a16="http://schemas.microsoft.com/office/drawing/2014/main" xmlns=""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Hosea berichtet über Betrug und Untreue Israels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(Hosea 12,4-6)</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Der Engel des HERRN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(1. Mose 18,1-2; 19,1; 4. Mose 22,22; Richter 2,1-4; 5,23; Sacharja 12,8; </a:t>
            </a:r>
            <a:r>
              <a:rPr lang="de-DE" kern="0" dirty="0" err="1">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uvm</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a:t>
            </a:r>
          </a:p>
          <a:p>
            <a:pPr marL="0" indent="0">
              <a:buNone/>
              <a:tabLst>
                <a:tab pos="719138" algn="l"/>
              </a:tabLst>
              <a:defRPr/>
            </a:pP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a:t>
            </a:r>
            <a:r>
              <a:rPr lang="de-DE" sz="28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Zudem hatten wir auch unsere leiblichen Väter als Züchtiger und scheuten sie. Sollen wir uns nicht vielmehr dem Vater der Geister unterordnen und leben? Denn sie züchtigten uns zwar für wenige Tage nach ihrem Gutdünken, er aber zum Nutzen, damit wir seiner Heiligkeit teilhaftig werden. Alle Züchtigung scheint uns zwar für die Gegenwart nicht Freude, sondern Traurigkeit zu sein; nachher aber gibt sie denen, die durch sie geübt sind, die friedvolle Frucht der Gerechtigkeit</a:t>
            </a: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(Hebräer 12,8-10)</a:t>
            </a: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endParaRPr>
          </a:p>
        </p:txBody>
      </p:sp>
      <p:sp>
        <p:nvSpPr>
          <p:cNvPr id="10" name="Rectangle 5">
            <a:extLst>
              <a:ext uri="{FF2B5EF4-FFF2-40B4-BE49-F238E27FC236}">
                <a16:creationId xmlns:a16="http://schemas.microsoft.com/office/drawing/2014/main" xmlns="" id="{17920231-FEF0-42E1-BDCD-9BB43CC5417A}"/>
              </a:ext>
            </a:extLst>
          </p:cNvPr>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Zerschmetternder Einbruch</a:t>
            </a:r>
            <a:endParaRPr lang="de-DE" sz="5400" dirty="0">
              <a:solidFill>
                <a:schemeClr val="accent4">
                  <a:lumMod val="60000"/>
                  <a:lumOff val="40000"/>
                </a:schemeClr>
              </a:solidFill>
              <a:latin typeface="AR ESSENCE" panose="02000000000000000000" pitchFamily="2" charset="0"/>
            </a:endParaRPr>
          </a:p>
        </p:txBody>
      </p:sp>
    </p:spTree>
    <p:extLst>
      <p:ext uri="{BB962C8B-B14F-4D97-AF65-F5344CB8AC3E}">
        <p14:creationId xmlns:p14="http://schemas.microsoft.com/office/powerpoint/2010/main" xmlns="" val="8625758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animEffect transition="in" filter="fade">
                                      <p:cBhvr>
                                        <p:cTn id="17"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Vom Betrüger zum Sieger</a:t>
            </a:r>
          </a:p>
        </p:txBody>
      </p:sp>
      <p:sp>
        <p:nvSpPr>
          <p:cNvPr id="9" name="Rectangle 6">
            <a:extLst>
              <a:ext uri="{FF2B5EF4-FFF2-40B4-BE49-F238E27FC236}">
                <a16:creationId xmlns:a16="http://schemas.microsoft.com/office/drawing/2014/main" xmlns=""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„Ich bin mit dir“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(1. Mose 28,13; 31,3) </a:t>
            </a: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anose="05000000000000000000" pitchFamily="2" charset="2"/>
              </a:rPr>
              <a:t> „I</a:t>
            </a: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ch lasse dich nicht von mir“</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„In dir sollen gesegnet werden“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(1. Mose 28,14) </a:t>
            </a: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anose="05000000000000000000" pitchFamily="2" charset="2"/>
              </a:rPr>
              <a:t> „Es sei denn, du hast mich vorher gesegnet“</a:t>
            </a:r>
          </a:p>
          <a:p>
            <a:pPr marL="0" indent="0">
              <a:buNone/>
              <a:tabLst>
                <a:tab pos="719138" algn="l"/>
              </a:tabLst>
              <a:defRPr/>
            </a:pPr>
            <a:r>
              <a:rPr lang="de-DE"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„Wiederum gleicht das Reich der Himmel einem Kaufmann, der schöne Perlen suchte; als er aber eine sehr kostbare Perle gefunden hatte, ging er hin und verkaufte alles, was er hatte, und kaufte sie.“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(Matthäus 13,45-46)</a:t>
            </a: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endParaRPr>
          </a:p>
          <a:p>
            <a:pPr marL="0" indent="0">
              <a:buNone/>
              <a:tabLst>
                <a:tab pos="719138" algn="l"/>
              </a:tabLst>
              <a:defRPr/>
            </a:pP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endParaRPr>
          </a:p>
        </p:txBody>
      </p:sp>
      <p:sp>
        <p:nvSpPr>
          <p:cNvPr id="10" name="Rectangle 5">
            <a:extLst>
              <a:ext uri="{FF2B5EF4-FFF2-40B4-BE49-F238E27FC236}">
                <a16:creationId xmlns:a16="http://schemas.microsoft.com/office/drawing/2014/main" xmlns="" id="{17920231-FEF0-42E1-BDCD-9BB43CC5417A}"/>
              </a:ext>
            </a:extLst>
          </p:cNvPr>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2. Feste Entschlossenheit</a:t>
            </a:r>
            <a:endParaRPr lang="de-DE" sz="5400" dirty="0">
              <a:solidFill>
                <a:schemeClr val="accent4">
                  <a:lumMod val="60000"/>
                  <a:lumOff val="40000"/>
                </a:schemeClr>
              </a:solidFill>
              <a:latin typeface="AR ESSENCE" panose="02000000000000000000" pitchFamily="2" charset="0"/>
            </a:endParaRPr>
          </a:p>
        </p:txBody>
      </p:sp>
    </p:spTree>
    <p:extLst>
      <p:ext uri="{BB962C8B-B14F-4D97-AF65-F5344CB8AC3E}">
        <p14:creationId xmlns:p14="http://schemas.microsoft.com/office/powerpoint/2010/main" xmlns="" val="354489750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fade">
                                      <p:cBhvr>
                                        <p:cTn id="10" dur="500"/>
                                        <p:tgtEl>
                                          <p:spTgt spid="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animEffect transition="in" filter="fade">
                                      <p:cBhvr>
                                        <p:cTn id="15" dur="500"/>
                                        <p:tgtEl>
                                          <p:spTgt spid="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Vom Betrüger zum Sieger</a:t>
            </a:r>
          </a:p>
        </p:txBody>
      </p:sp>
      <p:sp>
        <p:nvSpPr>
          <p:cNvPr id="9" name="Rectangle 6">
            <a:extLst>
              <a:ext uri="{FF2B5EF4-FFF2-40B4-BE49-F238E27FC236}">
                <a16:creationId xmlns:a16="http://schemas.microsoft.com/office/drawing/2014/main" xmlns=""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Das Wesen im Namen Jakob: Fersenhalter und Betrüger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(1. Mose 25,26; 27,36)</a:t>
            </a:r>
            <a:endPar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Die Kämpfe Jakobs</a:t>
            </a:r>
          </a:p>
          <a:p>
            <a:pPr marL="717550">
              <a:buFont typeface="Arial" panose="020B0604020202020204" pitchFamily="34" charset="0"/>
              <a:buChar cha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Mit Esau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(1. Mose 25-27)</a:t>
            </a:r>
          </a:p>
          <a:p>
            <a:pPr marL="717550">
              <a:buFont typeface="Arial" panose="020B0604020202020204" pitchFamily="34" charset="0"/>
              <a:buChar cha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Mit Laban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(1. Mose 29-31)</a:t>
            </a:r>
          </a:p>
          <a:p>
            <a:pPr marL="717550">
              <a:buFont typeface="Arial" panose="020B0604020202020204" pitchFamily="34" charset="0"/>
              <a:buChar cha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Mit seinen Frauen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(1. Mose 30)</a:t>
            </a:r>
          </a:p>
        </p:txBody>
      </p:sp>
      <p:sp>
        <p:nvSpPr>
          <p:cNvPr id="10" name="Rectangle 5">
            <a:extLst>
              <a:ext uri="{FF2B5EF4-FFF2-40B4-BE49-F238E27FC236}">
                <a16:creationId xmlns:a16="http://schemas.microsoft.com/office/drawing/2014/main" xmlns="" id="{17920231-FEF0-42E1-BDCD-9BB43CC5417A}"/>
              </a:ext>
            </a:extLst>
          </p:cNvPr>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3. Rückblickende Erkenntnis</a:t>
            </a:r>
            <a:endParaRPr lang="de-DE" sz="5400" dirty="0">
              <a:solidFill>
                <a:schemeClr val="accent4">
                  <a:lumMod val="60000"/>
                  <a:lumOff val="40000"/>
                </a:schemeClr>
              </a:solidFill>
              <a:latin typeface="AR ESSENCE" panose="02000000000000000000" pitchFamily="2" charset="0"/>
            </a:endParaRPr>
          </a:p>
        </p:txBody>
      </p:sp>
    </p:spTree>
    <p:extLst>
      <p:ext uri="{BB962C8B-B14F-4D97-AF65-F5344CB8AC3E}">
        <p14:creationId xmlns:p14="http://schemas.microsoft.com/office/powerpoint/2010/main" xmlns="" val="124643160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animEffect transition="in" filter="fade">
                                      <p:cBhvr>
                                        <p:cTn id="15" dur="500"/>
                                        <p:tgtEl>
                                          <p:spTgt spid="9">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9">
                                            <p:txEl>
                                              <p:pRg st="3" end="3"/>
                                            </p:txEl>
                                          </p:spTgt>
                                        </p:tgtEl>
                                        <p:attrNameLst>
                                          <p:attrName>style.visibility</p:attrName>
                                        </p:attrNameLst>
                                      </p:cBhvr>
                                      <p:to>
                                        <p:strVal val="visible"/>
                                      </p:to>
                                    </p:set>
                                    <p:animEffect transition="in" filter="fade">
                                      <p:cBhvr>
                                        <p:cTn id="18" dur="500"/>
                                        <p:tgtEl>
                                          <p:spTgt spid="9">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9">
                                            <p:txEl>
                                              <p:pRg st="4" end="4"/>
                                            </p:txEl>
                                          </p:spTgt>
                                        </p:tgtEl>
                                        <p:attrNameLst>
                                          <p:attrName>style.visibility</p:attrName>
                                        </p:attrNameLst>
                                      </p:cBhvr>
                                      <p:to>
                                        <p:strVal val="visible"/>
                                      </p:to>
                                    </p:set>
                                    <p:animEffect transition="in" filter="fade">
                                      <p:cBhvr>
                                        <p:cTn id="21"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Vom Betrüger zum Sieger</a:t>
            </a:r>
          </a:p>
        </p:txBody>
      </p:sp>
      <p:sp>
        <p:nvSpPr>
          <p:cNvPr id="9" name="Rectangle 6">
            <a:extLst>
              <a:ext uri="{FF2B5EF4-FFF2-40B4-BE49-F238E27FC236}">
                <a16:creationId xmlns:a16="http://schemas.microsoft.com/office/drawing/2014/main" xmlns=""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sz="36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Ich bin entschieden zu folgen Jesus,</a:t>
            </a:r>
          </a:p>
          <a:p>
            <a:pPr marL="0" indent="0">
              <a:buNone/>
              <a:tabLst>
                <a:tab pos="719138" algn="l"/>
              </a:tabLst>
              <a:defRPr/>
            </a:pPr>
            <a:r>
              <a:rPr lang="de-DE" sz="36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Niemals zurück, niemals zurück.</a:t>
            </a:r>
          </a:p>
          <a:p>
            <a:pPr marL="0" indent="0">
              <a:buNone/>
              <a:tabLst>
                <a:tab pos="719138" algn="l"/>
              </a:tabLst>
              <a:defRPr/>
            </a:pPr>
            <a:endParaRPr lang="de-DE" sz="20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0" indent="0">
              <a:buNone/>
              <a:tabLst>
                <a:tab pos="719138" algn="l"/>
              </a:tabLst>
              <a:defRPr/>
            </a:pPr>
            <a:r>
              <a:rPr lang="de-DE" sz="36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Ob niemand mit mir geht, doch will ich folgen,</a:t>
            </a:r>
          </a:p>
          <a:p>
            <a:pPr marL="0" indent="0">
              <a:buNone/>
              <a:tabLst>
                <a:tab pos="719138" algn="l"/>
              </a:tabLst>
              <a:defRPr/>
            </a:pPr>
            <a:r>
              <a:rPr lang="de-DE" sz="36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Niemals zurück, niemals zurück.</a:t>
            </a:r>
          </a:p>
          <a:p>
            <a:pPr marL="0" indent="0">
              <a:buNone/>
              <a:tabLst>
                <a:tab pos="719138" algn="l"/>
              </a:tabLst>
              <a:defRPr/>
            </a:pPr>
            <a:endParaRPr lang="de-DE" sz="20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marL="0" indent="0">
              <a:buNone/>
              <a:tabLst>
                <a:tab pos="719138" algn="l"/>
              </a:tabLst>
              <a:defRPr/>
            </a:pPr>
            <a:r>
              <a:rPr lang="de-DE" sz="36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Die Welt liegt hinter mir, das Kreuz steht vor mir,</a:t>
            </a:r>
          </a:p>
          <a:p>
            <a:pPr marL="0" indent="0">
              <a:buNone/>
              <a:tabLst>
                <a:tab pos="719138" algn="l"/>
              </a:tabLst>
              <a:defRPr/>
            </a:pPr>
            <a:r>
              <a:rPr lang="de-DE" sz="36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Niemals zurück, niemals zurück.</a:t>
            </a:r>
          </a:p>
        </p:txBody>
      </p:sp>
      <p:sp>
        <p:nvSpPr>
          <p:cNvPr id="10" name="Rectangle 5">
            <a:extLst>
              <a:ext uri="{FF2B5EF4-FFF2-40B4-BE49-F238E27FC236}">
                <a16:creationId xmlns:a16="http://schemas.microsoft.com/office/drawing/2014/main" xmlns="" id="{17920231-FEF0-42E1-BDCD-9BB43CC5417A}"/>
              </a:ext>
            </a:extLst>
          </p:cNvPr>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3. Rückblickende Erkenntnis</a:t>
            </a:r>
            <a:endParaRPr lang="de-DE" sz="5400" dirty="0">
              <a:solidFill>
                <a:schemeClr val="accent4">
                  <a:lumMod val="60000"/>
                  <a:lumOff val="40000"/>
                </a:schemeClr>
              </a:solidFill>
              <a:latin typeface="AR ESSENCE" panose="02000000000000000000" pitchFamily="2" charset="0"/>
            </a:endParaRPr>
          </a:p>
        </p:txBody>
      </p:sp>
    </p:spTree>
    <p:extLst>
      <p:ext uri="{BB962C8B-B14F-4D97-AF65-F5344CB8AC3E}">
        <p14:creationId xmlns:p14="http://schemas.microsoft.com/office/powerpoint/2010/main" xmlns="" val="645693643"/>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2" name="Picture 4" descr="logo"/>
          <p:cNvPicPr>
            <a:picLocks noChangeAspect="1" noChangeArrowheads="1"/>
          </p:cNvPicPr>
          <p:nvPr/>
        </p:nvPicPr>
        <p:blipFill>
          <a:blip r:embed="rId2" cstate="print"/>
          <a:srcRect/>
          <a:stretch>
            <a:fillRect/>
          </a:stretch>
        </p:blipFill>
        <p:spPr bwMode="auto">
          <a:xfrm>
            <a:off x="11215878" y="5657325"/>
            <a:ext cx="952500" cy="1143000"/>
          </a:xfrm>
          <a:prstGeom prst="rect">
            <a:avLst/>
          </a:prstGeom>
          <a:noFill/>
          <a:ln w="9525">
            <a:noFill/>
            <a:miter lim="800000"/>
            <a:headEnd/>
            <a:tailEnd/>
          </a:ln>
        </p:spPr>
      </p:pic>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Vom Betrüger zum Sieger</a:t>
            </a:r>
          </a:p>
        </p:txBody>
      </p:sp>
      <p:sp>
        <p:nvSpPr>
          <p:cNvPr id="9" name="Rectangle 6">
            <a:extLst>
              <a:ext uri="{FF2B5EF4-FFF2-40B4-BE49-F238E27FC236}">
                <a16:creationId xmlns:a16="http://schemas.microsoft.com/office/drawing/2014/main" xmlns="" id="{80936790-B751-4A5F-837B-424293B7223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Das Angesicht Gottes sehen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 2. Mose 24,10-11; 5. Mose 5,24; Richter 6,22-23; vgl. 1. Mose 16,13; 35,9-10; Jesaja 6,5-7)</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Frucht des neuen Lebens</a:t>
            </a:r>
          </a:p>
          <a:p>
            <a:pPr marL="717550">
              <a:buFont typeface="Arial" panose="020B0604020202020204" pitchFamily="34" charset="0"/>
              <a:buChar cha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Demut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(1. Mose 33,3ff; Philipper 2,3; Jakobus 4,6ff)</a:t>
            </a:r>
          </a:p>
          <a:p>
            <a:pPr marL="717550">
              <a:buFont typeface="Arial" panose="020B0604020202020204" pitchFamily="34" charset="0"/>
              <a:buChar char="•"/>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Bruderliebe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(1. Mose 33,3ff; 1. Petrus 1,22; 1</a:t>
            </a:r>
            <a:r>
              <a:rPr lang="fi-FI"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 Johannes 4,21; vgl. 2,10-11; 3,10-11.15; 4,20</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a:t>
            </a:r>
          </a:p>
        </p:txBody>
      </p:sp>
      <p:sp>
        <p:nvSpPr>
          <p:cNvPr id="10" name="Rectangle 5">
            <a:extLst>
              <a:ext uri="{FF2B5EF4-FFF2-40B4-BE49-F238E27FC236}">
                <a16:creationId xmlns:a16="http://schemas.microsoft.com/office/drawing/2014/main" xmlns="" id="{17920231-FEF0-42E1-BDCD-9BB43CC5417A}"/>
              </a:ext>
            </a:extLst>
          </p:cNvPr>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4. Umfassende Erneuerung</a:t>
            </a:r>
            <a:endParaRPr lang="de-DE" sz="5400" dirty="0">
              <a:solidFill>
                <a:schemeClr val="accent4">
                  <a:lumMod val="60000"/>
                  <a:lumOff val="40000"/>
                </a:schemeClr>
              </a:solidFill>
              <a:latin typeface="AR ESSENCE" panose="02000000000000000000" pitchFamily="2" charset="0"/>
            </a:endParaRPr>
          </a:p>
        </p:txBody>
      </p:sp>
    </p:spTree>
    <p:extLst>
      <p:ext uri="{BB962C8B-B14F-4D97-AF65-F5344CB8AC3E}">
        <p14:creationId xmlns:p14="http://schemas.microsoft.com/office/powerpoint/2010/main" xmlns="" val="179934036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animEffect transition="in" filter="fade">
                                      <p:cBhvr>
                                        <p:cTn id="15" dur="500"/>
                                        <p:tgtEl>
                                          <p:spTgt spid="9">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9">
                                            <p:txEl>
                                              <p:pRg st="3" end="3"/>
                                            </p:txEl>
                                          </p:spTgt>
                                        </p:tgtEl>
                                        <p:attrNameLst>
                                          <p:attrName>style.visibility</p:attrName>
                                        </p:attrNameLst>
                                      </p:cBhvr>
                                      <p:to>
                                        <p:strVal val="visible"/>
                                      </p:to>
                                    </p:set>
                                    <p:animEffect transition="in" filter="fade">
                                      <p:cBhvr>
                                        <p:cTn id="20"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Rectangle 5"/>
          <p:cNvSpPr txBox="1">
            <a:spLocks noChangeArrowheads="1"/>
          </p:cNvSpPr>
          <p:nvPr/>
        </p:nvSpPr>
        <p:spPr bwMode="auto">
          <a:xfrm>
            <a:off x="457200" y="1989138"/>
            <a:ext cx="11234928" cy="607758"/>
          </a:xfrm>
          <a:prstGeom prst="rect">
            <a:avLst/>
          </a:prstGeom>
          <a:noFill/>
          <a:ln w="9525">
            <a:noFill/>
            <a:miter lim="800000"/>
            <a:headEnd/>
            <a:tailEnd/>
          </a:ln>
        </p:spPr>
        <p:txBody>
          <a:bodyPr/>
          <a:lstStyle/>
          <a:p>
            <a:pPr algn="ctr" fontAlgn="base">
              <a:spcBef>
                <a:spcPct val="0"/>
              </a:spcBef>
              <a:spcAft>
                <a:spcPct val="0"/>
              </a:spcAft>
              <a:defRPr/>
            </a:pPr>
            <a:r>
              <a:rPr lang="de-DE" sz="3600" dirty="0">
                <a:solidFill>
                  <a:schemeClr val="bg1"/>
                </a:solidFill>
                <a:effectLst>
                  <a:glow rad="139700">
                    <a:schemeClr val="tx1">
                      <a:alpha val="40000"/>
                    </a:schemeClr>
                  </a:glow>
                </a:effectLst>
                <a:latin typeface="AR ESSENCE" panose="02000000000000000000" pitchFamily="2" charset="0"/>
                <a:cs typeface="Arial" charset="0"/>
              </a:rPr>
              <a:t>1. Mose 32,23-33</a:t>
            </a:r>
          </a:p>
        </p:txBody>
      </p:sp>
      <p:sp>
        <p:nvSpPr>
          <p:cNvPr id="11" name="Rechteck 10"/>
          <p:cNvSpPr/>
          <p:nvPr/>
        </p:nvSpPr>
        <p:spPr>
          <a:xfrm>
            <a:off x="457200" y="2854375"/>
            <a:ext cx="11320272" cy="2782300"/>
          </a:xfrm>
          <a:prstGeom prst="rect">
            <a:avLst/>
          </a:prstGeom>
        </p:spPr>
        <p:txBody>
          <a:bodyPr wrap="square">
            <a:spAutoFit/>
          </a:bodyPr>
          <a:lstStyle/>
          <a:p>
            <a:pPr marL="714375" lvl="0" indent="-714375" eaLnBrk="0" fontAlgn="base" hangingPunct="0">
              <a:spcBef>
                <a:spcPct val="20000"/>
              </a:spcBef>
              <a:spcAft>
                <a:spcPct val="0"/>
              </a:spcAft>
              <a:buFont typeface="+mj-lt"/>
              <a:buAutoNum type="arabicPeriod"/>
              <a:tabLst>
                <a:tab pos="714375" algn="l"/>
              </a:tabLst>
            </a:pPr>
            <a:r>
              <a:rPr lang="de-DE" sz="38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Zerschmetternder Einbruch (Verse 23-26.33)</a:t>
            </a:r>
          </a:p>
          <a:p>
            <a:pPr marL="714375" lvl="0" indent="-714375" eaLnBrk="0" fontAlgn="base" hangingPunct="0">
              <a:spcBef>
                <a:spcPct val="20000"/>
              </a:spcBef>
              <a:spcAft>
                <a:spcPct val="0"/>
              </a:spcAft>
              <a:buFont typeface="+mj-lt"/>
              <a:buAutoNum type="arabicPeriod"/>
              <a:tabLst>
                <a:tab pos="714375" algn="l"/>
              </a:tabLst>
            </a:pPr>
            <a:r>
              <a:rPr lang="de-DE" sz="38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Feste Entschlossenheit (Verse 27)</a:t>
            </a:r>
          </a:p>
          <a:p>
            <a:pPr marL="714375" lvl="0" indent="-714375" eaLnBrk="0" fontAlgn="base" hangingPunct="0">
              <a:spcBef>
                <a:spcPct val="20000"/>
              </a:spcBef>
              <a:spcAft>
                <a:spcPct val="0"/>
              </a:spcAft>
              <a:buFont typeface="+mj-lt"/>
              <a:buAutoNum type="arabicPeriod"/>
              <a:tabLst>
                <a:tab pos="714375" algn="l"/>
              </a:tabLst>
            </a:pPr>
            <a:r>
              <a:rPr lang="de-DE" sz="38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Rückblickende Erkenntnis (Verse 28-29)</a:t>
            </a:r>
          </a:p>
          <a:p>
            <a:pPr marL="714375" lvl="0" indent="-714375" eaLnBrk="0" fontAlgn="base" hangingPunct="0">
              <a:spcBef>
                <a:spcPct val="20000"/>
              </a:spcBef>
              <a:spcAft>
                <a:spcPct val="0"/>
              </a:spcAft>
              <a:buFont typeface="+mj-lt"/>
              <a:buAutoNum type="arabicPeriod"/>
              <a:tabLst>
                <a:tab pos="714375" algn="l"/>
              </a:tabLst>
            </a:pPr>
            <a:r>
              <a:rPr lang="de-DE" sz="38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Umfassende Erneuerung (Verse 30-32)</a:t>
            </a:r>
          </a:p>
        </p:txBody>
      </p:sp>
      <p:pic>
        <p:nvPicPr>
          <p:cNvPr id="12" name="Picture 4" descr="logo"/>
          <p:cNvPicPr>
            <a:picLocks noChangeAspect="1" noChangeArrowheads="1"/>
          </p:cNvPicPr>
          <p:nvPr/>
        </p:nvPicPr>
        <p:blipFill>
          <a:blip r:embed="rId2" cstate="print"/>
          <a:srcRect/>
          <a:stretch>
            <a:fillRect/>
          </a:stretch>
        </p:blipFill>
        <p:spPr bwMode="auto">
          <a:xfrm>
            <a:off x="11215878" y="5656017"/>
            <a:ext cx="952500" cy="1143000"/>
          </a:xfrm>
          <a:prstGeom prst="rect">
            <a:avLst/>
          </a:prstGeom>
          <a:noFill/>
          <a:ln w="9525">
            <a:noFill/>
            <a:miter lim="800000"/>
            <a:headEnd/>
            <a:tailEnd/>
          </a:ln>
        </p:spPr>
      </p:pic>
      <p:sp>
        <p:nvSpPr>
          <p:cNvPr id="8" name="Rectangle 5"/>
          <p:cNvSpPr txBox="1">
            <a:spLocks noChangeArrowheads="1"/>
          </p:cNvSpPr>
          <p:nvPr/>
        </p:nvSpPr>
        <p:spPr>
          <a:xfrm>
            <a:off x="457200" y="274638"/>
            <a:ext cx="11234928"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b="1" dirty="0">
                <a:solidFill>
                  <a:schemeClr val="accent4">
                    <a:lumMod val="60000"/>
                    <a:lumOff val="40000"/>
                  </a:schemeClr>
                </a:solidFill>
                <a:effectLst>
                  <a:glow rad="139700">
                    <a:schemeClr val="tx1">
                      <a:alpha val="40000"/>
                    </a:schemeClr>
                  </a:glow>
                </a:effectLst>
                <a:latin typeface="AR ESSENCE" panose="02000000000000000000" pitchFamily="2" charset="0"/>
              </a:rPr>
              <a:t>Vom Betrüger zum Sieger</a:t>
            </a:r>
          </a:p>
        </p:txBody>
      </p:sp>
    </p:spTree>
    <p:extLst>
      <p:ext uri="{BB962C8B-B14F-4D97-AF65-F5344CB8AC3E}">
        <p14:creationId xmlns:p14="http://schemas.microsoft.com/office/powerpoint/2010/main" xmlns="" val="3682727054"/>
      </p:ext>
    </p:extLst>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496</Words>
  <Application>Microsoft Office PowerPoint</Application>
  <PresentationFormat>Benutzerdefiniert</PresentationFormat>
  <Paragraphs>47</Paragraphs>
  <Slides>10</Slides>
  <Notes>0</Notes>
  <HiddenSlides>0</HiddenSlides>
  <MMClips>0</MMClips>
  <ScaleCrop>false</ScaleCrop>
  <HeadingPairs>
    <vt:vector size="4" baseType="variant">
      <vt:variant>
        <vt:lpstr>Design</vt:lpstr>
      </vt:variant>
      <vt:variant>
        <vt:i4>1</vt:i4>
      </vt:variant>
      <vt:variant>
        <vt:lpstr>Folientitel</vt:lpstr>
      </vt:variant>
      <vt:variant>
        <vt:i4>10</vt:i4>
      </vt:variant>
    </vt:vector>
  </HeadingPairs>
  <TitlesOfParts>
    <vt:vector size="11" baseType="lpstr">
      <vt:lpstr>Office Theme</vt:lpstr>
      <vt:lpstr>Folie 1</vt:lpstr>
      <vt:lpstr>Folie 2</vt:lpstr>
      <vt:lpstr>Folie 3</vt:lpstr>
      <vt:lpstr>Folie 4</vt:lpstr>
      <vt:lpstr>Folie 5</vt:lpstr>
      <vt:lpstr>Folie 6</vt:lpstr>
      <vt:lpstr>Folie 7</vt:lpstr>
      <vt:lpstr>Folie 8</vt:lpstr>
      <vt:lpstr>Folie 9</vt:lpstr>
      <vt:lpstr>Folie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Mose 32,23-33: Vom Betrüger zum Sieger</dc:title>
  <dc:creator>Sascha Kriegler</dc:creator>
  <cp:lastModifiedBy>Fiona</cp:lastModifiedBy>
  <cp:revision>296</cp:revision>
  <dcterms:created xsi:type="dcterms:W3CDTF">2015-12-06T14:34:46Z</dcterms:created>
  <dcterms:modified xsi:type="dcterms:W3CDTF">2019-05-26T07:32:13Z</dcterms:modified>
</cp:coreProperties>
</file>