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481" r:id="rId3"/>
    <p:sldId id="387" r:id="rId4"/>
    <p:sldId id="472" r:id="rId5"/>
    <p:sldId id="490" r:id="rId6"/>
    <p:sldId id="498" r:id="rId7"/>
    <p:sldId id="492" r:id="rId8"/>
    <p:sldId id="493" r:id="rId9"/>
    <p:sldId id="494" r:id="rId10"/>
    <p:sldId id="495" r:id="rId11"/>
    <p:sldId id="496" r:id="rId12"/>
    <p:sldId id="499" r:id="rId13"/>
    <p:sldId id="497" r:id="rId14"/>
    <p:sldId id="421"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AEFF7"/>
    <a:srgbClr val="D2DEEF"/>
    <a:srgbClr val="00FF00"/>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8" d="100"/>
          <a:sy n="88" d="100"/>
        </p:scale>
        <p:origin x="-331" y="-77"/>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14.07.2019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pPr/>
              <a:t>14.07.2019</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pPr/>
              <a:t>‹Nr.›</a:t>
            </a:fld>
            <a:endParaRPr lang="de-DE" dirty="0"/>
          </a:p>
        </p:txBody>
      </p:sp>
    </p:spTree>
    <p:extLst>
      <p:ext uri="{BB962C8B-B14F-4D97-AF65-F5344CB8AC3E}">
        <p14:creationId xmlns:p14="http://schemas.microsoft.com/office/powerpoint/2010/main" xmlns=""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Sünde hat Konsequenzen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 </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a:t>
            </a:r>
            <a:r>
              <a:rPr lang="fr-FR"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Mose</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35,22 </a:t>
            </a:r>
            <a:r>
              <a:rPr lang="fr-FR"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zu</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a:t>
            </a:r>
            <a:r>
              <a:rPr lang="pl-PL"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49,</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3-</a:t>
            </a:r>
            <a:r>
              <a:rPr lang="pl-PL"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4; 1. Chronik 5,1</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Du erlebst Sünde</a:t>
            </a:r>
            <a:endParaRPr lang="de-DE" sz="5400" dirty="0">
              <a:solidFill>
                <a:schemeClr val="accent4">
                  <a:lumMod val="60000"/>
                  <a:lumOff val="40000"/>
                </a:schemeClr>
              </a:solidFill>
              <a:latin typeface="AR ESSENCE" panose="02000000000000000000" pitchFamily="2" charset="0"/>
            </a:endParaRPr>
          </a:p>
        </p:txBody>
      </p:sp>
      <p:pic>
        <p:nvPicPr>
          <p:cNvPr id="7" name="Grafik 6">
            <a:extLst>
              <a:ext uri="{FF2B5EF4-FFF2-40B4-BE49-F238E27FC236}">
                <a16:creationId xmlns:a16="http://schemas.microsoft.com/office/drawing/2014/main" xmlns="" id="{31F786DA-FC57-416A-B6C2-F242E21EECF4}"/>
              </a:ext>
            </a:extLst>
          </p:cNvPr>
          <p:cNvPicPr>
            <a:picLocks noChangeAspect="1"/>
          </p:cNvPicPr>
          <p:nvPr/>
        </p:nvPicPr>
        <p:blipFill>
          <a:blip r:embed="rId3" cstate="print"/>
          <a:stretch>
            <a:fillRect/>
          </a:stretch>
        </p:blipFill>
        <p:spPr>
          <a:xfrm>
            <a:off x="0" y="3105112"/>
            <a:ext cx="12192000" cy="3123713"/>
          </a:xfrm>
          <a:prstGeom prst="rect">
            <a:avLst/>
          </a:prstGeom>
        </p:spPr>
      </p:pic>
    </p:spTree>
    <p:extLst>
      <p:ext uri="{BB962C8B-B14F-4D97-AF65-F5344CB8AC3E}">
        <p14:creationId xmlns:p14="http://schemas.microsoft.com/office/powerpoint/2010/main" xmlns="" val="23804372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„Deshalb lasst nun auch uns, da wir eine so große Wolke von Zeugen um uns haben, jede Bürde und die uns so leicht umstrickende Sünde ablegen und mit Ausdauer laufen den vor uns liegenden Wettlauf, indem wir hinschauen auf Jesus, den Anfänger und Vollender des Glaubens, der um der vor ihm liegenden Freude willen die Schande nicht achtete und das Kreuz erduldete und sich gesetzt hat zur Rechten des Thrones Gottes.“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(Hebräer 12,1-2)</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Hirte unterstützt dich im Kampf gegen die Sünde!</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Du erlebst Sünde</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14994255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Du erlebst Sünde</a:t>
            </a:r>
            <a:endParaRPr lang="de-DE" sz="5400" dirty="0">
              <a:solidFill>
                <a:schemeClr val="accent4">
                  <a:lumMod val="60000"/>
                  <a:lumOff val="40000"/>
                </a:schemeClr>
              </a:solidFill>
              <a:latin typeface="AR ESSENCE" panose="02000000000000000000" pitchFamily="2" charset="0"/>
            </a:endParaRPr>
          </a:p>
        </p:txBody>
      </p:sp>
      <p:sp>
        <p:nvSpPr>
          <p:cNvPr id="7" name="Rechteck 6">
            <a:extLst>
              <a:ext uri="{FF2B5EF4-FFF2-40B4-BE49-F238E27FC236}">
                <a16:creationId xmlns:a16="http://schemas.microsoft.com/office/drawing/2014/main" xmlns="" id="{A99B0872-7AE4-4E8D-B7DC-EA29AAA9E61F}"/>
              </a:ext>
            </a:extLst>
          </p:cNvPr>
          <p:cNvSpPr/>
          <p:nvPr/>
        </p:nvSpPr>
        <p:spPr>
          <a:xfrm>
            <a:off x="7448740" y="5665549"/>
            <a:ext cx="2251129" cy="369332"/>
          </a:xfrm>
          <a:prstGeom prst="rect">
            <a:avLst/>
          </a:prstGeom>
        </p:spPr>
        <p:txBody>
          <a:bodyPr wrap="none">
            <a:spAutoFit/>
          </a:bodyPr>
          <a:lstStyle/>
          <a:p>
            <a:r>
              <a:rPr lang="de-DE" dirty="0">
                <a:solidFill>
                  <a:schemeClr val="bg1"/>
                </a:solidFill>
              </a:rPr>
              <a:t>christliche-autoren.de</a:t>
            </a:r>
          </a:p>
        </p:txBody>
      </p:sp>
      <p:pic>
        <p:nvPicPr>
          <p:cNvPr id="3" name="Grafik 2">
            <a:extLst>
              <a:ext uri="{FF2B5EF4-FFF2-40B4-BE49-F238E27FC236}">
                <a16:creationId xmlns:a16="http://schemas.microsoft.com/office/drawing/2014/main" xmlns="" id="{793EE02B-E181-449A-9255-D63540D0DF7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603500" y="1212850"/>
            <a:ext cx="6985000" cy="4432300"/>
          </a:xfrm>
          <a:prstGeom prst="rect">
            <a:avLst/>
          </a:prstGeom>
        </p:spPr>
      </p:pic>
    </p:spTree>
    <p:extLst>
      <p:ext uri="{BB962C8B-B14F-4D97-AF65-F5344CB8AC3E}">
        <p14:creationId xmlns:p14="http://schemas.microsoft.com/office/powerpoint/2010/main" xmlns="" val="339787320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35,5-29</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Mit dem Hirten unterwegs:</a:t>
            </a:r>
          </a:p>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Höhen und Tiefen im Glaubensleben</a:t>
            </a:r>
          </a:p>
        </p:txBody>
      </p:sp>
      <p:sp>
        <p:nvSpPr>
          <p:cNvPr id="7" name="Rechteck 6">
            <a:extLst>
              <a:ext uri="{FF2B5EF4-FFF2-40B4-BE49-F238E27FC236}">
                <a16:creationId xmlns:a16="http://schemas.microsoft.com/office/drawing/2014/main" xmlns="" id="{C5188A6F-0BF4-4609-9C13-ADAB2AC5EF3E}"/>
              </a:ext>
            </a:extLst>
          </p:cNvPr>
          <p:cNvSpPr/>
          <p:nvPr/>
        </p:nvSpPr>
        <p:spPr>
          <a:xfrm>
            <a:off x="457200" y="2854375"/>
            <a:ext cx="11320272" cy="348403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Hirte beschützt dich (Verse 5-7)</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Hirte segnet dich (Vers 9)</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Hirte hält seine Versprechen an dich (Verse 10-15)</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Du erlebst Tod (Verse 8.16-20.27-29)</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Du erlebst Sünde (Verse 21-26)</a:t>
            </a:r>
          </a:p>
        </p:txBody>
      </p:sp>
    </p:spTree>
    <p:extLst>
      <p:ext uri="{BB962C8B-B14F-4D97-AF65-F5344CB8AC3E}">
        <p14:creationId xmlns:p14="http://schemas.microsoft.com/office/powerpoint/2010/main" xmlns="" val="250985863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4" name="Rectangle 6">
            <a:extLst>
              <a:ext uri="{FF2B5EF4-FFF2-40B4-BE49-F238E27FC236}">
                <a16:creationId xmlns:a16="http://schemas.microsoft.com/office/drawing/2014/main" xmlns="" id="{9EF77E0A-019B-4D27-A8E4-BCDBF99F86FD}"/>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Gott, der mein Hirte gewesen ist mein Leben lang bis auf diesen Tag“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48,15 LUT)</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xmlns="" val="311761406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35,5-29</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Mit dem Hirten unterwegs:</a:t>
            </a:r>
          </a:p>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Höhen und Tiefen im Glaubensleben</a:t>
            </a:r>
          </a:p>
        </p:txBody>
      </p:sp>
      <p:sp>
        <p:nvSpPr>
          <p:cNvPr id="7" name="Rechteck 6">
            <a:extLst>
              <a:ext uri="{FF2B5EF4-FFF2-40B4-BE49-F238E27FC236}">
                <a16:creationId xmlns:a16="http://schemas.microsoft.com/office/drawing/2014/main" xmlns="" id="{C5188A6F-0BF4-4609-9C13-ADAB2AC5EF3E}"/>
              </a:ext>
            </a:extLst>
          </p:cNvPr>
          <p:cNvSpPr/>
          <p:nvPr/>
        </p:nvSpPr>
        <p:spPr>
          <a:xfrm>
            <a:off x="457200" y="2854375"/>
            <a:ext cx="11320272" cy="3484031"/>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Hirte beschützt dich (Verse 5-7)</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Hirte segnet dich (Vers 9)</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Hirte hält seine Versprechen an dich (Verse 10-15)</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Du erlebst Tod (Verse 8.16-20.27-29)</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Du erlebst Sünde (Verse 21-26)</a:t>
            </a:r>
          </a:p>
        </p:txBody>
      </p:sp>
    </p:spTree>
    <p:extLst>
      <p:ext uri="{BB962C8B-B14F-4D97-AF65-F5344CB8AC3E}">
        <p14:creationId xmlns:p14="http://schemas.microsoft.com/office/powerpoint/2010/main" xmlns=""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5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fade">
                                      <p:cBhvr>
                                        <p:cTn id="3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Der Hirte beschützt dich</a:t>
            </a:r>
            <a:endParaRPr lang="de-DE" sz="5400" dirty="0">
              <a:solidFill>
                <a:schemeClr val="accent4">
                  <a:lumMod val="60000"/>
                  <a:lumOff val="40000"/>
                </a:schemeClr>
              </a:solidFill>
              <a:latin typeface="AR ESSENCE" panose="02000000000000000000" pitchFamily="2" charset="0"/>
            </a:endParaRPr>
          </a:p>
        </p:txBody>
      </p:sp>
      <p:pic>
        <p:nvPicPr>
          <p:cNvPr id="4" name="Grafik 3">
            <a:extLst>
              <a:ext uri="{FF2B5EF4-FFF2-40B4-BE49-F238E27FC236}">
                <a16:creationId xmlns:a16="http://schemas.microsoft.com/office/drawing/2014/main" xmlns="" id="{FE5FB070-48A5-40BB-B872-1AACD7A6E497}"/>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r="22246" b="25555"/>
          <a:stretch/>
        </p:blipFill>
        <p:spPr>
          <a:xfrm>
            <a:off x="2481344" y="1028438"/>
            <a:ext cx="7186639" cy="5456238"/>
          </a:xfrm>
          <a:prstGeom prst="rect">
            <a:avLst/>
          </a:prstGeom>
        </p:spPr>
      </p:pic>
      <p:sp>
        <p:nvSpPr>
          <p:cNvPr id="13" name="Ellipse 12">
            <a:extLst>
              <a:ext uri="{FF2B5EF4-FFF2-40B4-BE49-F238E27FC236}">
                <a16:creationId xmlns:a16="http://schemas.microsoft.com/office/drawing/2014/main" xmlns="" id="{4A8F7623-290A-4878-8F6F-EB332D9CCEFA}"/>
              </a:ext>
            </a:extLst>
          </p:cNvPr>
          <p:cNvSpPr/>
          <p:nvPr/>
        </p:nvSpPr>
        <p:spPr>
          <a:xfrm>
            <a:off x="4883334" y="2047776"/>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tangle 6">
            <a:extLst>
              <a:ext uri="{FF2B5EF4-FFF2-40B4-BE49-F238E27FC236}">
                <a16:creationId xmlns:a16="http://schemas.microsoft.com/office/drawing/2014/main" xmlns="" id="{7A3F977E-27D0-4043-8A7E-4D29456B72A0}"/>
              </a:ext>
            </a:extLst>
          </p:cNvPr>
          <p:cNvSpPr txBox="1">
            <a:spLocks noChangeArrowheads="1"/>
          </p:cNvSpPr>
          <p:nvPr/>
        </p:nvSpPr>
        <p:spPr bwMode="auto">
          <a:xfrm>
            <a:off x="3733197" y="1818142"/>
            <a:ext cx="1620237" cy="578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Sichem</a:t>
            </a:r>
          </a:p>
        </p:txBody>
      </p:sp>
      <p:sp>
        <p:nvSpPr>
          <p:cNvPr id="16" name="Rectangle 6">
            <a:extLst>
              <a:ext uri="{FF2B5EF4-FFF2-40B4-BE49-F238E27FC236}">
                <a16:creationId xmlns:a16="http://schemas.microsoft.com/office/drawing/2014/main" xmlns="" id="{5BE92029-F5C4-40F7-81AB-6B04223A8D42}"/>
              </a:ext>
            </a:extLst>
          </p:cNvPr>
          <p:cNvSpPr txBox="1">
            <a:spLocks noChangeArrowheads="1"/>
          </p:cNvSpPr>
          <p:nvPr/>
        </p:nvSpPr>
        <p:spPr bwMode="auto">
          <a:xfrm>
            <a:off x="3787356" y="3375126"/>
            <a:ext cx="1620237" cy="5782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Bethel</a:t>
            </a:r>
          </a:p>
        </p:txBody>
      </p:sp>
      <p:sp>
        <p:nvSpPr>
          <p:cNvPr id="17" name="Ellipse 16">
            <a:extLst>
              <a:ext uri="{FF2B5EF4-FFF2-40B4-BE49-F238E27FC236}">
                <a16:creationId xmlns:a16="http://schemas.microsoft.com/office/drawing/2014/main" xmlns="" id="{7FD23752-689D-4F38-8824-07901F297489}"/>
              </a:ext>
            </a:extLst>
          </p:cNvPr>
          <p:cNvSpPr/>
          <p:nvPr/>
        </p:nvSpPr>
        <p:spPr>
          <a:xfrm>
            <a:off x="4795002" y="3649764"/>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a:extLst>
              <a:ext uri="{FF2B5EF4-FFF2-40B4-BE49-F238E27FC236}">
                <a16:creationId xmlns:a16="http://schemas.microsoft.com/office/drawing/2014/main" xmlns="" id="{B8141E65-CDFE-4D3C-8E3D-1576E3C30DD6}"/>
              </a:ext>
            </a:extLst>
          </p:cNvPr>
          <p:cNvSpPr/>
          <p:nvPr/>
        </p:nvSpPr>
        <p:spPr>
          <a:xfrm>
            <a:off x="4135197" y="5670546"/>
            <a:ext cx="432000" cy="432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tangle 6">
            <a:extLst>
              <a:ext uri="{FF2B5EF4-FFF2-40B4-BE49-F238E27FC236}">
                <a16:creationId xmlns:a16="http://schemas.microsoft.com/office/drawing/2014/main" xmlns="" id="{EBCD04FA-A1E6-4BD3-8FC2-0467B7ADF723}"/>
              </a:ext>
            </a:extLst>
          </p:cNvPr>
          <p:cNvSpPr txBox="1">
            <a:spLocks noChangeArrowheads="1"/>
          </p:cNvSpPr>
          <p:nvPr/>
        </p:nvSpPr>
        <p:spPr bwMode="auto">
          <a:xfrm>
            <a:off x="3038751" y="5182765"/>
            <a:ext cx="1620237" cy="9491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Hebron / </a:t>
            </a:r>
            <a:r>
              <a:rPr lang="de-DE" kern="0" dirty="0" err="1">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rPr>
              <a:t>Mamre</a:t>
            </a:r>
            <a:endParaRPr lang="de-DE" kern="0" dirty="0">
              <a:solidFill>
                <a:srgbClr val="FF0000"/>
              </a:solidFill>
              <a:effectLst>
                <a:glow rad="139700">
                  <a:schemeClr val="tx1">
                    <a:alpha val="40000"/>
                  </a:schemeClr>
                </a:glow>
                <a:outerShdw blurRad="38100" dist="38100" dir="2700000" algn="tl">
                  <a:srgbClr val="000000">
                    <a:alpha val="43137"/>
                  </a:srgbClr>
                </a:outerShd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42204936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6" grpId="0"/>
      <p:bldP spid="17" grpId="0" animBg="1"/>
      <p:bldP spid="18"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Schrecken Gottes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Mose; 23,27; 5. Mose 2,25; Josua 2,9; 1. Samuel 14,15; 2. Chronik 14,13; vgl. 2. Mose 15,14-16; Josua 10,10)</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Der Hirte beschützt dich</a:t>
            </a:r>
            <a:endParaRPr lang="de-DE" sz="5400" dirty="0">
              <a:solidFill>
                <a:schemeClr val="accent4">
                  <a:lumMod val="60000"/>
                  <a:lumOff val="40000"/>
                </a:schemeClr>
              </a:solidFill>
              <a:latin typeface="AR ESSENCE" panose="02000000000000000000" pitchFamily="2" charset="0"/>
            </a:endParaRPr>
          </a:p>
        </p:txBody>
      </p:sp>
      <p:sp>
        <p:nvSpPr>
          <p:cNvPr id="11" name="Rechteck 10">
            <a:extLst>
              <a:ext uri="{FF2B5EF4-FFF2-40B4-BE49-F238E27FC236}">
                <a16:creationId xmlns:a16="http://schemas.microsoft.com/office/drawing/2014/main" xmlns="" id="{8EB33471-D526-4F46-AD8D-A245C8651BDC}"/>
              </a:ext>
            </a:extLst>
          </p:cNvPr>
          <p:cNvSpPr/>
          <p:nvPr/>
        </p:nvSpPr>
        <p:spPr>
          <a:xfrm>
            <a:off x="7410640" y="6120646"/>
            <a:ext cx="2175467" cy="369332"/>
          </a:xfrm>
          <a:prstGeom prst="rect">
            <a:avLst/>
          </a:prstGeom>
        </p:spPr>
        <p:txBody>
          <a:bodyPr wrap="none">
            <a:spAutoFit/>
          </a:bodyPr>
          <a:lstStyle/>
          <a:p>
            <a:r>
              <a:rPr lang="de-DE" dirty="0">
                <a:solidFill>
                  <a:schemeClr val="bg1"/>
                </a:solidFill>
              </a:rPr>
              <a:t>lastdayscalendar.com</a:t>
            </a:r>
          </a:p>
        </p:txBody>
      </p:sp>
      <p:pic>
        <p:nvPicPr>
          <p:cNvPr id="7" name="Grafik 6">
            <a:extLst>
              <a:ext uri="{FF2B5EF4-FFF2-40B4-BE49-F238E27FC236}">
                <a16:creationId xmlns:a16="http://schemas.microsoft.com/office/drawing/2014/main" xmlns="" id="{E79F51AC-FFAA-420D-BE40-5328152C158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19637" y="3046572"/>
            <a:ext cx="2710053" cy="3382146"/>
          </a:xfrm>
          <a:prstGeom prst="rect">
            <a:avLst/>
          </a:prstGeom>
        </p:spPr>
      </p:pic>
    </p:spTree>
    <p:extLst>
      <p:ext uri="{BB962C8B-B14F-4D97-AF65-F5344CB8AC3E}">
        <p14:creationId xmlns:p14="http://schemas.microsoft.com/office/powerpoint/2010/main" xmlns="" val="17492875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Schrecken Gottes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(2. Mose; 23,27; 5. Mose 2,25; Josua 2,9; 1. Samuel 14,15; 2. Chronik 14,13; vgl. 2. Mose 15,14-16; Josua 10,10)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Hirte ist stets an deiner Seite (Gott ist allgegenwärtig)!</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Der Hirte beschützt dich</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123492705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segnet Jakob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Mose</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28,13-15; 29,31-30,24; 31,3; 31,23ff; 32,30; 48,3; Hosea 12,5</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Hirte gibt dir alles, was du brauchst (Gott ist allwissend)!</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Der Hirte segnet dich</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9256364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Allmächtige verspricht Nachkommen und Land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Mose</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12,7; 13,15-16; 15,1-18; 17,7-19; 24,7; 26,3-4; 28,4; 28,13-14; 35,12; 48,4</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Trankopfer als Ausdruck der Hingabe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en-US"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Philipper</a:t>
            </a:r>
            <a:r>
              <a:rPr lang="en-US"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2,17; </a:t>
            </a:r>
            <a:r>
              <a:rPr lang="it-IT"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it-IT"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2. Mose 29,40-41; 3. Mose 23,13; 4. Mose 28</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Hirte verspricht dir sehr viel – und er hält es ein (Gott ist treu und allmächtig)!</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Der Hirte hält seine Versprechen an dich </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2541647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Mit dem Hirten unterwegs: Höhen und Tiefen im Glaubensleben</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Auf dem Weg nach Bethlehem </a:t>
            </a:r>
            <a:r>
              <a:rPr lang="de-DE" kern="0" dirty="0" err="1">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Efrata</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a:t>
            </a:r>
            <a:r>
              <a:rPr lang="fr-FR"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Mose</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48,7; 1. Samuel 10,2-5; </a:t>
            </a:r>
            <a:r>
              <a:rPr lang="fr-FR"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Jeremia</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31,15; </a:t>
            </a:r>
            <a:r>
              <a:rPr lang="fr-FR"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vgl</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Rut 1,2; 4,11; Micha 5,1; </a:t>
            </a:r>
            <a:r>
              <a:rPr lang="fr-FR"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Matthäus</a:t>
            </a:r>
            <a:r>
              <a:rPr lang="fr-FR"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2,16-18</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Der gute Hirte ist Herr im Leben und im Tod!</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Du erlebst Tod</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36940252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Benutzerdefiniert</PresentationFormat>
  <Paragraphs>53</Paragraphs>
  <Slides>14</Slides>
  <Notes>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Office Theme</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35,5-29: Mit dem Hirten unterwegs: Höhen und Tiefen im Glaubensleben</dc:title>
  <dc:creator>Sascha Kriegler</dc:creator>
  <cp:lastModifiedBy>Fiona</cp:lastModifiedBy>
  <cp:revision>308</cp:revision>
  <dcterms:created xsi:type="dcterms:W3CDTF">2015-12-06T14:34:46Z</dcterms:created>
  <dcterms:modified xsi:type="dcterms:W3CDTF">2019-07-14T21:25:52Z</dcterms:modified>
</cp:coreProperties>
</file>