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387" r:id="rId3"/>
    <p:sldId id="425" r:id="rId4"/>
    <p:sldId id="429" r:id="rId5"/>
    <p:sldId id="430" r:id="rId6"/>
    <p:sldId id="431" r:id="rId7"/>
    <p:sldId id="432" r:id="rId8"/>
    <p:sldId id="433" r:id="rId9"/>
    <p:sldId id="435" r:id="rId10"/>
    <p:sldId id="436" r:id="rId11"/>
    <p:sldId id="438" r:id="rId12"/>
    <p:sldId id="439" r:id="rId13"/>
    <p:sldId id="440" r:id="rId14"/>
    <p:sldId id="446" r:id="rId15"/>
    <p:sldId id="441" r:id="rId16"/>
    <p:sldId id="442" r:id="rId17"/>
    <p:sldId id="443" r:id="rId18"/>
    <p:sldId id="445" r:id="rId19"/>
    <p:sldId id="444" r:id="rId20"/>
    <p:sldId id="421"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8" d="100"/>
          <a:sy n="88" d="100"/>
        </p:scale>
        <p:origin x="96" y="50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02.09.2018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02.09.2018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02.09.2018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02.09.2018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02.09.2018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02.09.2018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02.09.2018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02.09.2018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02.09.2018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02.09.2018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02.09.2018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02.09.2018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267558161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Zügle deine Zunge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Sind deine Worte förderlich, heilsam und ermutigend, freundlich, beherrscht und demütig?</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Kein Lästern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4,31; Kolosser 3,8)</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Kein Richten / Verurteilen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7,1-5; Römer 14-15)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Kritik zügeln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4,11; Philipper 2,14; vgl. Sprüche 19,13; 2,19.19; 25,24; 27,15)</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25887944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fade">
                                      <p:cBhvr>
                                        <p:cTn id="13"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36576"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5. Strebe nach Versöhnung</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du nun deine Gabe darbringst zu dem Altar und dich dort erinnerst, dass dein Bruder etwas gegen dich hat, so lass deine Gabe dort vor dem Altar und geh vorher hin, versöhne dich mit deinem Bruder, und dann komm und bring deine Gabe dar!“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5,23-24)</a:t>
            </a: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lgn="ctr">
              <a:buNone/>
              <a:tabLst>
                <a:tab pos="719138" algn="l"/>
              </a:tabLst>
              <a:defRPr/>
            </a:pP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aber dein Bruder [an dir] sündigt, so geh hin, überführe ihn zwischen dir und ihm allein! Wenn er auf dich hört, so hast du deinen Bruder gewonnen.“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18,15)</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60433293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36576"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5. Strebe nach Versöhnung</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jemand etwas gegen dich hat</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Erst Versöhnung, dann Gottesdienst!</a:t>
            </a:r>
          </a:p>
          <a:p>
            <a:pPr marL="890588" indent="-514350">
              <a:buFont typeface="+mj-lt"/>
              <a:buAutoNum type="alphaLcParenR" startAt="2"/>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jemand [an dir] sündigt</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Es geht immer darum, den Anderen auf den Weg mit Christus zurückzubringen!</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26361819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36576"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5. Strebe nach Versöhnung</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Vier-Augen-Gespräch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18,15)</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Gespräch unter Zeugen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18,16)</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Vor die Gemeinde bringen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18,17)</a:t>
            </a:r>
          </a:p>
          <a:p>
            <a:pPr marL="0" indent="0">
              <a:buNone/>
              <a:tabLst>
                <a:tab pos="719138" algn="l"/>
                <a:tab pos="3852863"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Ruf der Gemeinde</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Beschluss in der Gemeinde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18,17)</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
        <p:nvSpPr>
          <p:cNvPr id="8" name="Pfeil: nach unten 7">
            <a:extLst>
              <a:ext uri="{FF2B5EF4-FFF2-40B4-BE49-F238E27FC236}">
                <a16:creationId xmlns:a16="http://schemas.microsoft.com/office/drawing/2014/main" id="{C7FB4EE3-292F-476C-9E87-9B9DB7348CB5}"/>
              </a:ext>
            </a:extLst>
          </p:cNvPr>
          <p:cNvSpPr/>
          <p:nvPr/>
        </p:nvSpPr>
        <p:spPr>
          <a:xfrm>
            <a:off x="1948543" y="3646715"/>
            <a:ext cx="489857" cy="69668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Pfeil: nach unten 9">
            <a:extLst>
              <a:ext uri="{FF2B5EF4-FFF2-40B4-BE49-F238E27FC236}">
                <a16:creationId xmlns:a16="http://schemas.microsoft.com/office/drawing/2014/main" id="{82D228D4-51E4-4CB0-8D1C-F14308BAF9A7}"/>
              </a:ext>
            </a:extLst>
          </p:cNvPr>
          <p:cNvSpPr/>
          <p:nvPr/>
        </p:nvSpPr>
        <p:spPr>
          <a:xfrm>
            <a:off x="1948543" y="5377074"/>
            <a:ext cx="489857" cy="69668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Pfeil: nach unten 1">
            <a:extLst>
              <a:ext uri="{FF2B5EF4-FFF2-40B4-BE49-F238E27FC236}">
                <a16:creationId xmlns:a16="http://schemas.microsoft.com/office/drawing/2014/main" id="{F7CF7890-90E5-424F-8B26-7F11CCCE079D}"/>
              </a:ext>
            </a:extLst>
          </p:cNvPr>
          <p:cNvSpPr/>
          <p:nvPr/>
        </p:nvSpPr>
        <p:spPr>
          <a:xfrm rot="10800000">
            <a:off x="8481443" y="1989138"/>
            <a:ext cx="486000" cy="696686"/>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180-Grad 15">
            <a:extLst>
              <a:ext uri="{FF2B5EF4-FFF2-40B4-BE49-F238E27FC236}">
                <a16:creationId xmlns:a16="http://schemas.microsoft.com/office/drawing/2014/main" id="{A5612AE3-3A05-4F2F-8248-6884A22291FF}"/>
              </a:ext>
            </a:extLst>
          </p:cNvPr>
          <p:cNvSpPr/>
          <p:nvPr/>
        </p:nvSpPr>
        <p:spPr>
          <a:xfrm rot="10800000" flipH="1">
            <a:off x="5822005" y="2419463"/>
            <a:ext cx="3026701" cy="696685"/>
          </a:xfrm>
          <a:custGeom>
            <a:avLst/>
            <a:gdLst>
              <a:gd name="connsiteX0" fmla="*/ 0 w 3082509"/>
              <a:gd name="connsiteY0" fmla="*/ 696685 h 696685"/>
              <a:gd name="connsiteX1" fmla="*/ 0 w 3082509"/>
              <a:gd name="connsiteY1" fmla="*/ 446317 h 696685"/>
              <a:gd name="connsiteX2" fmla="*/ 446317 w 3082509"/>
              <a:gd name="connsiteY2" fmla="*/ 0 h 696685"/>
              <a:gd name="connsiteX3" fmla="*/ 2580384 w 3082509"/>
              <a:gd name="connsiteY3" fmla="*/ 0 h 696685"/>
              <a:gd name="connsiteX4" fmla="*/ 3026701 w 3082509"/>
              <a:gd name="connsiteY4" fmla="*/ 446317 h 696685"/>
              <a:gd name="connsiteX5" fmla="*/ 3026701 w 3082509"/>
              <a:gd name="connsiteY5" fmla="*/ 685803 h 696685"/>
              <a:gd name="connsiteX6" fmla="*/ 3082509 w 3082509"/>
              <a:gd name="connsiteY6" fmla="*/ 685803 h 696685"/>
              <a:gd name="connsiteX7" fmla="*/ 2908338 w 3082509"/>
              <a:gd name="connsiteY7" fmla="*/ 685803 h 696685"/>
              <a:gd name="connsiteX8" fmla="*/ 2734167 w 3082509"/>
              <a:gd name="connsiteY8" fmla="*/ 685803 h 696685"/>
              <a:gd name="connsiteX9" fmla="*/ 2789974 w 3082509"/>
              <a:gd name="connsiteY9" fmla="*/ 685803 h 696685"/>
              <a:gd name="connsiteX10" fmla="*/ 2789974 w 3082509"/>
              <a:gd name="connsiteY10" fmla="*/ 446317 h 696685"/>
              <a:gd name="connsiteX11" fmla="*/ 2580383 w 3082509"/>
              <a:gd name="connsiteY11" fmla="*/ 236726 h 696685"/>
              <a:gd name="connsiteX12" fmla="*/ 446317 w 3082509"/>
              <a:gd name="connsiteY12" fmla="*/ 236727 h 696685"/>
              <a:gd name="connsiteX13" fmla="*/ 236726 w 3082509"/>
              <a:gd name="connsiteY13" fmla="*/ 446318 h 696685"/>
              <a:gd name="connsiteX14" fmla="*/ 236727 w 3082509"/>
              <a:gd name="connsiteY14" fmla="*/ 696685 h 696685"/>
              <a:gd name="connsiteX15" fmla="*/ 0 w 3082509"/>
              <a:gd name="connsiteY15" fmla="*/ 696685 h 696685"/>
              <a:gd name="connsiteX0" fmla="*/ 0 w 3082509"/>
              <a:gd name="connsiteY0" fmla="*/ 696685 h 696685"/>
              <a:gd name="connsiteX1" fmla="*/ 0 w 3082509"/>
              <a:gd name="connsiteY1" fmla="*/ 446317 h 696685"/>
              <a:gd name="connsiteX2" fmla="*/ 446317 w 3082509"/>
              <a:gd name="connsiteY2" fmla="*/ 0 h 696685"/>
              <a:gd name="connsiteX3" fmla="*/ 2580384 w 3082509"/>
              <a:gd name="connsiteY3" fmla="*/ 0 h 696685"/>
              <a:gd name="connsiteX4" fmla="*/ 3026701 w 3082509"/>
              <a:gd name="connsiteY4" fmla="*/ 446317 h 696685"/>
              <a:gd name="connsiteX5" fmla="*/ 3026701 w 3082509"/>
              <a:gd name="connsiteY5" fmla="*/ 685803 h 696685"/>
              <a:gd name="connsiteX6" fmla="*/ 3082509 w 3082509"/>
              <a:gd name="connsiteY6" fmla="*/ 685803 h 696685"/>
              <a:gd name="connsiteX7" fmla="*/ 2908338 w 3082509"/>
              <a:gd name="connsiteY7" fmla="*/ 685803 h 696685"/>
              <a:gd name="connsiteX8" fmla="*/ 2853230 w 3082509"/>
              <a:gd name="connsiteY8" fmla="*/ 685803 h 696685"/>
              <a:gd name="connsiteX9" fmla="*/ 2789974 w 3082509"/>
              <a:gd name="connsiteY9" fmla="*/ 685803 h 696685"/>
              <a:gd name="connsiteX10" fmla="*/ 2789974 w 3082509"/>
              <a:gd name="connsiteY10" fmla="*/ 446317 h 696685"/>
              <a:gd name="connsiteX11" fmla="*/ 2580383 w 3082509"/>
              <a:gd name="connsiteY11" fmla="*/ 236726 h 696685"/>
              <a:gd name="connsiteX12" fmla="*/ 446317 w 3082509"/>
              <a:gd name="connsiteY12" fmla="*/ 236727 h 696685"/>
              <a:gd name="connsiteX13" fmla="*/ 236726 w 3082509"/>
              <a:gd name="connsiteY13" fmla="*/ 446318 h 696685"/>
              <a:gd name="connsiteX14" fmla="*/ 236727 w 3082509"/>
              <a:gd name="connsiteY14" fmla="*/ 696685 h 696685"/>
              <a:gd name="connsiteX15" fmla="*/ 0 w 3082509"/>
              <a:gd name="connsiteY15" fmla="*/ 696685 h 696685"/>
              <a:gd name="connsiteX0" fmla="*/ 0 w 3026701"/>
              <a:gd name="connsiteY0" fmla="*/ 696685 h 696685"/>
              <a:gd name="connsiteX1" fmla="*/ 0 w 3026701"/>
              <a:gd name="connsiteY1" fmla="*/ 446317 h 696685"/>
              <a:gd name="connsiteX2" fmla="*/ 446317 w 3026701"/>
              <a:gd name="connsiteY2" fmla="*/ 0 h 696685"/>
              <a:gd name="connsiteX3" fmla="*/ 2580384 w 3026701"/>
              <a:gd name="connsiteY3" fmla="*/ 0 h 696685"/>
              <a:gd name="connsiteX4" fmla="*/ 3026701 w 3026701"/>
              <a:gd name="connsiteY4" fmla="*/ 446317 h 696685"/>
              <a:gd name="connsiteX5" fmla="*/ 3026701 w 3026701"/>
              <a:gd name="connsiteY5" fmla="*/ 685803 h 696685"/>
              <a:gd name="connsiteX6" fmla="*/ 2980115 w 3026701"/>
              <a:gd name="connsiteY6" fmla="*/ 685803 h 696685"/>
              <a:gd name="connsiteX7" fmla="*/ 2908338 w 3026701"/>
              <a:gd name="connsiteY7" fmla="*/ 685803 h 696685"/>
              <a:gd name="connsiteX8" fmla="*/ 2853230 w 3026701"/>
              <a:gd name="connsiteY8" fmla="*/ 685803 h 696685"/>
              <a:gd name="connsiteX9" fmla="*/ 2789974 w 3026701"/>
              <a:gd name="connsiteY9" fmla="*/ 685803 h 696685"/>
              <a:gd name="connsiteX10" fmla="*/ 2789974 w 3026701"/>
              <a:gd name="connsiteY10" fmla="*/ 446317 h 696685"/>
              <a:gd name="connsiteX11" fmla="*/ 2580383 w 3026701"/>
              <a:gd name="connsiteY11" fmla="*/ 236726 h 696685"/>
              <a:gd name="connsiteX12" fmla="*/ 446317 w 3026701"/>
              <a:gd name="connsiteY12" fmla="*/ 236727 h 696685"/>
              <a:gd name="connsiteX13" fmla="*/ 236726 w 3026701"/>
              <a:gd name="connsiteY13" fmla="*/ 446318 h 696685"/>
              <a:gd name="connsiteX14" fmla="*/ 236727 w 3026701"/>
              <a:gd name="connsiteY14" fmla="*/ 696685 h 696685"/>
              <a:gd name="connsiteX15" fmla="*/ 0 w 3026701"/>
              <a:gd name="connsiteY15" fmla="*/ 696685 h 696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26701" h="696685">
                <a:moveTo>
                  <a:pt x="0" y="696685"/>
                </a:moveTo>
                <a:lnTo>
                  <a:pt x="0" y="446317"/>
                </a:lnTo>
                <a:cubicBezTo>
                  <a:pt x="0" y="199823"/>
                  <a:pt x="199823" y="0"/>
                  <a:pt x="446317" y="0"/>
                </a:cubicBezTo>
                <a:lnTo>
                  <a:pt x="2580384" y="0"/>
                </a:lnTo>
                <a:cubicBezTo>
                  <a:pt x="2826878" y="0"/>
                  <a:pt x="3026701" y="199823"/>
                  <a:pt x="3026701" y="446317"/>
                </a:cubicBezTo>
                <a:lnTo>
                  <a:pt x="3026701" y="685803"/>
                </a:lnTo>
                <a:lnTo>
                  <a:pt x="2980115" y="685803"/>
                </a:lnTo>
                <a:lnTo>
                  <a:pt x="2908338" y="685803"/>
                </a:lnTo>
                <a:lnTo>
                  <a:pt x="2853230" y="685803"/>
                </a:lnTo>
                <a:lnTo>
                  <a:pt x="2789974" y="685803"/>
                </a:lnTo>
                <a:lnTo>
                  <a:pt x="2789974" y="446317"/>
                </a:lnTo>
                <a:cubicBezTo>
                  <a:pt x="2789974" y="330563"/>
                  <a:pt x="2696137" y="236726"/>
                  <a:pt x="2580383" y="236726"/>
                </a:cubicBezTo>
                <a:lnTo>
                  <a:pt x="446317" y="236727"/>
                </a:lnTo>
                <a:cubicBezTo>
                  <a:pt x="330563" y="236727"/>
                  <a:pt x="236726" y="330564"/>
                  <a:pt x="236726" y="446318"/>
                </a:cubicBezTo>
                <a:cubicBezTo>
                  <a:pt x="236726" y="529774"/>
                  <a:pt x="236727" y="613229"/>
                  <a:pt x="236727" y="696685"/>
                </a:cubicBezTo>
                <a:lnTo>
                  <a:pt x="0" y="696685"/>
                </a:lnTo>
                <a:close/>
              </a:path>
            </a:pathLst>
          </a:custGeom>
          <a:solidFill>
            <a:srgbClr val="92D050"/>
          </a:solidFill>
          <a:ln>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solidFill>
                <a:schemeClr val="tx1"/>
              </a:solidFill>
            </a:endParaRPr>
          </a:p>
        </p:txBody>
      </p:sp>
      <p:sp>
        <p:nvSpPr>
          <p:cNvPr id="17" name="Rectangle 6">
            <a:extLst>
              <a:ext uri="{FF2B5EF4-FFF2-40B4-BE49-F238E27FC236}">
                <a16:creationId xmlns:a16="http://schemas.microsoft.com/office/drawing/2014/main" id="{CFA6FB28-50C8-43B4-91E7-6DBBD6BF2771}"/>
              </a:ext>
            </a:extLst>
          </p:cNvPr>
          <p:cNvSpPr txBox="1">
            <a:spLocks noChangeArrowheads="1"/>
          </p:cNvSpPr>
          <p:nvPr/>
        </p:nvSpPr>
        <p:spPr bwMode="auto">
          <a:xfrm>
            <a:off x="6538640" y="1406816"/>
            <a:ext cx="4394284" cy="6230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b="1" kern="0" dirty="0">
                <a:solidFill>
                  <a:srgbClr val="92D05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Gemeinschaft der Gemeinde</a:t>
            </a:r>
          </a:p>
        </p:txBody>
      </p:sp>
      <p:sp>
        <p:nvSpPr>
          <p:cNvPr id="18" name="Pfeil: nach unten 17">
            <a:extLst>
              <a:ext uri="{FF2B5EF4-FFF2-40B4-BE49-F238E27FC236}">
                <a16:creationId xmlns:a16="http://schemas.microsoft.com/office/drawing/2014/main" id="{7133111A-A7C3-4245-ACB1-AF6A784E8DEA}"/>
              </a:ext>
            </a:extLst>
          </p:cNvPr>
          <p:cNvSpPr/>
          <p:nvPr/>
        </p:nvSpPr>
        <p:spPr>
          <a:xfrm>
            <a:off x="1948543" y="2514599"/>
            <a:ext cx="489857" cy="69668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Pfeil: 180-Grad 15">
            <a:extLst>
              <a:ext uri="{FF2B5EF4-FFF2-40B4-BE49-F238E27FC236}">
                <a16:creationId xmlns:a16="http://schemas.microsoft.com/office/drawing/2014/main" id="{EBB30DC3-5B92-411C-B75E-AD59C2E02AB6}"/>
              </a:ext>
            </a:extLst>
          </p:cNvPr>
          <p:cNvSpPr/>
          <p:nvPr/>
        </p:nvSpPr>
        <p:spPr>
          <a:xfrm rot="10800000" flipH="1">
            <a:off x="5822005" y="3625445"/>
            <a:ext cx="3026701" cy="696685"/>
          </a:xfrm>
          <a:custGeom>
            <a:avLst/>
            <a:gdLst>
              <a:gd name="connsiteX0" fmla="*/ 0 w 3082509"/>
              <a:gd name="connsiteY0" fmla="*/ 696685 h 696685"/>
              <a:gd name="connsiteX1" fmla="*/ 0 w 3082509"/>
              <a:gd name="connsiteY1" fmla="*/ 446317 h 696685"/>
              <a:gd name="connsiteX2" fmla="*/ 446317 w 3082509"/>
              <a:gd name="connsiteY2" fmla="*/ 0 h 696685"/>
              <a:gd name="connsiteX3" fmla="*/ 2580384 w 3082509"/>
              <a:gd name="connsiteY3" fmla="*/ 0 h 696685"/>
              <a:gd name="connsiteX4" fmla="*/ 3026701 w 3082509"/>
              <a:gd name="connsiteY4" fmla="*/ 446317 h 696685"/>
              <a:gd name="connsiteX5" fmla="*/ 3026701 w 3082509"/>
              <a:gd name="connsiteY5" fmla="*/ 685803 h 696685"/>
              <a:gd name="connsiteX6" fmla="*/ 3082509 w 3082509"/>
              <a:gd name="connsiteY6" fmla="*/ 685803 h 696685"/>
              <a:gd name="connsiteX7" fmla="*/ 2908338 w 3082509"/>
              <a:gd name="connsiteY7" fmla="*/ 685803 h 696685"/>
              <a:gd name="connsiteX8" fmla="*/ 2734167 w 3082509"/>
              <a:gd name="connsiteY8" fmla="*/ 685803 h 696685"/>
              <a:gd name="connsiteX9" fmla="*/ 2789974 w 3082509"/>
              <a:gd name="connsiteY9" fmla="*/ 685803 h 696685"/>
              <a:gd name="connsiteX10" fmla="*/ 2789974 w 3082509"/>
              <a:gd name="connsiteY10" fmla="*/ 446317 h 696685"/>
              <a:gd name="connsiteX11" fmla="*/ 2580383 w 3082509"/>
              <a:gd name="connsiteY11" fmla="*/ 236726 h 696685"/>
              <a:gd name="connsiteX12" fmla="*/ 446317 w 3082509"/>
              <a:gd name="connsiteY12" fmla="*/ 236727 h 696685"/>
              <a:gd name="connsiteX13" fmla="*/ 236726 w 3082509"/>
              <a:gd name="connsiteY13" fmla="*/ 446318 h 696685"/>
              <a:gd name="connsiteX14" fmla="*/ 236727 w 3082509"/>
              <a:gd name="connsiteY14" fmla="*/ 696685 h 696685"/>
              <a:gd name="connsiteX15" fmla="*/ 0 w 3082509"/>
              <a:gd name="connsiteY15" fmla="*/ 696685 h 696685"/>
              <a:gd name="connsiteX0" fmla="*/ 0 w 3082509"/>
              <a:gd name="connsiteY0" fmla="*/ 696685 h 696685"/>
              <a:gd name="connsiteX1" fmla="*/ 0 w 3082509"/>
              <a:gd name="connsiteY1" fmla="*/ 446317 h 696685"/>
              <a:gd name="connsiteX2" fmla="*/ 446317 w 3082509"/>
              <a:gd name="connsiteY2" fmla="*/ 0 h 696685"/>
              <a:gd name="connsiteX3" fmla="*/ 2580384 w 3082509"/>
              <a:gd name="connsiteY3" fmla="*/ 0 h 696685"/>
              <a:gd name="connsiteX4" fmla="*/ 3026701 w 3082509"/>
              <a:gd name="connsiteY4" fmla="*/ 446317 h 696685"/>
              <a:gd name="connsiteX5" fmla="*/ 3026701 w 3082509"/>
              <a:gd name="connsiteY5" fmla="*/ 685803 h 696685"/>
              <a:gd name="connsiteX6" fmla="*/ 3082509 w 3082509"/>
              <a:gd name="connsiteY6" fmla="*/ 685803 h 696685"/>
              <a:gd name="connsiteX7" fmla="*/ 2908338 w 3082509"/>
              <a:gd name="connsiteY7" fmla="*/ 685803 h 696685"/>
              <a:gd name="connsiteX8" fmla="*/ 2853230 w 3082509"/>
              <a:gd name="connsiteY8" fmla="*/ 685803 h 696685"/>
              <a:gd name="connsiteX9" fmla="*/ 2789974 w 3082509"/>
              <a:gd name="connsiteY9" fmla="*/ 685803 h 696685"/>
              <a:gd name="connsiteX10" fmla="*/ 2789974 w 3082509"/>
              <a:gd name="connsiteY10" fmla="*/ 446317 h 696685"/>
              <a:gd name="connsiteX11" fmla="*/ 2580383 w 3082509"/>
              <a:gd name="connsiteY11" fmla="*/ 236726 h 696685"/>
              <a:gd name="connsiteX12" fmla="*/ 446317 w 3082509"/>
              <a:gd name="connsiteY12" fmla="*/ 236727 h 696685"/>
              <a:gd name="connsiteX13" fmla="*/ 236726 w 3082509"/>
              <a:gd name="connsiteY13" fmla="*/ 446318 h 696685"/>
              <a:gd name="connsiteX14" fmla="*/ 236727 w 3082509"/>
              <a:gd name="connsiteY14" fmla="*/ 696685 h 696685"/>
              <a:gd name="connsiteX15" fmla="*/ 0 w 3082509"/>
              <a:gd name="connsiteY15" fmla="*/ 696685 h 696685"/>
              <a:gd name="connsiteX0" fmla="*/ 0 w 3026701"/>
              <a:gd name="connsiteY0" fmla="*/ 696685 h 696685"/>
              <a:gd name="connsiteX1" fmla="*/ 0 w 3026701"/>
              <a:gd name="connsiteY1" fmla="*/ 446317 h 696685"/>
              <a:gd name="connsiteX2" fmla="*/ 446317 w 3026701"/>
              <a:gd name="connsiteY2" fmla="*/ 0 h 696685"/>
              <a:gd name="connsiteX3" fmla="*/ 2580384 w 3026701"/>
              <a:gd name="connsiteY3" fmla="*/ 0 h 696685"/>
              <a:gd name="connsiteX4" fmla="*/ 3026701 w 3026701"/>
              <a:gd name="connsiteY4" fmla="*/ 446317 h 696685"/>
              <a:gd name="connsiteX5" fmla="*/ 3026701 w 3026701"/>
              <a:gd name="connsiteY5" fmla="*/ 685803 h 696685"/>
              <a:gd name="connsiteX6" fmla="*/ 2980115 w 3026701"/>
              <a:gd name="connsiteY6" fmla="*/ 685803 h 696685"/>
              <a:gd name="connsiteX7" fmla="*/ 2908338 w 3026701"/>
              <a:gd name="connsiteY7" fmla="*/ 685803 h 696685"/>
              <a:gd name="connsiteX8" fmla="*/ 2853230 w 3026701"/>
              <a:gd name="connsiteY8" fmla="*/ 685803 h 696685"/>
              <a:gd name="connsiteX9" fmla="*/ 2789974 w 3026701"/>
              <a:gd name="connsiteY9" fmla="*/ 685803 h 696685"/>
              <a:gd name="connsiteX10" fmla="*/ 2789974 w 3026701"/>
              <a:gd name="connsiteY10" fmla="*/ 446317 h 696685"/>
              <a:gd name="connsiteX11" fmla="*/ 2580383 w 3026701"/>
              <a:gd name="connsiteY11" fmla="*/ 236726 h 696685"/>
              <a:gd name="connsiteX12" fmla="*/ 446317 w 3026701"/>
              <a:gd name="connsiteY12" fmla="*/ 236727 h 696685"/>
              <a:gd name="connsiteX13" fmla="*/ 236726 w 3026701"/>
              <a:gd name="connsiteY13" fmla="*/ 446318 h 696685"/>
              <a:gd name="connsiteX14" fmla="*/ 236727 w 3026701"/>
              <a:gd name="connsiteY14" fmla="*/ 696685 h 696685"/>
              <a:gd name="connsiteX15" fmla="*/ 0 w 3026701"/>
              <a:gd name="connsiteY15" fmla="*/ 696685 h 696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26701" h="696685">
                <a:moveTo>
                  <a:pt x="0" y="696685"/>
                </a:moveTo>
                <a:lnTo>
                  <a:pt x="0" y="446317"/>
                </a:lnTo>
                <a:cubicBezTo>
                  <a:pt x="0" y="199823"/>
                  <a:pt x="199823" y="0"/>
                  <a:pt x="446317" y="0"/>
                </a:cubicBezTo>
                <a:lnTo>
                  <a:pt x="2580384" y="0"/>
                </a:lnTo>
                <a:cubicBezTo>
                  <a:pt x="2826878" y="0"/>
                  <a:pt x="3026701" y="199823"/>
                  <a:pt x="3026701" y="446317"/>
                </a:cubicBezTo>
                <a:lnTo>
                  <a:pt x="3026701" y="685803"/>
                </a:lnTo>
                <a:lnTo>
                  <a:pt x="2980115" y="685803"/>
                </a:lnTo>
                <a:lnTo>
                  <a:pt x="2908338" y="685803"/>
                </a:lnTo>
                <a:lnTo>
                  <a:pt x="2853230" y="685803"/>
                </a:lnTo>
                <a:lnTo>
                  <a:pt x="2789974" y="685803"/>
                </a:lnTo>
                <a:lnTo>
                  <a:pt x="2789974" y="446317"/>
                </a:lnTo>
                <a:cubicBezTo>
                  <a:pt x="2789974" y="330563"/>
                  <a:pt x="2696137" y="236726"/>
                  <a:pt x="2580383" y="236726"/>
                </a:cubicBezTo>
                <a:lnTo>
                  <a:pt x="446317" y="236727"/>
                </a:lnTo>
                <a:cubicBezTo>
                  <a:pt x="330563" y="236727"/>
                  <a:pt x="236726" y="330564"/>
                  <a:pt x="236726" y="446318"/>
                </a:cubicBezTo>
                <a:cubicBezTo>
                  <a:pt x="236726" y="529774"/>
                  <a:pt x="236727" y="613229"/>
                  <a:pt x="236727" y="696685"/>
                </a:cubicBezTo>
                <a:lnTo>
                  <a:pt x="0" y="696685"/>
                </a:lnTo>
                <a:close/>
              </a:path>
            </a:pathLst>
          </a:custGeom>
          <a:solidFill>
            <a:srgbClr val="92D050"/>
          </a:solidFill>
          <a:ln>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solidFill>
                <a:schemeClr val="tx1"/>
              </a:solidFill>
            </a:endParaRPr>
          </a:p>
        </p:txBody>
      </p:sp>
      <p:sp>
        <p:nvSpPr>
          <p:cNvPr id="23" name="Pfeil: 180-Grad 15">
            <a:extLst>
              <a:ext uri="{FF2B5EF4-FFF2-40B4-BE49-F238E27FC236}">
                <a16:creationId xmlns:a16="http://schemas.microsoft.com/office/drawing/2014/main" id="{7B5AA734-26E1-4359-9B46-B8677A82E457}"/>
              </a:ext>
            </a:extLst>
          </p:cNvPr>
          <p:cNvSpPr/>
          <p:nvPr/>
        </p:nvSpPr>
        <p:spPr>
          <a:xfrm rot="10800000" flipH="1">
            <a:off x="5822005" y="4831427"/>
            <a:ext cx="3026701" cy="696685"/>
          </a:xfrm>
          <a:custGeom>
            <a:avLst/>
            <a:gdLst>
              <a:gd name="connsiteX0" fmla="*/ 0 w 3082509"/>
              <a:gd name="connsiteY0" fmla="*/ 696685 h 696685"/>
              <a:gd name="connsiteX1" fmla="*/ 0 w 3082509"/>
              <a:gd name="connsiteY1" fmla="*/ 446317 h 696685"/>
              <a:gd name="connsiteX2" fmla="*/ 446317 w 3082509"/>
              <a:gd name="connsiteY2" fmla="*/ 0 h 696685"/>
              <a:gd name="connsiteX3" fmla="*/ 2580384 w 3082509"/>
              <a:gd name="connsiteY3" fmla="*/ 0 h 696685"/>
              <a:gd name="connsiteX4" fmla="*/ 3026701 w 3082509"/>
              <a:gd name="connsiteY4" fmla="*/ 446317 h 696685"/>
              <a:gd name="connsiteX5" fmla="*/ 3026701 w 3082509"/>
              <a:gd name="connsiteY5" fmla="*/ 685803 h 696685"/>
              <a:gd name="connsiteX6" fmla="*/ 3082509 w 3082509"/>
              <a:gd name="connsiteY6" fmla="*/ 685803 h 696685"/>
              <a:gd name="connsiteX7" fmla="*/ 2908338 w 3082509"/>
              <a:gd name="connsiteY7" fmla="*/ 685803 h 696685"/>
              <a:gd name="connsiteX8" fmla="*/ 2734167 w 3082509"/>
              <a:gd name="connsiteY8" fmla="*/ 685803 h 696685"/>
              <a:gd name="connsiteX9" fmla="*/ 2789974 w 3082509"/>
              <a:gd name="connsiteY9" fmla="*/ 685803 h 696685"/>
              <a:gd name="connsiteX10" fmla="*/ 2789974 w 3082509"/>
              <a:gd name="connsiteY10" fmla="*/ 446317 h 696685"/>
              <a:gd name="connsiteX11" fmla="*/ 2580383 w 3082509"/>
              <a:gd name="connsiteY11" fmla="*/ 236726 h 696685"/>
              <a:gd name="connsiteX12" fmla="*/ 446317 w 3082509"/>
              <a:gd name="connsiteY12" fmla="*/ 236727 h 696685"/>
              <a:gd name="connsiteX13" fmla="*/ 236726 w 3082509"/>
              <a:gd name="connsiteY13" fmla="*/ 446318 h 696685"/>
              <a:gd name="connsiteX14" fmla="*/ 236727 w 3082509"/>
              <a:gd name="connsiteY14" fmla="*/ 696685 h 696685"/>
              <a:gd name="connsiteX15" fmla="*/ 0 w 3082509"/>
              <a:gd name="connsiteY15" fmla="*/ 696685 h 696685"/>
              <a:gd name="connsiteX0" fmla="*/ 0 w 3082509"/>
              <a:gd name="connsiteY0" fmla="*/ 696685 h 696685"/>
              <a:gd name="connsiteX1" fmla="*/ 0 w 3082509"/>
              <a:gd name="connsiteY1" fmla="*/ 446317 h 696685"/>
              <a:gd name="connsiteX2" fmla="*/ 446317 w 3082509"/>
              <a:gd name="connsiteY2" fmla="*/ 0 h 696685"/>
              <a:gd name="connsiteX3" fmla="*/ 2580384 w 3082509"/>
              <a:gd name="connsiteY3" fmla="*/ 0 h 696685"/>
              <a:gd name="connsiteX4" fmla="*/ 3026701 w 3082509"/>
              <a:gd name="connsiteY4" fmla="*/ 446317 h 696685"/>
              <a:gd name="connsiteX5" fmla="*/ 3026701 w 3082509"/>
              <a:gd name="connsiteY5" fmla="*/ 685803 h 696685"/>
              <a:gd name="connsiteX6" fmla="*/ 3082509 w 3082509"/>
              <a:gd name="connsiteY6" fmla="*/ 685803 h 696685"/>
              <a:gd name="connsiteX7" fmla="*/ 2908338 w 3082509"/>
              <a:gd name="connsiteY7" fmla="*/ 685803 h 696685"/>
              <a:gd name="connsiteX8" fmla="*/ 2853230 w 3082509"/>
              <a:gd name="connsiteY8" fmla="*/ 685803 h 696685"/>
              <a:gd name="connsiteX9" fmla="*/ 2789974 w 3082509"/>
              <a:gd name="connsiteY9" fmla="*/ 685803 h 696685"/>
              <a:gd name="connsiteX10" fmla="*/ 2789974 w 3082509"/>
              <a:gd name="connsiteY10" fmla="*/ 446317 h 696685"/>
              <a:gd name="connsiteX11" fmla="*/ 2580383 w 3082509"/>
              <a:gd name="connsiteY11" fmla="*/ 236726 h 696685"/>
              <a:gd name="connsiteX12" fmla="*/ 446317 w 3082509"/>
              <a:gd name="connsiteY12" fmla="*/ 236727 h 696685"/>
              <a:gd name="connsiteX13" fmla="*/ 236726 w 3082509"/>
              <a:gd name="connsiteY13" fmla="*/ 446318 h 696685"/>
              <a:gd name="connsiteX14" fmla="*/ 236727 w 3082509"/>
              <a:gd name="connsiteY14" fmla="*/ 696685 h 696685"/>
              <a:gd name="connsiteX15" fmla="*/ 0 w 3082509"/>
              <a:gd name="connsiteY15" fmla="*/ 696685 h 696685"/>
              <a:gd name="connsiteX0" fmla="*/ 0 w 3026701"/>
              <a:gd name="connsiteY0" fmla="*/ 696685 h 696685"/>
              <a:gd name="connsiteX1" fmla="*/ 0 w 3026701"/>
              <a:gd name="connsiteY1" fmla="*/ 446317 h 696685"/>
              <a:gd name="connsiteX2" fmla="*/ 446317 w 3026701"/>
              <a:gd name="connsiteY2" fmla="*/ 0 h 696685"/>
              <a:gd name="connsiteX3" fmla="*/ 2580384 w 3026701"/>
              <a:gd name="connsiteY3" fmla="*/ 0 h 696685"/>
              <a:gd name="connsiteX4" fmla="*/ 3026701 w 3026701"/>
              <a:gd name="connsiteY4" fmla="*/ 446317 h 696685"/>
              <a:gd name="connsiteX5" fmla="*/ 3026701 w 3026701"/>
              <a:gd name="connsiteY5" fmla="*/ 685803 h 696685"/>
              <a:gd name="connsiteX6" fmla="*/ 2980115 w 3026701"/>
              <a:gd name="connsiteY6" fmla="*/ 685803 h 696685"/>
              <a:gd name="connsiteX7" fmla="*/ 2908338 w 3026701"/>
              <a:gd name="connsiteY7" fmla="*/ 685803 h 696685"/>
              <a:gd name="connsiteX8" fmla="*/ 2853230 w 3026701"/>
              <a:gd name="connsiteY8" fmla="*/ 685803 h 696685"/>
              <a:gd name="connsiteX9" fmla="*/ 2789974 w 3026701"/>
              <a:gd name="connsiteY9" fmla="*/ 685803 h 696685"/>
              <a:gd name="connsiteX10" fmla="*/ 2789974 w 3026701"/>
              <a:gd name="connsiteY10" fmla="*/ 446317 h 696685"/>
              <a:gd name="connsiteX11" fmla="*/ 2580383 w 3026701"/>
              <a:gd name="connsiteY11" fmla="*/ 236726 h 696685"/>
              <a:gd name="connsiteX12" fmla="*/ 446317 w 3026701"/>
              <a:gd name="connsiteY12" fmla="*/ 236727 h 696685"/>
              <a:gd name="connsiteX13" fmla="*/ 236726 w 3026701"/>
              <a:gd name="connsiteY13" fmla="*/ 446318 h 696685"/>
              <a:gd name="connsiteX14" fmla="*/ 236727 w 3026701"/>
              <a:gd name="connsiteY14" fmla="*/ 696685 h 696685"/>
              <a:gd name="connsiteX15" fmla="*/ 0 w 3026701"/>
              <a:gd name="connsiteY15" fmla="*/ 696685 h 696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26701" h="696685">
                <a:moveTo>
                  <a:pt x="0" y="696685"/>
                </a:moveTo>
                <a:lnTo>
                  <a:pt x="0" y="446317"/>
                </a:lnTo>
                <a:cubicBezTo>
                  <a:pt x="0" y="199823"/>
                  <a:pt x="199823" y="0"/>
                  <a:pt x="446317" y="0"/>
                </a:cubicBezTo>
                <a:lnTo>
                  <a:pt x="2580384" y="0"/>
                </a:lnTo>
                <a:cubicBezTo>
                  <a:pt x="2826878" y="0"/>
                  <a:pt x="3026701" y="199823"/>
                  <a:pt x="3026701" y="446317"/>
                </a:cubicBezTo>
                <a:lnTo>
                  <a:pt x="3026701" y="685803"/>
                </a:lnTo>
                <a:lnTo>
                  <a:pt x="2980115" y="685803"/>
                </a:lnTo>
                <a:lnTo>
                  <a:pt x="2908338" y="685803"/>
                </a:lnTo>
                <a:lnTo>
                  <a:pt x="2853230" y="685803"/>
                </a:lnTo>
                <a:lnTo>
                  <a:pt x="2789974" y="685803"/>
                </a:lnTo>
                <a:lnTo>
                  <a:pt x="2789974" y="446317"/>
                </a:lnTo>
                <a:cubicBezTo>
                  <a:pt x="2789974" y="330563"/>
                  <a:pt x="2696137" y="236726"/>
                  <a:pt x="2580383" y="236726"/>
                </a:cubicBezTo>
                <a:lnTo>
                  <a:pt x="446317" y="236727"/>
                </a:lnTo>
                <a:cubicBezTo>
                  <a:pt x="330563" y="236727"/>
                  <a:pt x="236726" y="330564"/>
                  <a:pt x="236726" y="446318"/>
                </a:cubicBezTo>
                <a:cubicBezTo>
                  <a:pt x="236726" y="529774"/>
                  <a:pt x="236727" y="613229"/>
                  <a:pt x="236727" y="696685"/>
                </a:cubicBezTo>
                <a:lnTo>
                  <a:pt x="0" y="696685"/>
                </a:lnTo>
                <a:close/>
              </a:path>
            </a:pathLst>
          </a:custGeom>
          <a:solidFill>
            <a:srgbClr val="92D050"/>
          </a:solidFill>
          <a:ln>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solidFill>
                <a:schemeClr val="tx1"/>
              </a:solidFill>
            </a:endParaRPr>
          </a:p>
        </p:txBody>
      </p:sp>
      <p:sp>
        <p:nvSpPr>
          <p:cNvPr id="26" name="Pfeil: nach unten 25">
            <a:extLst>
              <a:ext uri="{FF2B5EF4-FFF2-40B4-BE49-F238E27FC236}">
                <a16:creationId xmlns:a16="http://schemas.microsoft.com/office/drawing/2014/main" id="{9B03E546-DEC0-4242-9A72-D387EBB8DE54}"/>
              </a:ext>
            </a:extLst>
          </p:cNvPr>
          <p:cNvSpPr/>
          <p:nvPr/>
        </p:nvSpPr>
        <p:spPr>
          <a:xfrm rot="10800000">
            <a:off x="8610143" y="2438513"/>
            <a:ext cx="237600" cy="1255556"/>
          </a:xfrm>
          <a:custGeom>
            <a:avLst/>
            <a:gdLst>
              <a:gd name="connsiteX0" fmla="*/ 0 w 478800"/>
              <a:gd name="connsiteY0" fmla="*/ 1255556 h 1255556"/>
              <a:gd name="connsiteX1" fmla="*/ 119700 w 478800"/>
              <a:gd name="connsiteY1" fmla="*/ 1255556 h 1255556"/>
              <a:gd name="connsiteX2" fmla="*/ 119700 w 478800"/>
              <a:gd name="connsiteY2" fmla="*/ 0 h 1255556"/>
              <a:gd name="connsiteX3" fmla="*/ 359100 w 478800"/>
              <a:gd name="connsiteY3" fmla="*/ 0 h 1255556"/>
              <a:gd name="connsiteX4" fmla="*/ 359100 w 478800"/>
              <a:gd name="connsiteY4" fmla="*/ 1255556 h 1255556"/>
              <a:gd name="connsiteX5" fmla="*/ 478800 w 478800"/>
              <a:gd name="connsiteY5" fmla="*/ 1255556 h 1255556"/>
              <a:gd name="connsiteX6" fmla="*/ 239400 w 478800"/>
              <a:gd name="connsiteY6" fmla="*/ 1255556 h 1255556"/>
              <a:gd name="connsiteX7" fmla="*/ 0 w 478800"/>
              <a:gd name="connsiteY7" fmla="*/ 1255556 h 1255556"/>
              <a:gd name="connsiteX0" fmla="*/ 45400 w 359100"/>
              <a:gd name="connsiteY0" fmla="*/ 1252381 h 1255556"/>
              <a:gd name="connsiteX1" fmla="*/ 0 w 359100"/>
              <a:gd name="connsiteY1" fmla="*/ 1255556 h 1255556"/>
              <a:gd name="connsiteX2" fmla="*/ 0 w 359100"/>
              <a:gd name="connsiteY2" fmla="*/ 0 h 1255556"/>
              <a:gd name="connsiteX3" fmla="*/ 239400 w 359100"/>
              <a:gd name="connsiteY3" fmla="*/ 0 h 1255556"/>
              <a:gd name="connsiteX4" fmla="*/ 239400 w 359100"/>
              <a:gd name="connsiteY4" fmla="*/ 1255556 h 1255556"/>
              <a:gd name="connsiteX5" fmla="*/ 359100 w 359100"/>
              <a:gd name="connsiteY5" fmla="*/ 1255556 h 1255556"/>
              <a:gd name="connsiteX6" fmla="*/ 119700 w 359100"/>
              <a:gd name="connsiteY6" fmla="*/ 1255556 h 1255556"/>
              <a:gd name="connsiteX7" fmla="*/ 45400 w 359100"/>
              <a:gd name="connsiteY7" fmla="*/ 1252381 h 1255556"/>
              <a:gd name="connsiteX0" fmla="*/ 45400 w 239400"/>
              <a:gd name="connsiteY0" fmla="*/ 1252381 h 1255556"/>
              <a:gd name="connsiteX1" fmla="*/ 0 w 239400"/>
              <a:gd name="connsiteY1" fmla="*/ 1255556 h 1255556"/>
              <a:gd name="connsiteX2" fmla="*/ 0 w 239400"/>
              <a:gd name="connsiteY2" fmla="*/ 0 h 1255556"/>
              <a:gd name="connsiteX3" fmla="*/ 239400 w 239400"/>
              <a:gd name="connsiteY3" fmla="*/ 0 h 1255556"/>
              <a:gd name="connsiteX4" fmla="*/ 239400 w 239400"/>
              <a:gd name="connsiteY4" fmla="*/ 1255556 h 1255556"/>
              <a:gd name="connsiteX5" fmla="*/ 174950 w 239400"/>
              <a:gd name="connsiteY5" fmla="*/ 1249206 h 1255556"/>
              <a:gd name="connsiteX6" fmla="*/ 119700 w 239400"/>
              <a:gd name="connsiteY6" fmla="*/ 1255556 h 1255556"/>
              <a:gd name="connsiteX7" fmla="*/ 45400 w 239400"/>
              <a:gd name="connsiteY7" fmla="*/ 1252381 h 1255556"/>
              <a:gd name="connsiteX0" fmla="*/ 45400 w 239400"/>
              <a:gd name="connsiteY0" fmla="*/ 1252381 h 1255556"/>
              <a:gd name="connsiteX1" fmla="*/ 0 w 239400"/>
              <a:gd name="connsiteY1" fmla="*/ 1255556 h 1255556"/>
              <a:gd name="connsiteX2" fmla="*/ 0 w 239400"/>
              <a:gd name="connsiteY2" fmla="*/ 0 h 1255556"/>
              <a:gd name="connsiteX3" fmla="*/ 239400 w 239400"/>
              <a:gd name="connsiteY3" fmla="*/ 0 h 1255556"/>
              <a:gd name="connsiteX4" fmla="*/ 239400 w 239400"/>
              <a:gd name="connsiteY4" fmla="*/ 1255556 h 1255556"/>
              <a:gd name="connsiteX5" fmla="*/ 174950 w 239400"/>
              <a:gd name="connsiteY5" fmla="*/ 1252381 h 1255556"/>
              <a:gd name="connsiteX6" fmla="*/ 119700 w 239400"/>
              <a:gd name="connsiteY6" fmla="*/ 1255556 h 1255556"/>
              <a:gd name="connsiteX7" fmla="*/ 45400 w 239400"/>
              <a:gd name="connsiteY7" fmla="*/ 1252381 h 125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9400" h="1255556">
                <a:moveTo>
                  <a:pt x="45400" y="1252381"/>
                </a:moveTo>
                <a:lnTo>
                  <a:pt x="0" y="1255556"/>
                </a:lnTo>
                <a:lnTo>
                  <a:pt x="0" y="0"/>
                </a:lnTo>
                <a:lnTo>
                  <a:pt x="239400" y="0"/>
                </a:lnTo>
                <a:lnTo>
                  <a:pt x="239400" y="1255556"/>
                </a:lnTo>
                <a:lnTo>
                  <a:pt x="174950" y="1252381"/>
                </a:lnTo>
                <a:lnTo>
                  <a:pt x="119700" y="1255556"/>
                </a:lnTo>
                <a:lnTo>
                  <a:pt x="45400" y="1252381"/>
                </a:lnTo>
                <a:close/>
              </a:path>
            </a:pathLst>
          </a:cu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Pfeil: nach unten 25">
            <a:extLst>
              <a:ext uri="{FF2B5EF4-FFF2-40B4-BE49-F238E27FC236}">
                <a16:creationId xmlns:a16="http://schemas.microsoft.com/office/drawing/2014/main" id="{8FD9376C-4858-4AFC-B2A4-43425442B12A}"/>
              </a:ext>
            </a:extLst>
          </p:cNvPr>
          <p:cNvSpPr/>
          <p:nvPr/>
        </p:nvSpPr>
        <p:spPr>
          <a:xfrm rot="10800000">
            <a:off x="8610143" y="3625445"/>
            <a:ext cx="237600" cy="1255556"/>
          </a:xfrm>
          <a:custGeom>
            <a:avLst/>
            <a:gdLst>
              <a:gd name="connsiteX0" fmla="*/ 0 w 478800"/>
              <a:gd name="connsiteY0" fmla="*/ 1255556 h 1255556"/>
              <a:gd name="connsiteX1" fmla="*/ 119700 w 478800"/>
              <a:gd name="connsiteY1" fmla="*/ 1255556 h 1255556"/>
              <a:gd name="connsiteX2" fmla="*/ 119700 w 478800"/>
              <a:gd name="connsiteY2" fmla="*/ 0 h 1255556"/>
              <a:gd name="connsiteX3" fmla="*/ 359100 w 478800"/>
              <a:gd name="connsiteY3" fmla="*/ 0 h 1255556"/>
              <a:gd name="connsiteX4" fmla="*/ 359100 w 478800"/>
              <a:gd name="connsiteY4" fmla="*/ 1255556 h 1255556"/>
              <a:gd name="connsiteX5" fmla="*/ 478800 w 478800"/>
              <a:gd name="connsiteY5" fmla="*/ 1255556 h 1255556"/>
              <a:gd name="connsiteX6" fmla="*/ 239400 w 478800"/>
              <a:gd name="connsiteY6" fmla="*/ 1255556 h 1255556"/>
              <a:gd name="connsiteX7" fmla="*/ 0 w 478800"/>
              <a:gd name="connsiteY7" fmla="*/ 1255556 h 1255556"/>
              <a:gd name="connsiteX0" fmla="*/ 45400 w 359100"/>
              <a:gd name="connsiteY0" fmla="*/ 1252381 h 1255556"/>
              <a:gd name="connsiteX1" fmla="*/ 0 w 359100"/>
              <a:gd name="connsiteY1" fmla="*/ 1255556 h 1255556"/>
              <a:gd name="connsiteX2" fmla="*/ 0 w 359100"/>
              <a:gd name="connsiteY2" fmla="*/ 0 h 1255556"/>
              <a:gd name="connsiteX3" fmla="*/ 239400 w 359100"/>
              <a:gd name="connsiteY3" fmla="*/ 0 h 1255556"/>
              <a:gd name="connsiteX4" fmla="*/ 239400 w 359100"/>
              <a:gd name="connsiteY4" fmla="*/ 1255556 h 1255556"/>
              <a:gd name="connsiteX5" fmla="*/ 359100 w 359100"/>
              <a:gd name="connsiteY5" fmla="*/ 1255556 h 1255556"/>
              <a:gd name="connsiteX6" fmla="*/ 119700 w 359100"/>
              <a:gd name="connsiteY6" fmla="*/ 1255556 h 1255556"/>
              <a:gd name="connsiteX7" fmla="*/ 45400 w 359100"/>
              <a:gd name="connsiteY7" fmla="*/ 1252381 h 1255556"/>
              <a:gd name="connsiteX0" fmla="*/ 45400 w 239400"/>
              <a:gd name="connsiteY0" fmla="*/ 1252381 h 1255556"/>
              <a:gd name="connsiteX1" fmla="*/ 0 w 239400"/>
              <a:gd name="connsiteY1" fmla="*/ 1255556 h 1255556"/>
              <a:gd name="connsiteX2" fmla="*/ 0 w 239400"/>
              <a:gd name="connsiteY2" fmla="*/ 0 h 1255556"/>
              <a:gd name="connsiteX3" fmla="*/ 239400 w 239400"/>
              <a:gd name="connsiteY3" fmla="*/ 0 h 1255556"/>
              <a:gd name="connsiteX4" fmla="*/ 239400 w 239400"/>
              <a:gd name="connsiteY4" fmla="*/ 1255556 h 1255556"/>
              <a:gd name="connsiteX5" fmla="*/ 174950 w 239400"/>
              <a:gd name="connsiteY5" fmla="*/ 1249206 h 1255556"/>
              <a:gd name="connsiteX6" fmla="*/ 119700 w 239400"/>
              <a:gd name="connsiteY6" fmla="*/ 1255556 h 1255556"/>
              <a:gd name="connsiteX7" fmla="*/ 45400 w 239400"/>
              <a:gd name="connsiteY7" fmla="*/ 1252381 h 1255556"/>
              <a:gd name="connsiteX0" fmla="*/ 45400 w 239400"/>
              <a:gd name="connsiteY0" fmla="*/ 1252381 h 1255556"/>
              <a:gd name="connsiteX1" fmla="*/ 0 w 239400"/>
              <a:gd name="connsiteY1" fmla="*/ 1255556 h 1255556"/>
              <a:gd name="connsiteX2" fmla="*/ 0 w 239400"/>
              <a:gd name="connsiteY2" fmla="*/ 0 h 1255556"/>
              <a:gd name="connsiteX3" fmla="*/ 239400 w 239400"/>
              <a:gd name="connsiteY3" fmla="*/ 0 h 1255556"/>
              <a:gd name="connsiteX4" fmla="*/ 239400 w 239400"/>
              <a:gd name="connsiteY4" fmla="*/ 1255556 h 1255556"/>
              <a:gd name="connsiteX5" fmla="*/ 174950 w 239400"/>
              <a:gd name="connsiteY5" fmla="*/ 1252381 h 1255556"/>
              <a:gd name="connsiteX6" fmla="*/ 119700 w 239400"/>
              <a:gd name="connsiteY6" fmla="*/ 1255556 h 1255556"/>
              <a:gd name="connsiteX7" fmla="*/ 45400 w 239400"/>
              <a:gd name="connsiteY7" fmla="*/ 1252381 h 125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9400" h="1255556">
                <a:moveTo>
                  <a:pt x="45400" y="1252381"/>
                </a:moveTo>
                <a:lnTo>
                  <a:pt x="0" y="1255556"/>
                </a:lnTo>
                <a:lnTo>
                  <a:pt x="0" y="0"/>
                </a:lnTo>
                <a:lnTo>
                  <a:pt x="239400" y="0"/>
                </a:lnTo>
                <a:lnTo>
                  <a:pt x="239400" y="1255556"/>
                </a:lnTo>
                <a:lnTo>
                  <a:pt x="174950" y="1252381"/>
                </a:lnTo>
                <a:lnTo>
                  <a:pt x="119700" y="1255556"/>
                </a:lnTo>
                <a:lnTo>
                  <a:pt x="45400" y="1252381"/>
                </a:lnTo>
                <a:close/>
              </a:path>
            </a:pathLst>
          </a:cu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832915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7">
                                            <p:txEl>
                                              <p:pRg st="0" end="0"/>
                                            </p:txEl>
                                          </p:spTgt>
                                        </p:tgtEl>
                                        <p:attrNameLst>
                                          <p:attrName>style.visibility</p:attrName>
                                        </p:attrNameLst>
                                      </p:cBhvr>
                                      <p:to>
                                        <p:strVal val="visible"/>
                                      </p:to>
                                    </p:set>
                                    <p:animEffect transition="in" filter="fade">
                                      <p:cBhvr>
                                        <p:cTn id="10" dur="500"/>
                                        <p:tgtEl>
                                          <p:spTgt spid="1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9">
                                            <p:txEl>
                                              <p:pRg st="4" end="4"/>
                                            </p:txEl>
                                          </p:spTgt>
                                        </p:tgtEl>
                                        <p:attrNameLst>
                                          <p:attrName>style.visibility</p:attrName>
                                        </p:attrNameLst>
                                      </p:cBhvr>
                                      <p:to>
                                        <p:strVal val="visible"/>
                                      </p:to>
                                    </p:set>
                                    <p:animEffect transition="in" filter="fade">
                                      <p:cBhvr>
                                        <p:cTn id="34" dur="500"/>
                                        <p:tgtEl>
                                          <p:spTgt spid="9">
                                            <p:txEl>
                                              <p:pRg st="4" end="4"/>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nodeType="withEffect">
                                  <p:stCondLst>
                                    <p:cond delay="0"/>
                                  </p:stCondLst>
                                  <p:childTnLst>
                                    <p:set>
                                      <p:cBhvr>
                                        <p:cTn id="39" dur="1" fill="hold">
                                          <p:stCondLst>
                                            <p:cond delay="0"/>
                                          </p:stCondLst>
                                        </p:cTn>
                                        <p:tgtEl>
                                          <p:spTgt spid="9">
                                            <p:txEl>
                                              <p:pRg st="5" end="5"/>
                                            </p:txEl>
                                          </p:spTgt>
                                        </p:tgtEl>
                                        <p:attrNameLst>
                                          <p:attrName>style.visibility</p:attrName>
                                        </p:attrNameLst>
                                      </p:cBhvr>
                                      <p:to>
                                        <p:strVal val="visible"/>
                                      </p:to>
                                    </p:set>
                                    <p:animEffect transition="in" filter="fade">
                                      <p:cBhvr>
                                        <p:cTn id="40" dur="500"/>
                                        <p:tgtEl>
                                          <p:spTgt spid="9">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Effect transition="in" filter="fade">
                                      <p:cBhvr>
                                        <p:cTn id="53" dur="500"/>
                                        <p:tgtEl>
                                          <p:spTgt spid="9">
                                            <p:txEl>
                                              <p:pRg st="7" end="7"/>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2" grpId="0" animBg="1"/>
      <p:bldP spid="16" grpId="0" animBg="1"/>
      <p:bldP spid="18" grpId="0" animBg="1"/>
      <p:bldP spid="21" grpId="0" animBg="1"/>
      <p:bldP spid="23" grpId="0" animBg="1"/>
      <p:bldP spid="26" grpId="0" animBg="1"/>
      <p:bldP spid="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36576"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5. Strebe nach Versöhnung</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8" name="Rectangle 6">
            <a:extLst>
              <a:ext uri="{FF2B5EF4-FFF2-40B4-BE49-F238E27FC236}">
                <a16:creationId xmlns:a16="http://schemas.microsoft.com/office/drawing/2014/main" id="{47523DFF-00A2-46E9-84D6-9DEA8E459E2A}"/>
              </a:ext>
            </a:extLst>
          </p:cNvPr>
          <p:cNvSpPr txBox="1">
            <a:spLocks noChangeArrowheads="1"/>
          </p:cNvSpPr>
          <p:nvPr/>
        </p:nvSpPr>
        <p:spPr bwMode="auto">
          <a:xfrm>
            <a:off x="457200" y="1916113"/>
            <a:ext cx="5638800"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Ausreden, die sich in uns auftun:</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Verharmlosung der Situation</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Schönreden, weil unangenehm</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Stolz</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Menschenfurcht</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Aufwand</a:t>
            </a:r>
          </a:p>
        </p:txBody>
      </p:sp>
      <p:sp>
        <p:nvSpPr>
          <p:cNvPr id="9" name="Rectangle 6">
            <a:extLst>
              <a:ext uri="{FF2B5EF4-FFF2-40B4-BE49-F238E27FC236}">
                <a16:creationId xmlns:a16="http://schemas.microsoft.com/office/drawing/2014/main" id="{254AD738-A296-45CD-B64B-08A8FF1865A6}"/>
              </a:ext>
            </a:extLst>
          </p:cNvPr>
          <p:cNvSpPr txBox="1">
            <a:spLocks noChangeArrowheads="1"/>
          </p:cNvSpPr>
          <p:nvPr/>
        </p:nvSpPr>
        <p:spPr bwMode="auto">
          <a:xfrm>
            <a:off x="6096000" y="1916113"/>
            <a:ext cx="5638800"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719138">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Sinnlosigkeit</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Kulturelle Gewohnheit</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Lieblosigkeit</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Ohne Vergebungsbereitschaft</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Der eigene Balken</a:t>
            </a:r>
          </a:p>
        </p:txBody>
      </p:sp>
    </p:spTree>
    <p:extLst>
      <p:ext uri="{BB962C8B-B14F-4D97-AF65-F5344CB8AC3E}">
        <p14:creationId xmlns:p14="http://schemas.microsoft.com/office/powerpoint/2010/main" val="27598831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fade">
                                      <p:cBhvr>
                                        <p:cTn id="13" dur="500"/>
                                        <p:tgtEl>
                                          <p:spTgt spid="9">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4" end="4"/>
                                            </p:txEl>
                                          </p:spTgt>
                                        </p:tgtEl>
                                        <p:attrNameLst>
                                          <p:attrName>style.visibility</p:attrName>
                                        </p:attrNameLst>
                                      </p:cBhvr>
                                      <p:to>
                                        <p:strVal val="visible"/>
                                      </p:to>
                                    </p:set>
                                    <p:animEffect transition="in" filter="fade">
                                      <p:cBhvr>
                                        <p:cTn id="16" dur="500"/>
                                        <p:tgtEl>
                                          <p:spTgt spid="9">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Effect transition="in" filter="fade">
                                      <p:cBhvr>
                                        <p:cTn id="19"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6. Gehe weise mit Lehrstreitigkeiten um</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„Aber die törichten und ungereimten Streitfragen weise ab, da du weißt, dass sie Streitigkeiten erzeugen! Ein Knecht des Herrn aber soll nicht streiten, sondern gegen alle milde sein, lehrfähig, duldsam, und die Widersacher in Sanftmut zurechtweisen und hoffen, ob ihnen Gott nicht etwa Buße gebe zur Erkenntnis der Wahrheit“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Timotheus 2,23-25)</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Unterscheidung zwischen der Lehre der Errettung und anderer Lehre</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Gesunde Lehre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Timotheus 6,3-4; 2. Timotheus 1,13; 4,3</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Liebe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r>
              <a:rPr lang="en-US"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13,10; 14,15; 1. </a:t>
            </a:r>
            <a:r>
              <a:rPr lang="en-US"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Korinther</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13,5; 1. Johannes 3,16</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23949836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6. Gehe weise mit Lehrstreitigkeiten um</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pic>
        <p:nvPicPr>
          <p:cNvPr id="3" name="Grafik 2">
            <a:extLst>
              <a:ext uri="{FF2B5EF4-FFF2-40B4-BE49-F238E27FC236}">
                <a16:creationId xmlns:a16="http://schemas.microsoft.com/office/drawing/2014/main" id="{93D963C0-3528-47BF-B8DB-0D5FB29E43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10278" y="2032313"/>
            <a:ext cx="3324348" cy="4100290"/>
          </a:xfrm>
          <a:prstGeom prst="rect">
            <a:avLst/>
          </a:prstGeom>
        </p:spPr>
      </p:pic>
      <p:pic>
        <p:nvPicPr>
          <p:cNvPr id="5" name="Grafik 4">
            <a:extLst>
              <a:ext uri="{FF2B5EF4-FFF2-40B4-BE49-F238E27FC236}">
                <a16:creationId xmlns:a16="http://schemas.microsoft.com/office/drawing/2014/main" id="{C28BA945-318B-446C-9AB6-50F4CDC4B2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1343" y="2038525"/>
            <a:ext cx="4474028" cy="4093530"/>
          </a:xfrm>
          <a:prstGeom prst="rect">
            <a:avLst/>
          </a:prstGeom>
        </p:spPr>
      </p:pic>
      <p:sp>
        <p:nvSpPr>
          <p:cNvPr id="11" name="Rechteck 10">
            <a:extLst>
              <a:ext uri="{FF2B5EF4-FFF2-40B4-BE49-F238E27FC236}">
                <a16:creationId xmlns:a16="http://schemas.microsoft.com/office/drawing/2014/main" id="{6CAD7EB0-1E28-4623-AD11-6ED35ACF9AC2}"/>
              </a:ext>
            </a:extLst>
          </p:cNvPr>
          <p:cNvSpPr/>
          <p:nvPr/>
        </p:nvSpPr>
        <p:spPr>
          <a:xfrm>
            <a:off x="4649081" y="6055281"/>
            <a:ext cx="1425583" cy="369332"/>
          </a:xfrm>
          <a:prstGeom prst="rect">
            <a:avLst/>
          </a:prstGeom>
        </p:spPr>
        <p:txBody>
          <a:bodyPr wrap="none">
            <a:spAutoFit/>
          </a:bodyPr>
          <a:lstStyle/>
          <a:p>
            <a:r>
              <a:rPr lang="de-DE" dirty="0">
                <a:solidFill>
                  <a:schemeClr val="bg1"/>
                </a:solidFill>
              </a:rPr>
              <a:t>youtube.com</a:t>
            </a:r>
          </a:p>
        </p:txBody>
      </p:sp>
      <p:sp>
        <p:nvSpPr>
          <p:cNvPr id="16" name="Rechteck 15">
            <a:extLst>
              <a:ext uri="{FF2B5EF4-FFF2-40B4-BE49-F238E27FC236}">
                <a16:creationId xmlns:a16="http://schemas.microsoft.com/office/drawing/2014/main" id="{27E2BB41-8703-4F93-AAE6-91B47AC142D9}"/>
              </a:ext>
            </a:extLst>
          </p:cNvPr>
          <p:cNvSpPr/>
          <p:nvPr/>
        </p:nvSpPr>
        <p:spPr>
          <a:xfrm>
            <a:off x="9482686" y="6055281"/>
            <a:ext cx="1447897" cy="369332"/>
          </a:xfrm>
          <a:prstGeom prst="rect">
            <a:avLst/>
          </a:prstGeom>
        </p:spPr>
        <p:txBody>
          <a:bodyPr wrap="none">
            <a:spAutoFit/>
          </a:bodyPr>
          <a:lstStyle/>
          <a:p>
            <a:r>
              <a:rPr lang="de-DE" dirty="0">
                <a:solidFill>
                  <a:schemeClr val="bg1"/>
                </a:solidFill>
              </a:rPr>
              <a:t>wikipedia.org</a:t>
            </a:r>
          </a:p>
        </p:txBody>
      </p:sp>
      <p:sp>
        <p:nvSpPr>
          <p:cNvPr id="17" name="Rectangle 6">
            <a:extLst>
              <a:ext uri="{FF2B5EF4-FFF2-40B4-BE49-F238E27FC236}">
                <a16:creationId xmlns:a16="http://schemas.microsoft.com/office/drawing/2014/main" id="{31CCC050-793B-4DD3-B5C3-17B7B5A99E8C}"/>
              </a:ext>
            </a:extLst>
          </p:cNvPr>
          <p:cNvSpPr txBox="1">
            <a:spLocks noChangeArrowheads="1"/>
          </p:cNvSpPr>
          <p:nvPr/>
        </p:nvSpPr>
        <p:spPr bwMode="auto">
          <a:xfrm>
            <a:off x="2351100" y="1448444"/>
            <a:ext cx="2960914" cy="6202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George Whitefield</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
        <p:nvSpPr>
          <p:cNvPr id="18" name="Rectangle 6">
            <a:extLst>
              <a:ext uri="{FF2B5EF4-FFF2-40B4-BE49-F238E27FC236}">
                <a16:creationId xmlns:a16="http://schemas.microsoft.com/office/drawing/2014/main" id="{092BFB44-1C16-410F-AF8F-C9A81E2DC867}"/>
              </a:ext>
            </a:extLst>
          </p:cNvPr>
          <p:cNvSpPr txBox="1">
            <a:spLocks noChangeArrowheads="1"/>
          </p:cNvSpPr>
          <p:nvPr/>
        </p:nvSpPr>
        <p:spPr bwMode="auto">
          <a:xfrm>
            <a:off x="7691995" y="1448444"/>
            <a:ext cx="2960914" cy="6202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John Wesley</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36507986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
                                            <p:txEl>
                                              <p:pRg st="0" end="0"/>
                                            </p:txEl>
                                          </p:spTgt>
                                        </p:tgtEl>
                                        <p:attrNameLst>
                                          <p:attrName>style.visibility</p:attrName>
                                        </p:attrNameLst>
                                      </p:cBhvr>
                                      <p:to>
                                        <p:strVal val="visible"/>
                                      </p:to>
                                    </p:set>
                                    <p:animEffect transition="in" filter="fade">
                                      <p:cBhvr>
                                        <p:cTn id="10"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7. Bewahre die Einheit der Ortsgemeinde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a:t>
            </a:r>
            <a:r>
              <a:rPr lang="de-DE" kern="0" dirty="0" err="1">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Evodia</a:t>
            </a: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ermahne ich, und die </a:t>
            </a:r>
            <a:r>
              <a:rPr lang="de-DE" kern="0" dirty="0" err="1">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Syntyche</a:t>
            </a: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ermahne ich, dieselbe Gesinnung zu haben im Herrn! Ja, ich bitte auch dich, mein rechter Gefährte, stehe ihnen bei, die in dem Evangelium zusammen mit mir gekämpft haben, auch mit Klemens und meinen übrigen Mitarbeitern, deren Namen im Buch des Lebens sind.“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4,2-3)</a:t>
            </a:r>
          </a:p>
        </p:txBody>
      </p:sp>
    </p:spTree>
    <p:extLst>
      <p:ext uri="{BB962C8B-B14F-4D97-AF65-F5344CB8AC3E}">
        <p14:creationId xmlns:p14="http://schemas.microsoft.com/office/powerpoint/2010/main" val="224134747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7. Bewahre die Einheit der Ortsgemeinde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Gieße nicht noch mehr Öl ins Feuer durch</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Vergeltung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Römer 12,14-21)</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Tatenlosigkeit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Matthäus 5,23-24; 18,15)</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Unweise Konfrontation – Art, Inhalt und Zeit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Epheser 5,15)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Vermeide Konflikte unter anderem durch</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Demut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Philipper 2,2-5)</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Hoffnung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1. Korinther 13,7; Matthäus 19,26)</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Gebet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Epheser 6,18)</a:t>
            </a:r>
          </a:p>
        </p:txBody>
      </p:sp>
    </p:spTree>
    <p:extLst>
      <p:ext uri="{BB962C8B-B14F-4D97-AF65-F5344CB8AC3E}">
        <p14:creationId xmlns:p14="http://schemas.microsoft.com/office/powerpoint/2010/main" val="1336901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9">
                                            <p:txEl>
                                              <p:pRg st="5" end="5"/>
                                            </p:txEl>
                                          </p:spTgt>
                                        </p:tgtEl>
                                        <p:attrNameLst>
                                          <p:attrName>style.visibility</p:attrName>
                                        </p:attrNameLst>
                                      </p:cBhvr>
                                      <p:to>
                                        <p:strVal val="visible"/>
                                      </p:to>
                                    </p:set>
                                    <p:animEffect transition="in" filter="fade">
                                      <p:cBhvr>
                                        <p:cTn id="20" dur="500"/>
                                        <p:tgtEl>
                                          <p:spTgt spid="9">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Effect transition="in" filter="fade">
                                      <p:cBhvr>
                                        <p:cTn id="25" dur="500"/>
                                        <p:tgtEl>
                                          <p:spTgt spid="9">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
                                            <p:txEl>
                                              <p:pRg st="7" end="7"/>
                                            </p:txEl>
                                          </p:spTgt>
                                        </p:tgtEl>
                                        <p:attrNameLst>
                                          <p:attrName>style.visibility</p:attrName>
                                        </p:attrNameLst>
                                      </p:cBhvr>
                                      <p:to>
                                        <p:strVal val="visible"/>
                                      </p:to>
                                    </p:set>
                                    <p:animEffect transition="in" filter="fade">
                                      <p:cBhvr>
                                        <p:cTn id="30"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4130361"/>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unter Kontrolle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5,23-24; Matthäus 18,15)</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Timotheus 2,23-25)</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(Philipper 4,2-3)</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7 Grundlagen für das Zusammenleben in der Gemeinde</a:t>
            </a:r>
          </a:p>
        </p:txBody>
      </p:sp>
    </p:spTree>
    <p:extLst>
      <p:ext uri="{BB962C8B-B14F-4D97-AF65-F5344CB8AC3E}">
        <p14:creationId xmlns:p14="http://schemas.microsoft.com/office/powerpoint/2010/main" val="249855350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4130361"/>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unter Kontrolle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5,23-24; Matthäus 18,15)</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Timotheus 2,23-25)</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(Philipper 4,2-3)</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7 Grundlagen für das Zusammenleben in der Gemeinde</a:t>
            </a:r>
          </a:p>
        </p:txBody>
      </p:sp>
    </p:spTree>
    <p:extLst>
      <p:ext uri="{BB962C8B-B14F-4D97-AF65-F5344CB8AC3E}">
        <p14:creationId xmlns:p14="http://schemas.microsoft.com/office/powerpoint/2010/main"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fade">
                                      <p:cBhvr>
                                        <p:cTn id="32" dur="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fade">
                                      <p:cBhvr>
                                        <p:cTn id="37"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2802971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Handle in Liebe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„Vor allen Dingen aber habt untereinander eine anhaltende Liebe! Denn die Liebe bedeckt eine Menge von Sünden.“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Einander lieben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(Johannes 13,34; 15,12.17; Römer 13,8; 1. Thessalonicher 4,9; 1. Petrus 1,22; 1. Johannes 3,11; 3,23; 4,7.11-12; 2. Johannes 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Konflikte überwinden durch</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Gebet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5,44; Lukas 6,27-28; Römer 12,14; 1. Petrus 3,9)</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Geduld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4,2-3)</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Güte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(Galater 5,22-23)</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8674707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3" end="3"/>
                                            </p:txEl>
                                          </p:spTgt>
                                        </p:tgtEl>
                                        <p:attrNameLst>
                                          <p:attrName>style.visibility</p:attrName>
                                        </p:attrNameLst>
                                      </p:cBhvr>
                                      <p:to>
                                        <p:strVal val="visible"/>
                                      </p:to>
                                    </p:set>
                                    <p:animEffect transition="in" filter="fade">
                                      <p:cBhvr>
                                        <p:cTn id="10" dur="500"/>
                                        <p:tgtEl>
                                          <p:spTgt spid="9">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animEffect transition="in" filter="fade">
                                      <p:cBhvr>
                                        <p:cTn id="13" dur="500"/>
                                        <p:tgtEl>
                                          <p:spTgt spid="9">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5" end="5"/>
                                            </p:txEl>
                                          </p:spTgt>
                                        </p:tgtEl>
                                        <p:attrNameLst>
                                          <p:attrName>style.visibility</p:attrName>
                                        </p:attrNameLst>
                                      </p:cBhvr>
                                      <p:to>
                                        <p:strVal val="visible"/>
                                      </p:to>
                                    </p:set>
                                    <p:animEffect transition="in" filter="fade">
                                      <p:cBhvr>
                                        <p:cTn id="16"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Handle in Demut</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„so erfüllt meine Freude, dass ihr dieselbe Gesinnung und dieselbe Liebe habt, einmütig, eines Sinnes seid, nichts aus Eigennutz oder eitler Ruhmsucht tut, sondern dass in der Demut einer den anderen höher achtet als sich selbst; ein jeder sehe nicht auf das Seine, sondern ein jeder auch auf das der anderen! “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Jeder muss Eigennutz und Ruhmsucht in der Gemeinde verurteilen!</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64195080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Handle in Demut</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Vermeide folgende Einstellungen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2,3-4)</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p>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Eigennutz oder Streitsucht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3,15-16; 4,1-3; 3. Johannes 9-10; vgl. Markus 10,37.41; Philipper 1,15-17)</a:t>
            </a:r>
          </a:p>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Ruhmsucht oder Ehrgeiz bzw. Stolz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(Galater 6,3; Sprüche 6,16-19; 1. Petrus 5,5; Jakobus 4,10)</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Jeder muss Eigennutz und Ruhmsucht in der Gemeinde verurteilen!</a:t>
            </a:r>
          </a:p>
          <a:p>
            <a:pPr marL="0" indent="0">
              <a:buNone/>
              <a:tabLst>
                <a:tab pos="628650"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Lebe in Abhängigkeit von Gott, d</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iene dem Anderen und trage seine 	Lasten mit!</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1439320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Halte deinen Ärger und Zorn unter Kontrolle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„Ihr wisst doch, meine geliebten Brüder: Jeder Mensch sei schnell zum Hören, langsam zum Reden, langsam zum Zorn! Denn eines Mannes Zorn wirkt nicht Gottes Gerechtigkeit.“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Negativ-Beispiel: Simeon und Levi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Mose 34,1-31; vgl. 1. Mose 49,7)</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Kernproblem ist das Herz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12,34; Sprüche 4,23)</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ist langsam zum Zorn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Mose 34,6; Psalm, 103,8; Jeremia 15,15; Römer 2,4; 9,22; 1. Timotheus 1,16; 2. Petrus 3,9.15)</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99220580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Halte deinen Ärger und Zorn unter Kontrolle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Sei vielmehr geduldig:</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ist besser als ein Held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16,32)</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beschwichtigt Streit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15,18)</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zeigt Fülle an Verständnis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14,29)</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„Heiliger Zorn“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4,26-27; Matthäus 21,12-17; vgl. Nehemia 5,6)</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69546000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Halte deinen Ärger und Zorn unter Kontrolle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Über den Zorn im Buch der Sprüche:</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„eine sanfte Zunge zerbricht Knochen“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25,15)</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„eine sanfte Antwort wendet Grimm ab, aber ein kränkendes Wort erregt Zorn“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15,1)</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„Weise aber wenden den Zorn ab“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29,8)</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2375129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Zügle deine Zunge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jemand meint, er diene Gott, und zügelt nicht seine Zunge, sondern betrügt sein Herz, dessen Gottesdienst ist vergeblich.“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Kernproblem ist das Herz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12,34.36)</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Über die Zunge im Buch der Sprüche:</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seine Lippen zügelt, handelt klug“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10,19; 17,27)</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seinen Mund und seine Zunge bewahrt, bewahrt vor Nöten seine Seele“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21,23; 13,3; vgl. 18,6)</a:t>
            </a:r>
          </a:p>
          <a:p>
            <a:pPr marL="719138">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8004319"/>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1392</Words>
  <Application>Microsoft Office PowerPoint</Application>
  <PresentationFormat>Breitbild</PresentationFormat>
  <Paragraphs>128</Paragraphs>
  <Slides>20</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20</vt:i4>
      </vt:variant>
    </vt:vector>
  </HeadingPairs>
  <TitlesOfParts>
    <vt:vector size="27" baseType="lpstr">
      <vt:lpstr>AR ESSENCE</vt:lpstr>
      <vt:lpstr>Arial</vt:lpstr>
      <vt:lpstr>Calibri</vt:lpstr>
      <vt:lpstr>Calibri Light</vt:lpstr>
      <vt:lpstr>Verdana</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Grundlagen für das Zusammenleben in der Gemeinde (III)</dc:title>
  <dc:creator>Sascha Kriegler</dc:creator>
  <cp:lastModifiedBy>Windows-Benutzer</cp:lastModifiedBy>
  <cp:revision>263</cp:revision>
  <dcterms:created xsi:type="dcterms:W3CDTF">2015-12-06T14:34:46Z</dcterms:created>
  <dcterms:modified xsi:type="dcterms:W3CDTF">2018-09-02T07:19:24Z</dcterms:modified>
</cp:coreProperties>
</file>