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438" r:id="rId3"/>
    <p:sldId id="387" r:id="rId4"/>
    <p:sldId id="425" r:id="rId5"/>
    <p:sldId id="429" r:id="rId6"/>
    <p:sldId id="430" r:id="rId7"/>
    <p:sldId id="448" r:id="rId8"/>
    <p:sldId id="445" r:id="rId9"/>
    <p:sldId id="431" r:id="rId10"/>
    <p:sldId id="432" r:id="rId11"/>
    <p:sldId id="433" r:id="rId12"/>
    <p:sldId id="435" r:id="rId13"/>
    <p:sldId id="436" r:id="rId14"/>
    <p:sldId id="437" r:id="rId15"/>
    <p:sldId id="421"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9" d="100"/>
          <a:sy n="79" d="100"/>
        </p:scale>
        <p:origin x="126" y="7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07.09.2019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07.09.2019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07.09.2019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07.09.2019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07.09.2019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07.09.2019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07.09.2019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07.09.2019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07.09.2019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07.09.2019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07.09.2019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07.09.2019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Sei vielmehr geduldig:</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ist besser als ein Held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16,32)</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beschwichtigt Streit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15,18)</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zeigt Fülle an Verständnis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14,29)</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„Heiliger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4,26-27; Matthäus 21,12-17; vgl. Nehemia 5,6)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6954600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4" end="4"/>
                                            </p:txEl>
                                          </p:spTgt>
                                        </p:tgtEl>
                                        <p:attrNameLst>
                                          <p:attrName>style.visibility</p:attrName>
                                        </p:attrNameLst>
                                      </p:cBhvr>
                                      <p:to>
                                        <p:strVal val="visible"/>
                                      </p:to>
                                    </p:set>
                                    <p:animEffect transition="in" filter="fade">
                                      <p:cBhvr>
                                        <p:cTn id="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den Zorn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Zunge zerbricht Knochen“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25,15)</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„eine sanfte Antwort wendet Grimm ab, aber ein kränkendes Wort erregt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15,1)</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„Weise aber wenden den Zorn ab“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29,8)</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2375129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„Wenn jemand meint, er diene Gott, und zügelt nicht seine Zunge, sondern betrügt sein Herz, dessen Gottesdienst ist vergeblich.“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12,34.36)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Über die Zunge im Buch der Sprüche:</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 Lippen zügelt, handelt klug“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10,19; 17,27)</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„Wer seinen Mund und seine Zunge bewahrt, bewahrt vor Nöten seine Seele“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(Sprüche 21,23; 13,3; vgl. 18,6)</a:t>
            </a:r>
          </a:p>
          <a:p>
            <a:pPr marL="719138">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800431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500"/>
                                        <p:tgtEl>
                                          <p:spTgt spid="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4" end="4"/>
                                            </p:txEl>
                                          </p:spTgt>
                                        </p:tgtEl>
                                        <p:attrNameLst>
                                          <p:attrName>style.visibility</p:attrName>
                                        </p:attrNameLst>
                                      </p:cBhvr>
                                      <p:to>
                                        <p:strVal val="visible"/>
                                      </p:to>
                                    </p:set>
                                    <p:animEffect transition="in" filter="fade">
                                      <p:cBhvr>
                                        <p:cTn id="2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5. Zügle deine Zunge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Sind deine Worte förderlich, heilsam und ermutigend, freundlich, beherrscht und demütig?</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Lästern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4,31; Kolosser 3,8)</a:t>
            </a:r>
          </a:p>
          <a:p>
            <a:pPr marL="0" indent="0">
              <a:buNone/>
              <a:tabLst>
                <a:tab pos="719138" algn="l"/>
              </a:tabLst>
              <a:defRPr/>
            </a:pPr>
            <a:r>
              <a:rPr lang="de-DE" kern="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Kein Richten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Verurteilen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7,1-5; Römer 14-15)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Kritik zügeln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4,11; Philipper 2,14; vgl. Sprüche 19,13; 2,19.19; 25,24; 27,15)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25887944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5213735"/>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den Frieden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endPar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val="218750867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1175706"/>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______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_______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val="37858532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
                                            <p:txEl>
                                              <p:pRg st="1" end="1"/>
                                            </p:txEl>
                                          </p:spTgt>
                                        </p:tgtEl>
                                        <p:attrNameLst>
                                          <p:attrName>style.visibility</p:attrName>
                                        </p:attrNameLst>
                                      </p:cBhvr>
                                      <p:to>
                                        <p:strVal val="visible"/>
                                      </p:to>
                                    </p:set>
                                    <p:animEffect transition="in" filter="fade">
                                      <p:cBhvr>
                                        <p:cTn id="10" dur="500"/>
                                        <p:tgtEl>
                                          <p:spTgt spid="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457200" y="2082850"/>
            <a:ext cx="11320272" cy="5213735"/>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Liebe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Handle in Demut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den Frieden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endPar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Halte deinen Ärger und Zorn unter Kontrolle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Zügle deine Zunge </a:t>
            </a:r>
            <a:r>
              <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1,26)</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Strebe nach Versöhnung</a:t>
            </a: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Gehe weise mit Lehrstreitigkeiten um</a:t>
            </a:r>
            <a:endParaRPr lang="de-DE" sz="32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4375"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Bewahre die Einheit der Ortsgemeinde</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8 Grundlagen für das Zusammenleben in der Gemeinde</a:t>
            </a:r>
          </a:p>
        </p:txBody>
      </p:sp>
    </p:spTree>
    <p:extLst>
      <p:ext uri="{BB962C8B-B14F-4D97-AF65-F5344CB8AC3E}">
        <p14:creationId xmlns:p14="http://schemas.microsoft.com/office/powerpoint/2010/main"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fade">
                                      <p:cBhvr>
                                        <p:cTn id="22" dur="5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5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fade">
                                      <p:cBhvr>
                                        <p:cTn id="32" dur="5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Handle in Liebe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 allen Dingen aber habt untereinander eine anhaltende Liebe! Denn die Liebe bedeckt eine Menge von Sünden.“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Petrus 4,8)</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Einander lieben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(Johannes 13,34; 15,12.17; Römer 13,8; 1. Thessalonicher 4,9; 1. Petrus 1,22; 1. Johannes 3,11; 3,23; 4,7.11-12; 2. Johannes 5)</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Konflikte überwinden durch</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Gebet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5,44; Lukas 6,27-28; Römer 12,14; 1. Petrus 3,9)</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Geduld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(Epheser 4,2-3)</a:t>
            </a:r>
          </a:p>
          <a:p>
            <a:pPr marL="719138">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Güte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5,22-23)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8674707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3" end="3"/>
                                            </p:txEl>
                                          </p:spTgt>
                                        </p:tgtEl>
                                        <p:attrNameLst>
                                          <p:attrName>style.visibility</p:attrName>
                                        </p:attrNameLst>
                                      </p:cBhvr>
                                      <p:to>
                                        <p:strVal val="visible"/>
                                      </p:to>
                                    </p:set>
                                    <p:animEffect transition="in" filter="fade">
                                      <p:cBhvr>
                                        <p:cTn id="10" dur="500"/>
                                        <p:tgtEl>
                                          <p:spTgt spid="9">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animEffect transition="in" filter="fade">
                                      <p:cBhvr>
                                        <p:cTn id="13" dur="500"/>
                                        <p:tgtEl>
                                          <p:spTgt spid="9">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5" end="5"/>
                                            </p:txEl>
                                          </p:spTgt>
                                        </p:tgtEl>
                                        <p:attrNameLst>
                                          <p:attrName>style.visibility</p:attrName>
                                        </p:attrNameLst>
                                      </p:cBhvr>
                                      <p:to>
                                        <p:strVal val="visible"/>
                                      </p:to>
                                    </p:set>
                                    <p:animEffect transition="in" filter="fade">
                                      <p:cBhvr>
                                        <p:cTn id="16"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„so erfüllt meine Freude, dass ihr dieselbe Gesinnung und dieselbe Liebe habt, einmütig, eines Sinnes seid, nichts aus Eigennutz oder eitler Ruhmsucht tut, sondern dass in der Demut einer den anderen höher achtet als sich selbst; ein jeder sehe nicht auf das Seine, sondern ein jeder auch auf das der anderen! “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2,2-4)</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6419508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Handle in Demut</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Vermeide folgende Einstellungen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(Philipper 2,3-4)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Eigennutz oder Streitsucht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3,15-16; 4,1-3; 3. Johannes 9-10; vgl. Markus 10,37.41; Philipper 1,15-17)</a:t>
            </a:r>
          </a:p>
          <a:p>
            <a:pPr marL="890588" indent="-514350">
              <a:buFont typeface="+mj-lt"/>
              <a:buAutoNum type="alphaLcParen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Ruhmsucht oder Ehrgeiz bzw. Stolz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(Galater 6,3; Sprüche 6,16-19; 1. Petrus 5,5; Jakobus 4,10)</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Jeder muss Eigennutz und Ruhmsucht in der Gemeinde verurteilen!</a:t>
            </a:r>
          </a:p>
          <a:p>
            <a:pPr marL="0" indent="0">
              <a:buNone/>
              <a:tabLst>
                <a:tab pos="628650"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Lebe in Abhängigkeit von Gott, d</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iene dem Anderen und trage seine 	Lasten mit!</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143932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500"/>
                                        <p:tgtEl>
                                          <p:spTgt spid="9">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4" end="4"/>
                                            </p:txEl>
                                          </p:spTgt>
                                        </p:tgtEl>
                                        <p:attrNameLst>
                                          <p:attrName>style.visibility</p:attrName>
                                        </p:attrNameLst>
                                      </p:cBhvr>
                                      <p:to>
                                        <p:strVal val="visible"/>
                                      </p:to>
                                    </p:set>
                                    <p:animEffect transition="in" filter="fade">
                                      <p:cBhvr>
                                        <p:cTn id="10"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Bewahre den Frieden</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27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Vergeltet niemand Böses mit Bösem; seid bedacht auf das, was ehrbar ist vor allen Menschen! Wenn möglich, soviel an euch ist, lebt mit allen Menschen in Frieden! Rächt euch nicht selbst, Geliebte, sondern gebt Raum dem Zorn Gottes! Denn es steht geschrieben: "Mein ist die Rache; ich will vergelten, spricht der Herr." "Wenn nun deinen Feind hungert, so speise ihn; wenn ihn dürstet, so gib ihm zu trinken! Denn wenn du das tust, wirst du feurige Kohlen auf sein Haupt sammeln." Lass dich nicht vom Bösen überwinden, sondern überwinde das Böse mit dem Guten! “</a:t>
            </a:r>
          </a:p>
          <a:p>
            <a:pPr marL="0" indent="0">
              <a:buNone/>
              <a:tabLst>
                <a:tab pos="719138" algn="l"/>
              </a:tabLst>
              <a:defRPr/>
            </a:pPr>
            <a:r>
              <a:rPr lang="de-DE" sz="27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(Römer 12,17-21)</a:t>
            </a:r>
          </a:p>
        </p:txBody>
      </p:sp>
    </p:spTree>
    <p:extLst>
      <p:ext uri="{BB962C8B-B14F-4D97-AF65-F5344CB8AC3E}">
        <p14:creationId xmlns:p14="http://schemas.microsoft.com/office/powerpoint/2010/main" val="42658480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1524" y="-525"/>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Bewahre den Frieden</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Rache? „Sei still dem HERRN und harre auf ihn!“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(Psalm 37,7-8)</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Bewahre nicht nur den Frieden, sondern w</a:t>
            </a: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erde Friedensstifter!</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Besiege das Böse mit Gutem!</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79265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23622"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Halte deinen Ärger und Zorn unter Kontrolle</a:t>
            </a:r>
            <a:endParaRPr lang="de-DE" sz="5400" dirty="0">
              <a:solidFill>
                <a:schemeClr val="accent4">
                  <a:lumMod val="60000"/>
                  <a:lumOff val="40000"/>
                </a:schemeClr>
              </a:solidFill>
              <a:latin typeface="AR ESSENCE" panose="02000000000000000000" pitchFamily="2" charset="0"/>
            </a:endParaRPr>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34713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8 Grundlagen für das Zusammenleben in der Gemeinde</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ctr">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„Ihr wisst doch, meine geliebten Brüder: Jeder Mensch sei schnell zum Hören, langsam zum Reden, langsam zum Zorn! Denn eines Mannes Zorn wirkt nicht Gottes Gerechtigkeit.“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(Jakobus 1,19-20)</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Negativ-Beispiel: Simeon und Levi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Mose 34,1-31; vgl. 1. Mose 49,7)</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Kernproblem ist das Herz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12,34; Sprüche 4,23)</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ist langsam zum Zorn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Mose 34,6; Psalm, 103,8; Jeremia 15,15; Römer 2,4; 9,22; 1. Timotheus 1,16; 2. Petrus 3,9.15)</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p:txBody>
      </p:sp>
    </p:spTree>
    <p:extLst>
      <p:ext uri="{BB962C8B-B14F-4D97-AF65-F5344CB8AC3E}">
        <p14:creationId xmlns:p14="http://schemas.microsoft.com/office/powerpoint/2010/main" val="19922058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1024</Words>
  <Application>Microsoft Office PowerPoint</Application>
  <PresentationFormat>Breitbild</PresentationFormat>
  <Paragraphs>81</Paragraphs>
  <Slides>15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15</vt:i4>
      </vt:variant>
    </vt:vector>
  </HeadingPairs>
  <TitlesOfParts>
    <vt:vector size="20"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Grundlagen für das Zusammenleben in der Gemeinde (II)</dc:title>
  <dc:creator>Sascha Kriegler</dc:creator>
  <cp:lastModifiedBy>Windows-Benutzer</cp:lastModifiedBy>
  <cp:revision>255</cp:revision>
  <dcterms:created xsi:type="dcterms:W3CDTF">2015-12-06T14:34:46Z</dcterms:created>
  <dcterms:modified xsi:type="dcterms:W3CDTF">2019-09-07T22:24:07Z</dcterms:modified>
</cp:coreProperties>
</file>