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70" r:id="rId2"/>
    <p:sldId id="387" r:id="rId3"/>
    <p:sldId id="580" r:id="rId4"/>
    <p:sldId id="616" r:id="rId5"/>
    <p:sldId id="618" r:id="rId6"/>
    <p:sldId id="617" r:id="rId7"/>
    <p:sldId id="619" r:id="rId8"/>
    <p:sldId id="620" r:id="rId9"/>
    <p:sldId id="621" r:id="rId10"/>
    <p:sldId id="622" r:id="rId11"/>
    <p:sldId id="623" r:id="rId12"/>
    <p:sldId id="624" r:id="rId13"/>
    <p:sldId id="421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20" autoAdjust="0"/>
  </p:normalViewPr>
  <p:slideViewPr>
    <p:cSldViewPr snapToGrid="0">
      <p:cViewPr varScale="1">
        <p:scale>
          <a:sx n="103" d="100"/>
          <a:sy n="103" d="100"/>
        </p:scale>
        <p:origin x="1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19.02.2023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19.02.2023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19.02.2023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hefarztfrau.de/?m=200901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632707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Einleitung in das Johannes-Evangelium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Struktur vom Johannes-Evangelium erfassen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D7EAF3F-3518-B205-B263-B443640E9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20536"/>
              </p:ext>
            </p:extLst>
          </p:nvPr>
        </p:nvGraphicFramePr>
        <p:xfrm>
          <a:off x="838199" y="2049163"/>
          <a:ext cx="10515602" cy="1939018"/>
        </p:xfrm>
        <a:graphic>
          <a:graphicData uri="http://schemas.openxmlformats.org/drawingml/2006/table">
            <a:tbl>
              <a:tblPr/>
              <a:tblGrid>
                <a:gridCol w="1502229">
                  <a:extLst>
                    <a:ext uri="{9D8B030D-6E8A-4147-A177-3AD203B41FA5}">
                      <a16:colId xmlns:a16="http://schemas.microsoft.com/office/drawing/2014/main" val="1414384478"/>
                    </a:ext>
                  </a:extLst>
                </a:gridCol>
                <a:gridCol w="4506686">
                  <a:extLst>
                    <a:ext uri="{9D8B030D-6E8A-4147-A177-3AD203B41FA5}">
                      <a16:colId xmlns:a16="http://schemas.microsoft.com/office/drawing/2014/main" val="404032762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41286933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80914637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019465986"/>
                    </a:ext>
                  </a:extLst>
                </a:gridCol>
              </a:tblGrid>
              <a:tr h="18777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1,1-18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1,19-12,50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13,1-17,26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18,1-21,23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21,24-25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990140"/>
                  </a:ext>
                </a:extLst>
              </a:tr>
              <a:tr h="56333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Prolog: Die Mensch-werdung des Sohnes Gottes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 öffentliche Dienst des Sohnes Gottes am Volk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 persönliche Dienst des Sohnes Gottes mit den Jüngern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 hingegebene Dienst des Sohnes Gottes für die Menschen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Epilog: Die Wahrheit des </a:t>
                      </a:r>
                      <a:r>
                        <a:rPr lang="de-DE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Niederge-schriebenen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230616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5326D534-A2E0-4ADD-485A-98EE19EE8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15492"/>
              </p:ext>
            </p:extLst>
          </p:nvPr>
        </p:nvGraphicFramePr>
        <p:xfrm>
          <a:off x="838200" y="3988181"/>
          <a:ext cx="10515600" cy="1116058"/>
        </p:xfrm>
        <a:graphic>
          <a:graphicData uri="http://schemas.openxmlformats.org/drawingml/2006/table">
            <a:tbl>
              <a:tblPr/>
              <a:tblGrid>
                <a:gridCol w="6008914">
                  <a:extLst>
                    <a:ext uri="{9D8B030D-6E8A-4147-A177-3AD203B41FA5}">
                      <a16:colId xmlns:a16="http://schemas.microsoft.com/office/drawing/2014/main" val="2361075697"/>
                    </a:ext>
                  </a:extLst>
                </a:gridCol>
                <a:gridCol w="4506686">
                  <a:extLst>
                    <a:ext uri="{9D8B030D-6E8A-4147-A177-3AD203B41FA5}">
                      <a16:colId xmlns:a16="http://schemas.microsoft.com/office/drawing/2014/main" val="468582944"/>
                    </a:ext>
                  </a:extLst>
                </a:gridCol>
              </a:tblGrid>
              <a:tr h="18777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Johannes 1-12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Johannes 13-21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713508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"Er kam in das Seine, und die Seinen nahmen ihn nicht an" (Johannes 1,11)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"Da er die Seinen, die in der Welt waren, geliebt hatte, liebte er sie bis ans Ende" (Johannes 13,1)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280087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BAB59896-BF00-E1DF-1BE6-908F0E0B2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918993"/>
              </p:ext>
            </p:extLst>
          </p:nvPr>
        </p:nvGraphicFramePr>
        <p:xfrm>
          <a:off x="838199" y="5093942"/>
          <a:ext cx="10515603" cy="841738"/>
        </p:xfrm>
        <a:graphic>
          <a:graphicData uri="http://schemas.openxmlformats.org/drawingml/2006/table">
            <a:tbl>
              <a:tblPr/>
              <a:tblGrid>
                <a:gridCol w="1502229">
                  <a:extLst>
                    <a:ext uri="{9D8B030D-6E8A-4147-A177-3AD203B41FA5}">
                      <a16:colId xmlns:a16="http://schemas.microsoft.com/office/drawing/2014/main" val="216840947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97357027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2223463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9098182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4116837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10660382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36576772"/>
                    </a:ext>
                  </a:extLst>
                </a:gridCol>
              </a:tblGrid>
              <a:tr h="18777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1,1-18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1,19-4,54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5,1-5,47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6,1-12,50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13,1-17,26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18,1-21,23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21,24-25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093553"/>
                  </a:ext>
                </a:extLst>
              </a:tr>
              <a:tr h="18777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Von Ewigkeit zur Geburt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Das erste Dienstjahr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Das zweite Dienstjahr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Das dritte Dienstjahr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 Abend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Wenige Tage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Für immer wahr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072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091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Einleitung in das Johannes-Evangelium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Glaube an Jesus Christus, den Sohn Gottes, und erhalte ewiges Leben</a:t>
            </a:r>
          </a:p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Lerne Christus mehr kennen</a:t>
            </a:r>
          </a:p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fr-FR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Lies Johannes 1,1-18 (Prolog)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Wie wird Jesus beschrieben?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Welche Eigenschaften oder Begriffe werden ihm zugeschrieben?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Was bedeuten diese?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Wie haben die Menschen auf Jesus reagiert?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Wie wird man ein Kind Gottes?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5. Anwendungen zum Johannes-Evangelium verinnerlichen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554F121-F49F-20B1-EBA7-589D076CD0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4160" t="5949" r="25315" b="23721"/>
          <a:stretch/>
        </p:blipFill>
        <p:spPr>
          <a:xfrm>
            <a:off x="3653370" y="2571225"/>
            <a:ext cx="48425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568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8515350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Einleitung in das Johannes-Evangelium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546464"/>
            <a:ext cx="11320272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Evangelien besser verstehen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Hintergrund vom Johannes-Evangelium beleuchten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Inhalt und Absicht vom Johannes-Evangelium durchdringen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Struktur vom Johannes-Evangelium erfassen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Anwendungen zum Johannes-Evangelium verinnerlichen</a:t>
            </a:r>
          </a:p>
        </p:txBody>
      </p:sp>
    </p:spTree>
    <p:extLst>
      <p:ext uri="{BB962C8B-B14F-4D97-AF65-F5344CB8AC3E}">
        <p14:creationId xmlns:p14="http://schemas.microsoft.com/office/powerpoint/2010/main" val="26536417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8515350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Einleitung in das Johannes-Evangelium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546464"/>
            <a:ext cx="11320272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Evangelien besser verstehen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Hintergrund vom Johannes-Evangelium beleuchten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Inhalt und Absicht vom Johannes-Evangelium durchdringen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Struktur vom Johannes-Evangelium erfassen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Anwendungen zum Johannes-Evangelium verinnerlichen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Einleitung in das Johannes-Evangelium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Evangelien sind keine vollständige Lehre / Theologie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(vgl. Johannes 21,25)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Evangelien wollen Jesus als Christus und Sohn Gottes darstellen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Markus 8,27-29)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Evangelien beinhalten kleine Geschichten, die ein großes Gesamtbild malen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Evangelien besser verstehen</a:t>
            </a:r>
          </a:p>
        </p:txBody>
      </p:sp>
    </p:spTree>
    <p:extLst>
      <p:ext uri="{BB962C8B-B14F-4D97-AF65-F5344CB8AC3E}">
        <p14:creationId xmlns:p14="http://schemas.microsoft.com/office/powerpoint/2010/main" val="4734106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Einleitung in das Johannes-Evangelium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Evangelien besser verstehen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D1561EBE-485D-CD69-2C12-1A2B91F59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118870"/>
              </p:ext>
            </p:extLst>
          </p:nvPr>
        </p:nvGraphicFramePr>
        <p:xfrm>
          <a:off x="457200" y="1428570"/>
          <a:ext cx="10571584" cy="469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8800">
                  <a:extLst>
                    <a:ext uri="{9D8B030D-6E8A-4147-A177-3AD203B41FA5}">
                      <a16:colId xmlns:a16="http://schemas.microsoft.com/office/drawing/2014/main" val="622149203"/>
                    </a:ext>
                  </a:extLst>
                </a:gridCol>
                <a:gridCol w="2128196">
                  <a:extLst>
                    <a:ext uri="{9D8B030D-6E8A-4147-A177-3AD203B41FA5}">
                      <a16:colId xmlns:a16="http://schemas.microsoft.com/office/drawing/2014/main" val="1360380563"/>
                    </a:ext>
                  </a:extLst>
                </a:gridCol>
                <a:gridCol w="2128196">
                  <a:extLst>
                    <a:ext uri="{9D8B030D-6E8A-4147-A177-3AD203B41FA5}">
                      <a16:colId xmlns:a16="http://schemas.microsoft.com/office/drawing/2014/main" val="3532926705"/>
                    </a:ext>
                  </a:extLst>
                </a:gridCol>
                <a:gridCol w="2128196">
                  <a:extLst>
                    <a:ext uri="{9D8B030D-6E8A-4147-A177-3AD203B41FA5}">
                      <a16:colId xmlns:a16="http://schemas.microsoft.com/office/drawing/2014/main" val="3968314417"/>
                    </a:ext>
                  </a:extLst>
                </a:gridCol>
                <a:gridCol w="2128196">
                  <a:extLst>
                    <a:ext uri="{9D8B030D-6E8A-4147-A177-3AD203B41FA5}">
                      <a16:colId xmlns:a16="http://schemas.microsoft.com/office/drawing/2014/main" val="1808236796"/>
                    </a:ext>
                  </a:extLst>
                </a:gridCol>
              </a:tblGrid>
              <a:tr h="301535">
                <a:tc>
                  <a:txBody>
                    <a:bodyPr/>
                    <a:lstStyle/>
                    <a:p>
                      <a:pPr algn="r"/>
                      <a:r>
                        <a:rPr lang="de-DE" sz="2200" dirty="0">
                          <a:effectLst/>
                        </a:rPr>
                        <a:t>Evangelium nach</a:t>
                      </a:r>
                      <a:endParaRPr lang="de-DE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Matthäus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Markus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Lukas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Johannes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67728863"/>
                  </a:ext>
                </a:extLst>
              </a:tr>
              <a:tr h="768913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effectLst/>
                        </a:rPr>
                        <a:t>Verfasser</a:t>
                      </a:r>
                      <a:endParaRPr lang="de-DE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Levi, Apostel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Neffe des Barnabas, mit Petrus unterwegs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Der geliebte Arzt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Der Jünger, den Jesus liebte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98518863"/>
                  </a:ext>
                </a:extLst>
              </a:tr>
              <a:tr h="512609"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Eigenart des Verfassers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Lehrer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Prediger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Historiker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Theologe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62857276"/>
                  </a:ext>
                </a:extLst>
              </a:tr>
              <a:tr h="512609"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Geschrieben für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Juden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Römer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Griechen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effectLst/>
                        </a:rPr>
                        <a:t>Ungläubige /</a:t>
                      </a:r>
                    </a:p>
                    <a:p>
                      <a:pPr algn="ctr"/>
                      <a:r>
                        <a:rPr lang="de-DE" sz="2200" dirty="0">
                          <a:effectLst/>
                        </a:rPr>
                        <a:t>Gläubige</a:t>
                      </a:r>
                      <a:endParaRPr lang="de-DE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26596573"/>
                  </a:ext>
                </a:extLst>
              </a:tr>
              <a:tr h="512609"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Charakter des Evangeliums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effectLst/>
                        </a:rPr>
                        <a:t>Prophetisch</a:t>
                      </a:r>
                      <a:endParaRPr lang="de-DE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Praktisch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Geschichtlich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Geistlich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07047777"/>
                  </a:ext>
                </a:extLst>
              </a:tr>
              <a:tr h="512609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effectLst/>
                        </a:rPr>
                        <a:t>Charakter des Herrn</a:t>
                      </a:r>
                      <a:endParaRPr lang="de-DE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effectLst/>
                        </a:rPr>
                        <a:t>Der verheißene König</a:t>
                      </a:r>
                      <a:endParaRPr lang="de-DE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Der gehorsame Knecht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Der vollkommene Mensch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effectLst/>
                        </a:rPr>
                        <a:t>Der göttliche Sohn</a:t>
                      </a:r>
                      <a:endParaRPr lang="de-DE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19824204"/>
                  </a:ext>
                </a:extLst>
              </a:tr>
              <a:tr h="482456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effectLst/>
                        </a:rPr>
                        <a:t>Wichtige Ausdrücke</a:t>
                      </a:r>
                      <a:endParaRPr lang="de-DE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erfüllt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alsbald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>
                          <a:effectLst/>
                        </a:rPr>
                        <a:t>Sohn des Menschen</a:t>
                      </a:r>
                      <a:endParaRPr lang="de-DE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>
                          <a:effectLst/>
                        </a:rPr>
                        <a:t>glauben</a:t>
                      </a:r>
                      <a:endParaRPr lang="de-DE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00609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57748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Einleitung in das Johannes-Evangelium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4375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Autor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Mit dem AT und den Gebräuchen vertraut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4,9; 11,55; 12,38-41;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Jude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Allgemein, Details und Kreuzigung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18,8; 19,26.35; 21,24;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Zuverlässiger Augenzeuge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Abendmahl-Teilnahme, Jünger, der Jesus liebte und Herrlichkeit gesehen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1,14; 13,23-24; 21,2.7;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Jünger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Hintergrund vom Johannes-Evangelium beleuchten</a:t>
            </a:r>
          </a:p>
        </p:txBody>
      </p:sp>
    </p:spTree>
    <p:extLst>
      <p:ext uri="{BB962C8B-B14F-4D97-AF65-F5344CB8AC3E}">
        <p14:creationId xmlns:p14="http://schemas.microsoft.com/office/powerpoint/2010/main" val="42586404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Einleitung in das Johannes-Evangelium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4375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Abfassungszeit und -ort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Im späten 1. Jahrhundert zwischen 80 und 95 n. Chr.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Kirchenväter: Ephesus</a:t>
            </a:r>
          </a:p>
          <a:p>
            <a:pPr marL="36988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714375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Empfänger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Heiden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1,38.41f; 2,6.13;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Ungläubige und Gläubige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Hintergrund vom Johannes-Evangelium beleuchten</a:t>
            </a:r>
          </a:p>
        </p:txBody>
      </p:sp>
    </p:spTree>
    <p:extLst>
      <p:ext uri="{BB962C8B-B14F-4D97-AF65-F5344CB8AC3E}">
        <p14:creationId xmlns:p14="http://schemas.microsoft.com/office/powerpoint/2010/main" val="16863596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Einleitung in das Johannes-Evangelium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4375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Themen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sz="26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Zeichen / Wunder 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(vgl. Johannes 20,31)</a:t>
            </a:r>
            <a:endParaRPr lang="de-DE" sz="26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sz="26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Glauben 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(Johannes 3,15-16.36.41-42.50.53; 10,25-26.37-38.42; 20,31; </a:t>
            </a:r>
            <a:r>
              <a:rPr lang="de-DE" sz="26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uvm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.)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sz="26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Leben 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(Johannes 1,4; 3,15-16; 5,26; 12,50; 14,6; </a:t>
            </a:r>
            <a:r>
              <a:rPr lang="de-DE" sz="26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uvm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.)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sz="26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Sohn Gottes / des Menschen 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(Johannes 1,18.49.51; 3,13.16-18.35-36; </a:t>
            </a:r>
            <a:r>
              <a:rPr lang="de-DE" sz="26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uvm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.)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sz="26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Liebe 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(Johannes 3,16.35; 5,20; 13,1.34-35; 14,21.23.31; 15,9; </a:t>
            </a:r>
            <a:r>
              <a:rPr lang="de-DE" sz="26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uvm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.)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sz="26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Bleiben 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(Johannes 5,38; 6,56; 8,31; 15,4-10; </a:t>
            </a:r>
            <a:r>
              <a:rPr lang="de-DE" sz="26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uvm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.)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sz="26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Erkenntnis 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(Johannes 6,69; 7,26; 8,28; 14,7.9; 17,3.7-8.23.25; </a:t>
            </a:r>
            <a:r>
              <a:rPr lang="de-DE" sz="26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uvm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.)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sz="26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Zeugen 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(1,7-8.15.19.32.34; 5,31-39; 15,26-27; 19,35; 21,24; </a:t>
            </a:r>
            <a:r>
              <a:rPr lang="de-DE" sz="26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uvm</a:t>
            </a:r>
            <a:r>
              <a:rPr lang="de-DE" sz="26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.)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Hintergrund vom Johannes-Evangelium beleuchten</a:t>
            </a:r>
          </a:p>
        </p:txBody>
      </p:sp>
    </p:spTree>
    <p:extLst>
      <p:ext uri="{BB962C8B-B14F-4D97-AF65-F5344CB8AC3E}">
        <p14:creationId xmlns:p14="http://schemas.microsoft.com/office/powerpoint/2010/main" val="38660130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Einleitung in das Johannes-Evangelium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36" y="188753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4375" indent="-514350">
              <a:buFont typeface="+mj-lt"/>
              <a:buAutoNum type="alphaLcParenR" startAt="5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Charakteristika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Evangelium der Liebe (s.o.)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Zeichen als Schlüssel für Inhalt und Absicht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(Johannes 20,31)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„Ich bin“-Worte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Lange Gespräch Jesu mit einzelnen Personen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Gottheit Jesu / Jesus als Gottes Sohn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„Die Juden“</a:t>
            </a:r>
          </a:p>
          <a:p>
            <a:pPr marL="712788"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Hintergrund vom Johannes-Evangelium beleuchten</a:t>
            </a:r>
          </a:p>
        </p:txBody>
      </p:sp>
    </p:spTree>
    <p:extLst>
      <p:ext uri="{BB962C8B-B14F-4D97-AF65-F5344CB8AC3E}">
        <p14:creationId xmlns:p14="http://schemas.microsoft.com/office/powerpoint/2010/main" val="16138086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Einleitung in das Johannes-Evangelium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36" y="188753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Schlüsselverse: Johannes 20,30-31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1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Johannes schreibt die Wahrheit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(siehe Johannes 21,24-25) 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über exakt die Zeichen Jesu in Verbindung mit genau diesen Worten, damit in dir Glaube an Jesus Christus, den ewigen fleischgewordenen Sohn 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1,1-3.14)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, geweckt wird und du durch diesen Glauben Leben in seinem Namen hast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20,30-31; vgl. 19,35)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1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Inhalt und Absicht vom Johannes-Evangelium durchdringen</a:t>
            </a:r>
          </a:p>
        </p:txBody>
      </p:sp>
    </p:spTree>
    <p:extLst>
      <p:ext uri="{BB962C8B-B14F-4D97-AF65-F5344CB8AC3E}">
        <p14:creationId xmlns:p14="http://schemas.microsoft.com/office/powerpoint/2010/main" val="5545532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734</Words>
  <Application>Microsoft Office PowerPoint</Application>
  <PresentationFormat>Breitbild</PresentationFormat>
  <Paragraphs>136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Einleitung in das Johannes-Evangelium</dc:title>
  <dc:creator>Sascha Kriegler</dc:creator>
  <cp:lastModifiedBy>Sascha Kriegler</cp:lastModifiedBy>
  <cp:revision>401</cp:revision>
  <dcterms:created xsi:type="dcterms:W3CDTF">2015-12-06T14:34:46Z</dcterms:created>
  <dcterms:modified xsi:type="dcterms:W3CDTF">2023-02-19T07:30:44Z</dcterms:modified>
</cp:coreProperties>
</file>