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3" r:id="rId3"/>
  </p:sldMasterIdLst>
  <p:notesMasterIdLst>
    <p:notesMasterId r:id="rId20"/>
  </p:notesMasterIdLst>
  <p:sldIdLst>
    <p:sldId id="256" r:id="rId4"/>
    <p:sldId id="278" r:id="rId5"/>
    <p:sldId id="281" r:id="rId6"/>
    <p:sldId id="299" r:id="rId7"/>
    <p:sldId id="301" r:id="rId8"/>
    <p:sldId id="306" r:id="rId9"/>
    <p:sldId id="302" r:id="rId10"/>
    <p:sldId id="303" r:id="rId11"/>
    <p:sldId id="300" r:id="rId12"/>
    <p:sldId id="305" r:id="rId13"/>
    <p:sldId id="307" r:id="rId14"/>
    <p:sldId id="308" r:id="rId15"/>
    <p:sldId id="311" r:id="rId16"/>
    <p:sldId id="309" r:id="rId17"/>
    <p:sldId id="310" r:id="rId18"/>
    <p:sldId id="288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8000"/>
    <a:srgbClr val="003399"/>
    <a:srgbClr val="0066CC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7054419-1977-4B48-91D8-87A34BE9B8E7}" type="datetimeFigureOut">
              <a:rPr lang="de-DE"/>
              <a:pPr>
                <a:defRPr/>
              </a:pPr>
              <a:t>30.03.2013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5E5D9E3-5386-402E-881F-685C6169B6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F862-911A-42BB-9C49-D1C1E6B1C0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4B89F-2E4A-4DCE-94A7-6348472AFC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C30E-CA6D-4632-9397-0AC1C74A3F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93A3-B0F7-4671-B449-2918C4FDA7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06DB1-8C79-47FB-82E1-AC9746BB13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A53D-0A6A-4972-8C76-64B89DE8AB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E131D-A8DC-4E6D-B95F-751198D5E96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6E8A-3BDB-4D6D-9176-1768E08A6B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7FA3-6FD4-465A-90AB-A48F7E0B13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CB552-0AB5-48CF-AAEB-EEC9204F41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F9DDB-9467-400B-824B-7E648B23B5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E902C-19A8-4106-8CD0-8B295974C6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F1D7-8358-443C-8003-9AD6A5FFE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1499-CCCC-4905-9823-2D1CA74C9C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E3C4-DF13-485C-A52C-990402521E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2393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7088" y="1481138"/>
            <a:ext cx="3460750" cy="1220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81FEC-7258-4D80-855A-348D731B89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27775" y="917575"/>
            <a:ext cx="1770063" cy="1784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14413" y="917575"/>
            <a:ext cx="5160962" cy="17843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4413" y="917575"/>
            <a:ext cx="7073900" cy="304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023938" y="1481138"/>
            <a:ext cx="7073900" cy="1220787"/>
          </a:xfr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1014413" y="917575"/>
            <a:ext cx="7083425" cy="17843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DDC5F-362A-4611-8C2D-D0C587D015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E9E52-62F5-47CC-A5F6-546DFC1F39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99F84-4659-4E0F-8A04-4283E6D8AE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5735-DBA0-461D-ACBE-5B7D5C8696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CAA7-8A09-4A91-A061-87183D8E9D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F10A0-3F37-4BDF-A8C7-18716DE177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EFE8625-828C-4AFC-93E1-87A771387AB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E44ED0FD-9093-4BA0-907F-0E527601BAC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450013"/>
            <a:ext cx="7385050" cy="27305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389938" y="6448425"/>
            <a:ext cx="755650" cy="273050"/>
          </a:xfrm>
          <a:prstGeom prst="rect">
            <a:avLst/>
          </a:prstGeom>
          <a:solidFill>
            <a:srgbClr val="FCC51D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>
              <a:solidFill>
                <a:srgbClr val="565A5B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3938" y="1481138"/>
            <a:ext cx="70739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917575"/>
            <a:ext cx="7073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Titelmasterformat durch Klicken bearbeiten.</a:t>
            </a:r>
          </a:p>
        </p:txBody>
      </p:sp>
      <p:sp>
        <p:nvSpPr>
          <p:cNvPr id="2331654" name="Text Box 6"/>
          <p:cNvSpPr txBox="1">
            <a:spLocks noChangeArrowheads="1"/>
          </p:cNvSpPr>
          <p:nvPr/>
        </p:nvSpPr>
        <p:spPr bwMode="auto">
          <a:xfrm>
            <a:off x="3762375" y="6492875"/>
            <a:ext cx="363537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83443" tIns="41721" rIns="83443" bIns="41721"/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800" smtClean="0">
                <a:solidFill>
                  <a:srgbClr val="FFFFFF"/>
                </a:solidFill>
              </a:rPr>
              <a:t>© METRO SYSTEMS GmbH 2010-11</a:t>
            </a:r>
          </a:p>
        </p:txBody>
      </p:sp>
      <p:sp>
        <p:nvSpPr>
          <p:cNvPr id="2331655" name="Text Box 7"/>
          <p:cNvSpPr txBox="1">
            <a:spLocks noChangeArrowheads="1"/>
          </p:cNvSpPr>
          <p:nvPr/>
        </p:nvSpPr>
        <p:spPr bwMode="auto">
          <a:xfrm>
            <a:off x="1023938" y="6534150"/>
            <a:ext cx="28448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>
            <a:spAutoFit/>
          </a:bodyPr>
          <a:lstStyle>
            <a:lvl1pPr algn="l" defTabSz="871538">
              <a:defRPr>
                <a:solidFill>
                  <a:schemeClr val="tx1"/>
                </a:solidFill>
                <a:latin typeface="Arial" charset="0"/>
              </a:defRPr>
            </a:lvl1pPr>
            <a:lvl2pPr marL="417513" algn="l" defTabSz="871538">
              <a:defRPr>
                <a:solidFill>
                  <a:schemeClr val="tx1"/>
                </a:solidFill>
                <a:latin typeface="Arial" charset="0"/>
              </a:defRPr>
            </a:lvl2pPr>
            <a:lvl3pPr marL="835025" algn="l" defTabSz="871538">
              <a:defRPr>
                <a:solidFill>
                  <a:schemeClr val="tx1"/>
                </a:solidFill>
                <a:latin typeface="Arial" charset="0"/>
              </a:defRPr>
            </a:lvl3pPr>
            <a:lvl4pPr marL="1250950" algn="l" defTabSz="871538">
              <a:defRPr>
                <a:solidFill>
                  <a:schemeClr val="tx1"/>
                </a:solidFill>
                <a:latin typeface="Arial" charset="0"/>
              </a:defRPr>
            </a:lvl4pPr>
            <a:lvl5pPr marL="1668463" algn="l" defTabSz="871538">
              <a:defRPr>
                <a:solidFill>
                  <a:schemeClr val="tx1"/>
                </a:solidFill>
                <a:latin typeface="Arial" charset="0"/>
              </a:defRPr>
            </a:lvl5pPr>
            <a:lvl6pPr marL="21256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828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400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97263" defTabSz="8715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solidFill>
                  <a:srgbClr val="FFFFFF"/>
                </a:solidFill>
                <a:cs typeface="+mn-cs"/>
              </a:rPr>
              <a:t>MPOS Status all countries</a:t>
            </a:r>
          </a:p>
        </p:txBody>
      </p:sp>
      <p:pic>
        <p:nvPicPr>
          <p:cNvPr id="3080" name="Picture 9" descr="9941_MG_Logo_2010_d_RGB_M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48550" y="6573838"/>
            <a:ext cx="684213" cy="6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ETRO SYSTEMS_Logo_RGB_larg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448550" y="6489700"/>
            <a:ext cx="8636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Rectangle 11"/>
          <p:cNvSpPr>
            <a:spLocks noChangeArrowheads="1"/>
          </p:cNvSpPr>
          <p:nvPr userDrawn="1"/>
        </p:nvSpPr>
        <p:spPr bwMode="auto">
          <a:xfrm>
            <a:off x="8447088" y="6465888"/>
            <a:ext cx="3238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3448" tIns="41724" rIns="83448" bIns="41724">
            <a:spAutoFit/>
          </a:bodyPr>
          <a:lstStyle/>
          <a:p>
            <a:pPr>
              <a:defRPr/>
            </a:pPr>
            <a:fld id="{5F1EFBB3-AF9B-49FA-96A6-F3E98FBC15FE}" type="slidenum">
              <a:rPr lang="de-DE" sz="1000" b="1">
                <a:solidFill>
                  <a:srgbClr val="004171"/>
                </a:solidFill>
                <a:latin typeface="Arial" charset="0"/>
              </a:rPr>
              <a:pPr>
                <a:defRPr/>
              </a:pPr>
              <a:t>‹Nr.›</a:t>
            </a:fld>
            <a:endParaRPr lang="de-DE" sz="1000" b="1">
              <a:solidFill>
                <a:srgbClr val="00417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xStyles>
    <p:titleStyle>
      <a:lvl1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871538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871538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defTabSz="8715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2563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2pPr>
      <a:lvl3pPr marL="89535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3pPr>
      <a:lvl4pPr marL="1312863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4pPr>
      <a:lvl5pPr marL="1638300" indent="-161925" algn="l" defTabSz="871538" rtl="0" eaLnBrk="0" fontAlgn="base" hangingPunct="0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5pPr>
      <a:lvl6pPr marL="20955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6pPr>
      <a:lvl7pPr marL="25527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7pPr>
      <a:lvl8pPr marL="30099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8pPr>
      <a:lvl9pPr marL="3467100" indent="-161925" algn="l" defTabSz="871538" rtl="0" fontAlgn="base">
        <a:lnSpc>
          <a:spcPct val="109000"/>
        </a:lnSpc>
        <a:spcBef>
          <a:spcPct val="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o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dom-wetzlar.de/dom/museum/schatz/img/Bibel_1897_3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16463" y="162880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300" dirty="0" smtClean="0">
                <a:solidFill>
                  <a:schemeClr val="tx1"/>
                </a:solidFill>
              </a:rPr>
              <a:t>Jesus trug sein Kreuz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(Matthäus 27,31-32; Lukas 23,26-32)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16463" y="2420962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Bis zum Ende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Lukas 23,46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716463" y="3213125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Gethsemane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(Matthäus 26,36ff)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Pfeil nach rechts 15"/>
          <p:cNvSpPr/>
          <p:nvPr/>
        </p:nvSpPr>
        <p:spPr>
          <a:xfrm>
            <a:off x="4487863" y="2062187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4487863" y="28543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4487863" y="36465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„Holz… auf… Isaak“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„Und sie gingen beide miteinander“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</a:t>
            </a:r>
            <a:r>
              <a:rPr lang="de-DE" sz="2400" dirty="0" smtClean="0">
                <a:solidFill>
                  <a:srgbClr val="000000"/>
                </a:solidFill>
              </a:rPr>
              <a:t>Mein Vater… mein Sohn“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„Gott wird… ersehen“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4716463" y="4005287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Gott hat Jesus ersehen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Johannes 1,29; 1. Petrus 1,19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8" name="Pfeil nach rechts 27"/>
          <p:cNvSpPr/>
          <p:nvPr/>
        </p:nvSpPr>
        <p:spPr>
          <a:xfrm>
            <a:off x="4487863" y="43656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Opferung – In Liebe opfern (9-12)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Die Opfervorbereitung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„Band er… Isaak“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Das Messer</a:t>
            </a:r>
          </a:p>
        </p:txBody>
      </p:sp>
      <p:sp>
        <p:nvSpPr>
          <p:cNvPr id="52" name="Rechteck 51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Isaak nicht verschont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http://gaebler.info/kunst/nizza/Chagall_Die-Opferung-Isaa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6857999" cy="6858000"/>
          </a:xfrm>
          <a:prstGeom prst="rect">
            <a:avLst/>
          </a:prstGeom>
          <a:noFill/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7020272" y="3212976"/>
            <a:ext cx="18356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Die Opferung Isaaks</a:t>
            </a:r>
            <a:br>
              <a:rPr kumimoji="0" lang="de-DE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de-DE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Marc Chagall (</a:t>
            </a:r>
            <a:r>
              <a:rPr kumimoji="0" lang="de-DE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1960 – 1966)</a:t>
            </a:r>
            <a:endParaRPr kumimoji="0" lang="de-DE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3.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Die Opferung – In Liebe opfern (9-12)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Die Opfervorbereitung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„Band er… Isaak“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Das Messer</a:t>
            </a:r>
          </a:p>
        </p:txBody>
      </p:sp>
      <p:sp>
        <p:nvSpPr>
          <p:cNvPr id="46" name="Rechteck 45"/>
          <p:cNvSpPr/>
          <p:nvPr/>
        </p:nvSpPr>
        <p:spPr>
          <a:xfrm>
            <a:off x="4716463" y="162880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300" dirty="0" smtClean="0">
                <a:solidFill>
                  <a:schemeClr val="tx1"/>
                </a:solidFill>
              </a:rPr>
              <a:t>Gott bereitet vor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Johannes 19,11; Daniel 2.7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4716463" y="2420962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 Kreuzigung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(Markus 15,25)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4716463" y="3213125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Gottes Gericht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Matthäus 27,45-46; 2. Korinther 5,21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9" name="Pfeil nach rechts 48"/>
          <p:cNvSpPr/>
          <p:nvPr/>
        </p:nvSpPr>
        <p:spPr>
          <a:xfrm>
            <a:off x="4487863" y="2062187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0" name="Pfeil nach rechts 49"/>
          <p:cNvSpPr/>
          <p:nvPr/>
        </p:nvSpPr>
        <p:spPr>
          <a:xfrm>
            <a:off x="4487863" y="28543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1" name="Pfeil nach rechts 50"/>
          <p:cNvSpPr/>
          <p:nvPr/>
        </p:nvSpPr>
        <p:spPr>
          <a:xfrm>
            <a:off x="4487863" y="36465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Isaak nicht verschont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4716463" y="4005287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„Sohn nicht verschont“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(Römer 8,32)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54" name="Pfeil nach rechts 53"/>
          <p:cNvSpPr/>
          <p:nvPr/>
        </p:nvSpPr>
        <p:spPr>
          <a:xfrm>
            <a:off x="4487863" y="43656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9" name="Rechteck 18"/>
          <p:cNvSpPr/>
          <p:nvPr/>
        </p:nvSpPr>
        <p:spPr>
          <a:xfrm>
            <a:off x="4716463" y="4797152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Auferweckung Jesu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(1. Korinther 6,14)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55650" y="4797152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„als Gleichnis empfing</a:t>
            </a:r>
            <a:r>
              <a:rPr lang="de-DE" sz="2400" dirty="0" smtClean="0">
                <a:solidFill>
                  <a:srgbClr val="000000"/>
                </a:solidFill>
              </a:rPr>
              <a:t>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3" name="Pfeil nach rechts 22"/>
          <p:cNvSpPr/>
          <p:nvPr/>
        </p:nvSpPr>
        <p:spPr>
          <a:xfrm>
            <a:off x="4487863" y="5157266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19" grpId="0" animBg="1"/>
      <p:bldP spid="21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4.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Stellvertreter – Die Gnade annehmen (13-14)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„ein Schaf ersehen“ </a:t>
            </a:r>
            <a:r>
              <a:rPr lang="de-DE" sz="2400" dirty="0" smtClean="0">
                <a:solidFill>
                  <a:srgbClr val="000000"/>
                </a:solidFill>
                <a:sym typeface="Wingdings" pitchFamily="2" charset="2"/>
              </a:rPr>
              <a:t> Widder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4716463" y="162880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300" dirty="0" smtClean="0">
                <a:solidFill>
                  <a:schemeClr val="tx1"/>
                </a:solidFill>
              </a:rPr>
              <a:t>Stellvertreter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Hebräer 10,14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4487863" y="2062187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996952"/>
            <a:ext cx="8435975" cy="345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 Heilswahrheiten der biblischen Opferidee: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lphaLcParenR"/>
            </a:pPr>
            <a:r>
              <a:rPr kumimoji="0" lang="de-DE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</a:t>
            </a:r>
            <a:r>
              <a:rPr kumimoji="0" lang="de-DE" sz="2000" b="0" i="0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Geistigkeit des Opfers (</a:t>
            </a:r>
            <a:r>
              <a:rPr lang="de-DE" sz="2000" kern="0" dirty="0" smtClean="0">
                <a:solidFill>
                  <a:srgbClr val="003399"/>
                </a:solidFill>
                <a:latin typeface="Arial"/>
                <a:cs typeface="Arial"/>
              </a:rPr>
              <a:t>Psalm 51,19</a:t>
            </a:r>
            <a:r>
              <a:rPr kumimoji="0" lang="de-DE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457200" lvl="0" indent="-457200" eaLnBrk="0" hangingPunct="0">
              <a:spcBef>
                <a:spcPct val="20000"/>
              </a:spcBef>
              <a:buFontTx/>
              <a:buAutoNum type="alphaLcParenR"/>
            </a:pPr>
            <a:r>
              <a:rPr lang="de-DE" sz="2000" kern="0" dirty="0" smtClean="0">
                <a:latin typeface="+mn-lt"/>
                <a:cs typeface="+mn-cs"/>
              </a:rPr>
              <a:t>Die Auferstehung des Opfers </a:t>
            </a:r>
            <a:r>
              <a:rPr lang="de-DE" sz="2000" kern="0" dirty="0" smtClean="0"/>
              <a:t>(</a:t>
            </a:r>
            <a:r>
              <a:rPr lang="de-DE" sz="2000" kern="0" dirty="0" smtClean="0">
                <a:solidFill>
                  <a:srgbClr val="003399"/>
                </a:solidFill>
                <a:latin typeface="Arial"/>
                <a:cs typeface="Arial"/>
              </a:rPr>
              <a:t>Hebräer 11,19; 1. Mose 22,5</a:t>
            </a:r>
            <a:r>
              <a:rPr lang="de-DE" sz="2000" kern="0" dirty="0" smtClean="0"/>
              <a:t>)</a:t>
            </a:r>
            <a:endParaRPr lang="de-DE" sz="2000" kern="0" dirty="0" smtClean="0">
              <a:latin typeface="+mn-lt"/>
              <a:cs typeface="+mn-cs"/>
            </a:endParaRPr>
          </a:p>
          <a:p>
            <a:pPr marL="457200" lvl="0" indent="-457200" eaLnBrk="0" hangingPunct="0">
              <a:spcBef>
                <a:spcPct val="20000"/>
              </a:spcBef>
              <a:buFontTx/>
              <a:buAutoNum type="alphaLcParenR"/>
            </a:pPr>
            <a:r>
              <a:rPr kumimoji="0" lang="de-DE" sz="2000" b="0" i="0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Die persönliche Erfüllung des Opfers in Christo </a:t>
            </a:r>
            <a:r>
              <a:rPr lang="de-DE" sz="2000" kern="0" dirty="0" smtClean="0"/>
              <a:t>(</a:t>
            </a:r>
            <a:r>
              <a:rPr lang="de-DE" sz="2000" kern="0" dirty="0" smtClean="0">
                <a:solidFill>
                  <a:srgbClr val="003399"/>
                </a:solidFill>
                <a:latin typeface="Arial"/>
                <a:cs typeface="Arial"/>
              </a:rPr>
              <a:t>Hebräer 10,14</a:t>
            </a:r>
            <a:r>
              <a:rPr lang="de-DE" sz="2000" kern="0" dirty="0" smtClean="0"/>
              <a:t>)</a:t>
            </a:r>
            <a:endParaRPr kumimoji="0" lang="de-DE" sz="2000" b="0" i="0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19" grpId="0" animBg="1"/>
      <p:bldP spid="1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http://gaebler.info/kunst/nizza/Chagall_Die-Opferung-Isaak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0"/>
            <a:ext cx="6857999" cy="6858000"/>
          </a:xfrm>
          <a:prstGeom prst="rect">
            <a:avLst/>
          </a:prstGeom>
          <a:noFill/>
        </p:spPr>
      </p:pic>
      <p:sp>
        <p:nvSpPr>
          <p:cNvPr id="7" name="Rechteck 6"/>
          <p:cNvSpPr/>
          <p:nvPr/>
        </p:nvSpPr>
        <p:spPr>
          <a:xfrm>
            <a:off x="4572000" y="116632"/>
            <a:ext cx="1440160" cy="158417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455 0.07356 L -0.56806 1.4795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70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614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500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Isaaks Opferung erinnert mich an Jesus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435975" cy="2592388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1.</a:t>
            </a:r>
            <a:r>
              <a:rPr lang="de-DE" sz="2600" dirty="0" smtClean="0"/>
              <a:t> Der Auftrag – Auf Gottes Worte hören (1-2)</a:t>
            </a: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2. </a:t>
            </a:r>
            <a:r>
              <a:rPr lang="de-DE" sz="2600" dirty="0" smtClean="0"/>
              <a:t>Der Weg – Im Gehorsam gehen (3-8)</a:t>
            </a:r>
          </a:p>
          <a:p>
            <a:pPr mar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3. </a:t>
            </a:r>
            <a:r>
              <a:rPr lang="de-DE" sz="2600" dirty="0" smtClean="0"/>
              <a:t>Die Opferung – In Liebe opfern (9-12)</a:t>
            </a:r>
          </a:p>
          <a:p>
            <a:pPr marL="0" lvl="0" indent="0">
              <a:buNone/>
            </a:pPr>
            <a:r>
              <a:rPr lang="de-DE" sz="2600" dirty="0" smtClean="0">
                <a:solidFill>
                  <a:srgbClr val="C00000"/>
                </a:solidFill>
              </a:rPr>
              <a:t>4. </a:t>
            </a:r>
            <a:r>
              <a:rPr lang="de-DE" sz="2600" dirty="0" smtClean="0"/>
              <a:t>Der Stellvertreter – Die Gnade annehmen (13-14)</a:t>
            </a: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82296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26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1. Mose 22,1-14</a:t>
            </a:r>
            <a:endParaRPr lang="de-DE" sz="2600" kern="0" dirty="0">
              <a:solidFill>
                <a:schemeClr val="accent4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7654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Auftrag – Auf Gottes Worte hören (1-2)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435975" cy="45370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de-DE" sz="2600" u="sng" dirty="0" smtClean="0"/>
              <a:t>Hier bin ich!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Vers 1: „Abraham!“ </a:t>
            </a:r>
            <a:r>
              <a:rPr lang="de-DE" sz="2000" dirty="0" smtClean="0">
                <a:sym typeface="Wingdings" pitchFamily="2" charset="2"/>
              </a:rPr>
              <a:t></a:t>
            </a:r>
            <a:r>
              <a:rPr lang="de-DE" sz="2000" dirty="0" smtClean="0"/>
              <a:t> „Hier bin ich!“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Vers 7: „Mein Vater!“ </a:t>
            </a:r>
            <a:r>
              <a:rPr lang="de-DE" sz="2000" dirty="0" smtClean="0">
                <a:sym typeface="Wingdings" pitchFamily="2" charset="2"/>
              </a:rPr>
              <a:t></a:t>
            </a:r>
            <a:r>
              <a:rPr lang="de-DE" sz="2000" dirty="0" smtClean="0"/>
              <a:t> „Hier bin ich, mein Sohn.“</a:t>
            </a:r>
          </a:p>
          <a:p>
            <a:pPr marL="0" indent="0">
              <a:buFontTx/>
              <a:buNone/>
            </a:pPr>
            <a:r>
              <a:rPr lang="de-DE" sz="2000" dirty="0" smtClean="0"/>
              <a:t>Vers 11: Abraham, Abraham!“ </a:t>
            </a:r>
            <a:r>
              <a:rPr lang="de-DE" sz="2000" dirty="0" smtClean="0">
                <a:sym typeface="Wingdings" pitchFamily="2" charset="2"/>
              </a:rPr>
              <a:t></a:t>
            </a:r>
            <a:r>
              <a:rPr lang="de-DE" sz="2000" dirty="0" smtClean="0"/>
              <a:t> „Hier bin ich!“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1.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Auftrag – Auf Gottes Worte hören (1-2)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„deinen einzigen“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716463" y="162880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Gottes einziger Sohn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Johannes 1,14.18; 3,16.18;</a:t>
            </a:r>
          </a:p>
          <a:p>
            <a:pPr algn="ctr">
              <a:defRPr/>
            </a:pPr>
            <a:r>
              <a:rPr lang="fi-FI" sz="1400" dirty="0" smtClean="0">
                <a:solidFill>
                  <a:schemeClr val="tx1"/>
                </a:solidFill>
              </a:rPr>
              <a:t>1. Johannes 4,9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„den du liebt hast“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716463" y="2420962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Den er liebt hat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</a:t>
            </a:r>
            <a:r>
              <a:rPr lang="fi-FI" sz="1400" dirty="0" smtClean="0">
                <a:solidFill>
                  <a:schemeClr val="tx1"/>
                </a:solidFill>
              </a:rPr>
              <a:t>Matthäus 3,17; Markus 1,11; Lukas 3,22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„den Isaak“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16463" y="3213125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(Matthäus 1,21)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„in das Land </a:t>
            </a:r>
            <a:r>
              <a:rPr lang="de-DE" sz="2400" dirty="0" err="1" smtClean="0">
                <a:solidFill>
                  <a:schemeClr val="tx1"/>
                </a:solidFill>
              </a:rPr>
              <a:t>Morija</a:t>
            </a:r>
            <a:r>
              <a:rPr lang="de-DE" sz="2400" dirty="0" smtClean="0">
                <a:solidFill>
                  <a:schemeClr val="tx1"/>
                </a:solidFill>
              </a:rPr>
              <a:t>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716463" y="4005287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Nach Jerusalem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(2. Chronik 3,1; Lukas 9,51)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55650" y="479745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„auf einem der Berge“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4716463" y="479745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Auf einen Hügel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(Johannes 19,17; Hebräer 13,12)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4487863" y="2062187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4487863" y="28543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4487863" y="36465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5" name="Pfeil nach rechts 24"/>
          <p:cNvSpPr/>
          <p:nvPr/>
        </p:nvSpPr>
        <p:spPr>
          <a:xfrm>
            <a:off x="4487863" y="43656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6" name="Pfeil nach rechts 25"/>
          <p:cNvSpPr/>
          <p:nvPr/>
        </p:nvSpPr>
        <p:spPr>
          <a:xfrm>
            <a:off x="4487863" y="51578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755576" y="558924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„opfere ihn dort“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4716389" y="558924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Gott opferte ihn dort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(Hebräer 9,14)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9" name="Pfeil nach rechts 28"/>
          <p:cNvSpPr/>
          <p:nvPr/>
        </p:nvSpPr>
        <p:spPr>
          <a:xfrm>
            <a:off x="4487789" y="594960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1628800"/>
            <a:ext cx="4248472" cy="444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Vorbereitung des Opfers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Esel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Knechte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Drei Tage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55650" y="479745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„Sah den Ort von fern</a:t>
            </a:r>
            <a:r>
              <a:rPr lang="de-DE" sz="2400" dirty="0" smtClean="0">
                <a:solidFill>
                  <a:srgbClr val="000000"/>
                </a:solidFill>
              </a:rPr>
              <a:t>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755576" y="558924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„gehen… zurückkehren“</a:t>
            </a:r>
            <a:endParaRPr lang="de-DE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„Holz… auf… Isaak“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„Und sie gingen beide miteinander“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</a:t>
            </a:r>
            <a:r>
              <a:rPr lang="de-DE" sz="2400" dirty="0" smtClean="0">
                <a:solidFill>
                  <a:srgbClr val="000000"/>
                </a:solidFill>
              </a:rPr>
              <a:t>Mein Vater… mein Sohn“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„Gott wird… ersehen“</a:t>
            </a:r>
            <a:endParaRPr lang="de-DE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835696" y="3501008"/>
            <a:ext cx="3168352" cy="0"/>
          </a:xfrm>
          <a:prstGeom prst="straightConnector1">
            <a:avLst/>
          </a:prstGeom>
          <a:ln w="63500" cmpd="sng">
            <a:solidFill>
              <a:srgbClr val="008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395536" y="3284984"/>
            <a:ext cx="1368078" cy="432048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Ewigkeit</a:t>
            </a:r>
            <a:endParaRPr lang="de-DE" sz="24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http://www.ab-verein.de/content/golgatha.gif"/>
          <p:cNvPicPr>
            <a:picLocks noChangeAspect="1" noChangeArrowheads="1"/>
          </p:cNvPicPr>
          <p:nvPr/>
        </p:nvPicPr>
        <p:blipFill>
          <a:blip r:embed="rId5" cstate="print"/>
          <a:srcRect b="44091"/>
          <a:stretch>
            <a:fillRect/>
          </a:stretch>
        </p:blipFill>
        <p:spPr bwMode="auto">
          <a:xfrm>
            <a:off x="3851920" y="2780928"/>
            <a:ext cx="463867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dom-wetzlar.de/dom/museum/schatz/img/Bibel_1897_3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 dirty="0"/>
          </a:p>
        </p:txBody>
      </p:sp>
      <p:pic>
        <p:nvPicPr>
          <p:cNvPr id="7172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5589588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anchor="t">
            <a:noAutofit/>
          </a:bodyPr>
          <a:lstStyle/>
          <a:p>
            <a:pPr eaLnBrk="1" hangingPunct="1">
              <a:defRPr/>
            </a:pPr>
            <a:r>
              <a:rPr lang="de-DE" sz="3400" b="1" dirty="0" smtClean="0">
                <a:solidFill>
                  <a:srgbClr val="C00000"/>
                </a:solidFill>
                <a:latin typeface="Verdana" pitchFamily="34" charset="0"/>
              </a:rPr>
              <a:t>2. </a:t>
            </a:r>
            <a:r>
              <a:rPr lang="de-DE" sz="3400" b="1" dirty="0" smtClean="0">
                <a:solidFill>
                  <a:schemeClr val="hlink"/>
                </a:solidFill>
                <a:latin typeface="Verdana" pitchFamily="34" charset="0"/>
              </a:rPr>
              <a:t>Der Weg – Im Gehorsam gehen (3-8)</a:t>
            </a:r>
            <a:endParaRPr lang="de-DE" sz="3400" dirty="0" smtClean="0">
              <a:solidFill>
                <a:schemeClr val="accent4">
                  <a:lumMod val="95000"/>
                  <a:lumOff val="5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468313" y="6524625"/>
            <a:ext cx="8229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de-DE" sz="1400" b="1" dirty="0" smtClean="0">
                <a:solidFill>
                  <a:schemeClr val="hlink"/>
                </a:solidFill>
              </a:rPr>
              <a:t>Isaaks Opferung erinnert mich an Jesus</a:t>
            </a:r>
            <a:endParaRPr lang="de-DE" sz="1400" kern="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4716463" y="162880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300" dirty="0" smtClean="0">
                <a:solidFill>
                  <a:schemeClr val="tx1"/>
                </a:solidFill>
              </a:rPr>
              <a:t>Gott erdachte die Erlösung</a:t>
            </a:r>
          </a:p>
          <a:p>
            <a:pPr algn="ctr">
              <a:defRPr/>
            </a:pPr>
            <a:r>
              <a:rPr lang="de-DE" sz="1350" dirty="0" smtClean="0">
                <a:solidFill>
                  <a:schemeClr val="tx1"/>
                </a:solidFill>
              </a:rPr>
              <a:t>(</a:t>
            </a:r>
            <a:r>
              <a:rPr lang="fi-FI" sz="1350" dirty="0" smtClean="0">
                <a:solidFill>
                  <a:schemeClr val="tx1"/>
                </a:solidFill>
              </a:rPr>
              <a:t>Epheser 3,9; 1. Petrus 1,20; Johannes 8,58</a:t>
            </a:r>
            <a:r>
              <a:rPr lang="de-DE" sz="1350" dirty="0" smtClean="0">
                <a:solidFill>
                  <a:schemeClr val="tx1"/>
                </a:solidFill>
              </a:rPr>
              <a:t>)</a:t>
            </a:r>
            <a:endParaRPr lang="de-DE" sz="1350" dirty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4716463" y="2420962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Jesus auf dem Esel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(Matthäus 21,2; </a:t>
            </a:r>
            <a:r>
              <a:rPr lang="fi-FI" sz="1400" dirty="0" smtClean="0">
                <a:solidFill>
                  <a:schemeClr val="tx1"/>
                </a:solidFill>
              </a:rPr>
              <a:t>Johannes 12,12ff</a:t>
            </a:r>
            <a:r>
              <a:rPr lang="de-DE" sz="1400" dirty="0" smtClean="0">
                <a:solidFill>
                  <a:schemeClr val="tx1"/>
                </a:solidFill>
              </a:rPr>
              <a:t>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4716463" y="3213125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Jünger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(Markus 14,50)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4716463" y="4005287"/>
            <a:ext cx="3671887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Drei Jahre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(ab Lukas 3,23)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716463" y="479745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Nach Jerusalem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(Lukas 9,51)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5" name="Pfeil nach rechts 34"/>
          <p:cNvSpPr/>
          <p:nvPr/>
        </p:nvSpPr>
        <p:spPr>
          <a:xfrm>
            <a:off x="4487863" y="2062187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6" name="Pfeil nach rechts 35"/>
          <p:cNvSpPr/>
          <p:nvPr/>
        </p:nvSpPr>
        <p:spPr>
          <a:xfrm>
            <a:off x="4487863" y="28543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7" name="Pfeil nach rechts 36"/>
          <p:cNvSpPr/>
          <p:nvPr/>
        </p:nvSpPr>
        <p:spPr>
          <a:xfrm>
            <a:off x="4487863" y="36465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8" name="Pfeil nach rechts 37"/>
          <p:cNvSpPr/>
          <p:nvPr/>
        </p:nvSpPr>
        <p:spPr>
          <a:xfrm>
            <a:off x="4487863" y="4365650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39" name="Pfeil nach rechts 38"/>
          <p:cNvSpPr/>
          <p:nvPr/>
        </p:nvSpPr>
        <p:spPr>
          <a:xfrm>
            <a:off x="4487863" y="515781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4716389" y="5589240"/>
            <a:ext cx="3671887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Auferstehung</a:t>
            </a:r>
          </a:p>
          <a:p>
            <a:pPr algn="ctr">
              <a:defRPr/>
            </a:pPr>
            <a:r>
              <a:rPr lang="de-DE" sz="1400" dirty="0" smtClean="0">
                <a:solidFill>
                  <a:schemeClr val="tx1"/>
                </a:solidFill>
              </a:rPr>
              <a:t>(Markus 8.9.10)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41" name="Pfeil nach rechts 40"/>
          <p:cNvSpPr/>
          <p:nvPr/>
        </p:nvSpPr>
        <p:spPr>
          <a:xfrm>
            <a:off x="4487789" y="5949602"/>
            <a:ext cx="179387" cy="10795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755650" y="162880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Vorbereitung des Opfers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755650" y="2420962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Esel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755650" y="3213125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Knechte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5" name="Rechteck 44"/>
          <p:cNvSpPr/>
          <p:nvPr/>
        </p:nvSpPr>
        <p:spPr>
          <a:xfrm>
            <a:off x="755650" y="4005287"/>
            <a:ext cx="3671888" cy="792163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Drei Tage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755650" y="479745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chemeClr val="tx1"/>
                </a:solidFill>
              </a:rPr>
              <a:t>„Sah den Ort von fern</a:t>
            </a:r>
            <a:r>
              <a:rPr lang="de-DE" sz="2400" dirty="0" smtClean="0">
                <a:solidFill>
                  <a:srgbClr val="000000"/>
                </a:solidFill>
              </a:rPr>
              <a:t>“</a:t>
            </a:r>
            <a:endParaRPr lang="de-DE" sz="2400" dirty="0">
              <a:solidFill>
                <a:srgbClr val="000000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755576" y="5589240"/>
            <a:ext cx="3671888" cy="792162"/>
          </a:xfrm>
          <a:prstGeom prst="rect">
            <a:avLst/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„gehen… zurückkehren“</a:t>
            </a:r>
            <a:endParaRPr lang="de-DE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äsentation_Vorlage_METROSYSTEMS_4zu3_de_groß_20101026">
  <a:themeElements>
    <a:clrScheme name="Präsentation_Vorlage_METROSYSTEMS_4zu3_de_groß_20101026 1">
      <a:dk1>
        <a:srgbClr val="565A5B"/>
      </a:dk1>
      <a:lt1>
        <a:srgbClr val="FFFFFF"/>
      </a:lt1>
      <a:dk2>
        <a:srgbClr val="004171"/>
      </a:dk2>
      <a:lt2>
        <a:srgbClr val="FCC51D"/>
      </a:lt2>
      <a:accent1>
        <a:srgbClr val="E2001A"/>
      </a:accent1>
      <a:accent2>
        <a:srgbClr val="B2B2B2"/>
      </a:accent2>
      <a:accent3>
        <a:srgbClr val="FFFFFF"/>
      </a:accent3>
      <a:accent4>
        <a:srgbClr val="484C4C"/>
      </a:accent4>
      <a:accent5>
        <a:srgbClr val="EEAAAB"/>
      </a:accent5>
      <a:accent6>
        <a:srgbClr val="A1A1A1"/>
      </a:accent6>
      <a:hlink>
        <a:srgbClr val="96C147"/>
      </a:hlink>
      <a:folHlink>
        <a:srgbClr val="318D37"/>
      </a:folHlink>
    </a:clrScheme>
    <a:fontScheme name="Präsentation_Vorlage_METROSYSTEMS_4zu3_de_groß_2010102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FF00"/>
        </a:solidFill>
        <a:ln w="12700" algn="ctr">
          <a:solidFill>
            <a:schemeClr val="bg1"/>
          </a:solidFill>
          <a:round/>
          <a:headEnd/>
          <a:tailEnd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CC33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17961" dir="2700000" algn="ctr" rotWithShape="0">
                  <a:schemeClr val="folHlink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_Vorlage_METROSYSTEMS_4zu3_de_groß_20101026 1">
        <a:dk1>
          <a:srgbClr val="565A5B"/>
        </a:dk1>
        <a:lt1>
          <a:srgbClr val="FFFFFF"/>
        </a:lt1>
        <a:dk2>
          <a:srgbClr val="004171"/>
        </a:dk2>
        <a:lt2>
          <a:srgbClr val="FCC51D"/>
        </a:lt2>
        <a:accent1>
          <a:srgbClr val="E2001A"/>
        </a:accent1>
        <a:accent2>
          <a:srgbClr val="B2B2B2"/>
        </a:accent2>
        <a:accent3>
          <a:srgbClr val="FFFFFF"/>
        </a:accent3>
        <a:accent4>
          <a:srgbClr val="484C4C"/>
        </a:accent4>
        <a:accent5>
          <a:srgbClr val="EEAAAB"/>
        </a:accent5>
        <a:accent6>
          <a:srgbClr val="A1A1A1"/>
        </a:accent6>
        <a:hlink>
          <a:srgbClr val="96C147"/>
        </a:hlink>
        <a:folHlink>
          <a:srgbClr val="318D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Bildschirmpräsentation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Standarddesign</vt:lpstr>
      <vt:lpstr>1_Standarddesign</vt:lpstr>
      <vt:lpstr>Präsentation_Vorlage_METROSYSTEMS_4zu3_de_groß_20101026</vt:lpstr>
      <vt:lpstr>Folie 1</vt:lpstr>
      <vt:lpstr>Isaaks Opferung erinnert mich an Jesus</vt:lpstr>
      <vt:lpstr>1. Der Auftrag – Auf Gottes Worte hören (1-2)</vt:lpstr>
      <vt:lpstr>1. Der Auftrag – Auf Gottes Worte hören (1-2)</vt:lpstr>
      <vt:lpstr>2. Der Weg – Im Gehorsam gehen (3-8)</vt:lpstr>
      <vt:lpstr>2. Der Weg – Im Gehorsam gehen (3-8)</vt:lpstr>
      <vt:lpstr>2. Der Weg – Im Gehorsam gehen (3-8)</vt:lpstr>
      <vt:lpstr>2. Der Weg – Im Gehorsam gehen (3-8)</vt:lpstr>
      <vt:lpstr>2. Der Weg – Im Gehorsam gehen (3-8)</vt:lpstr>
      <vt:lpstr>2. Der Weg – Im Gehorsam gehen (3-8)</vt:lpstr>
      <vt:lpstr>3. Die Opferung – In Liebe opfern (9-12)</vt:lpstr>
      <vt:lpstr>Folie 12</vt:lpstr>
      <vt:lpstr>3. Die Opferung – In Liebe opfern (9-12)</vt:lpstr>
      <vt:lpstr>4. Der Stellvertreter – Die Gnade annehmen (13-14)</vt:lpstr>
      <vt:lpstr>Folie 15</vt:lpstr>
      <vt:lpstr>Folie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22,1-14: Isaaks Opferung erinnert mich an Jesus</dc:title>
  <dc:creator>Sascha Kriegler</dc:creator>
  <cp:lastModifiedBy>Sascha Kriegler</cp:lastModifiedBy>
  <cp:revision>118</cp:revision>
  <dcterms:created xsi:type="dcterms:W3CDTF">2012-08-30T12:12:53Z</dcterms:created>
  <dcterms:modified xsi:type="dcterms:W3CDTF">2013-03-30T22:49:36Z</dcterms:modified>
</cp:coreProperties>
</file>