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5" r:id="rId2"/>
    <p:sldId id="387" r:id="rId3"/>
    <p:sldId id="472" r:id="rId4"/>
    <p:sldId id="481" r:id="rId5"/>
    <p:sldId id="482" r:id="rId6"/>
    <p:sldId id="483" r:id="rId7"/>
    <p:sldId id="484" r:id="rId8"/>
    <p:sldId id="485" r:id="rId9"/>
    <p:sldId id="486" r:id="rId10"/>
    <p:sldId id="421"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EAEFF7"/>
    <a:srgbClr val="D2DEEF"/>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88" d="100"/>
          <a:sy n="88" d="100"/>
        </p:scale>
        <p:origin x="-331" y="-77"/>
      </p:cViewPr>
      <p:guideLst>
        <p:guide orient="horz" pos="2160"/>
        <p:guide pos="3840"/>
      </p:guideLst>
    </p:cSldViewPr>
  </p:slideViewPr>
  <p:notesTextViewPr>
    <p:cViewPr>
      <p:scale>
        <a:sx n="3" d="2"/>
        <a:sy n="3" d="2"/>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FB78052-0DDC-454C-BFA8-EE9E5D62F210}" type="datetimeFigureOut">
              <a:rPr lang="de-DE" smtClean="0"/>
              <a:pPr/>
              <a:t>26.05.2019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27714959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pPr/>
              <a:t>26.05.2019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38716704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pPr/>
              <a:t>26.05.2019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36050431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pPr/>
              <a:t>26.05.2019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1644172780"/>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BFB78052-0DDC-454C-BFA8-EE9E5D62F210}" type="datetimeFigureOut">
              <a:rPr lang="de-DE" smtClean="0"/>
              <a:pPr/>
              <a:t>26.05.2019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341148803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FB78052-0DDC-454C-BFA8-EE9E5D62F210}" type="datetimeFigureOut">
              <a:rPr lang="de-DE" smtClean="0"/>
              <a:pPr/>
              <a:t>26.05.2019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38692473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BFB78052-0DDC-454C-BFA8-EE9E5D62F210}" type="datetimeFigureOut">
              <a:rPr lang="de-DE" smtClean="0"/>
              <a:pPr/>
              <a:t>26.05.2019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69043208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BFB78052-0DDC-454C-BFA8-EE9E5D62F210}" type="datetimeFigureOut">
              <a:rPr lang="de-DE" smtClean="0"/>
              <a:pPr/>
              <a:t>26.05.2019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202212909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B78052-0DDC-454C-BFA8-EE9E5D62F210}" type="datetimeFigureOut">
              <a:rPr lang="de-DE" smtClean="0"/>
              <a:pPr/>
              <a:t>26.05.2019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39045827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pPr/>
              <a:t>26.05.2019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227897840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pPr/>
              <a:t>26.05.2019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37465598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78052-0DDC-454C-BFA8-EE9E5D62F210}" type="datetimeFigureOut">
              <a:rPr lang="de-DE" smtClean="0"/>
              <a:pPr/>
              <a:t>26.05.2019</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17245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Tree>
    <p:extLst>
      <p:ext uri="{BB962C8B-B14F-4D97-AF65-F5344CB8AC3E}">
        <p14:creationId xmlns:p14="http://schemas.microsoft.com/office/powerpoint/2010/main" xmlns="" val="2675581619"/>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Tree>
    <p:extLst>
      <p:ext uri="{BB962C8B-B14F-4D97-AF65-F5344CB8AC3E}">
        <p14:creationId xmlns:p14="http://schemas.microsoft.com/office/powerpoint/2010/main" xmlns="" val="30280297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tangle 5"/>
          <p:cNvSpPr txBox="1">
            <a:spLocks noChangeArrowheads="1"/>
          </p:cNvSpPr>
          <p:nvPr/>
        </p:nvSpPr>
        <p:spPr bwMode="auto">
          <a:xfrm>
            <a:off x="457200" y="1989138"/>
            <a:ext cx="11234928"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Mose 32,23-33</a:t>
            </a:r>
          </a:p>
        </p:txBody>
      </p:sp>
      <p:sp>
        <p:nvSpPr>
          <p:cNvPr id="11" name="Rechteck 10"/>
          <p:cNvSpPr/>
          <p:nvPr/>
        </p:nvSpPr>
        <p:spPr>
          <a:xfrm>
            <a:off x="457200" y="2854375"/>
            <a:ext cx="11320272" cy="2782300"/>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Zerschmetternder Einbruch (Verse 23-26.33)</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Feste Entschlossenheit (Verse 27)</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Rückblickende Erkenntnis (Verse 28-29)</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Umfassende Erneuerung (Verse 30-32)</a:t>
            </a:r>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
        <p:nvSpPr>
          <p:cNvPr id="8"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Vom Betrüger zum Sieger</a:t>
            </a:r>
          </a:p>
        </p:txBody>
      </p:sp>
    </p:spTree>
    <p:extLst>
      <p:ext uri="{BB962C8B-B14F-4D97-AF65-F5344CB8AC3E}">
        <p14:creationId xmlns:p14="http://schemas.microsoft.com/office/powerpoint/2010/main" xmlns="" val="38415263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fade">
                                      <p:cBhvr>
                                        <p:cTn id="22" dur="500"/>
                                        <p:tgtEl>
                                          <p:spTgt spid="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3" end="3"/>
                                            </p:txEl>
                                          </p:spTgt>
                                        </p:tgtEl>
                                        <p:attrNameLst>
                                          <p:attrName>style.visibility</p:attrName>
                                        </p:attrNameLst>
                                      </p:cBhvr>
                                      <p:to>
                                        <p:strVal val="visible"/>
                                      </p:to>
                                    </p:set>
                                    <p:animEffect transition="in" filter="fade">
                                      <p:cBhvr>
                                        <p:cTn id="27"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Vom Betrüger zum Sieger</a:t>
            </a:r>
          </a:p>
        </p:txBody>
      </p:sp>
      <p:sp>
        <p:nvSpPr>
          <p:cNvPr id="10" name="Rectangle 5">
            <a:extLst>
              <a:ext uri="{FF2B5EF4-FFF2-40B4-BE49-F238E27FC236}">
                <a16:creationId xmlns:a16="http://schemas.microsoft.com/office/drawing/2014/main" xmlns=""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Zerschmetternder Einbruch</a:t>
            </a:r>
            <a:endParaRPr lang="de-DE" sz="5400" dirty="0">
              <a:solidFill>
                <a:schemeClr val="accent4">
                  <a:lumMod val="60000"/>
                  <a:lumOff val="40000"/>
                </a:schemeClr>
              </a:solidFill>
              <a:latin typeface="AR ESSENCE" panose="02000000000000000000" pitchFamily="2" charset="0"/>
            </a:endParaRPr>
          </a:p>
        </p:txBody>
      </p:sp>
      <p:pic>
        <p:nvPicPr>
          <p:cNvPr id="3" name="Grafik 2">
            <a:extLst>
              <a:ext uri="{FF2B5EF4-FFF2-40B4-BE49-F238E27FC236}">
                <a16:creationId xmlns:a16="http://schemas.microsoft.com/office/drawing/2014/main" xmlns="" id="{62FB684D-7C12-4684-BD41-49EE800FD1F1}"/>
              </a:ext>
            </a:extLst>
          </p:cNvPr>
          <p:cNvPicPr>
            <a:picLocks noChangeAspect="1"/>
          </p:cNvPicPr>
          <p:nvPr/>
        </p:nvPicPr>
        <p:blipFill rotWithShape="1">
          <a:blip r:embed="rId3" cstate="print">
            <a:extLst>
              <a:ext uri="{28A0092B-C50C-407E-A947-70E740481C1C}">
                <a14:useLocalDpi xmlns:a14="http://schemas.microsoft.com/office/drawing/2010/main" xmlns="" val="0"/>
              </a:ext>
            </a:extLst>
          </a:blip>
          <a:srcRect t="13056" b="13334"/>
          <a:stretch/>
        </p:blipFill>
        <p:spPr>
          <a:xfrm>
            <a:off x="3666816" y="1299107"/>
            <a:ext cx="4916884" cy="5048250"/>
          </a:xfrm>
          <a:prstGeom prst="rect">
            <a:avLst/>
          </a:prstGeom>
        </p:spPr>
      </p:pic>
      <p:sp>
        <p:nvSpPr>
          <p:cNvPr id="4" name="Pfeil: nach oben 3">
            <a:extLst>
              <a:ext uri="{FF2B5EF4-FFF2-40B4-BE49-F238E27FC236}">
                <a16:creationId xmlns:a16="http://schemas.microsoft.com/office/drawing/2014/main" xmlns="" id="{575FBC37-E8EC-4F67-98FF-97680B7A0169}"/>
              </a:ext>
            </a:extLst>
          </p:cNvPr>
          <p:cNvSpPr/>
          <p:nvPr/>
        </p:nvSpPr>
        <p:spPr>
          <a:xfrm>
            <a:off x="6010277" y="3823232"/>
            <a:ext cx="564144" cy="1162050"/>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xmlns="" val="42204936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Vom Betrüger zum Sieger</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Hosea berichtet über Betrug und Untreue Israels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(Hosea 12,4-6)</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Der Engel des HERRN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18,1-2; 19,1; 4. Mose 22,22; Richter 2,1-4; 5,23; Sacharja 12,8; </a:t>
            </a:r>
            <a:r>
              <a:rPr lang="de-DE" kern="0" dirty="0" err="1">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uvm</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t>
            </a:r>
            <a:r>
              <a:rPr lang="de-DE" sz="2800"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Zudem hatten wir auch unsere leiblichen Väter als Züchtiger und scheuten sie. Sollen wir uns nicht vielmehr dem Vater der Geister unterordnen und leben? Denn sie züchtigten uns zwar für wenige Tage nach ihrem Gutdünken, er aber zum Nutzen, damit wir seiner Heiligkeit teilhaftig werden. Alle Züchtigung scheint uns zwar für die Gegenwart nicht Freude, sondern Traurigkeit zu sein; nachher aber gibt sie denen, die durch sie geübt sind, die friedvolle Frucht der Gerechtigkeit</a:t>
            </a: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(Hebräer 12,8-10)</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10" name="Rectangle 5">
            <a:extLst>
              <a:ext uri="{FF2B5EF4-FFF2-40B4-BE49-F238E27FC236}">
                <a16:creationId xmlns:a16="http://schemas.microsoft.com/office/drawing/2014/main" xmlns=""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Zerschmetternder Einbruch</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xmlns="" val="8625758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Vom Betrüger zum Sieger</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„Ich bin mit dir“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28,13; 31,3) </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anose="05000000000000000000" pitchFamily="2" charset="2"/>
              </a:rPr>
              <a:t> „I</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ch lasse dich nicht von mir“</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„In dir sollen gesegnet werden“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28,14) </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anose="05000000000000000000" pitchFamily="2" charset="2"/>
              </a:rPr>
              <a:t> „Es sei denn, du hast mich vorher gesegnet“</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„Wiederum gleicht das Reich der Himmel einem Kaufmann, der schöne Perlen suchte; als er aber eine sehr kostbare Perle gefunden hatte, ging er hin und verkaufte alles, was er hatte, und kaufte sie.“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(Matthäus 13,45-46)</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10" name="Rectangle 5">
            <a:extLst>
              <a:ext uri="{FF2B5EF4-FFF2-40B4-BE49-F238E27FC236}">
                <a16:creationId xmlns:a16="http://schemas.microsoft.com/office/drawing/2014/main" xmlns=""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Feste Entschlossenheit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xmlns="" val="354489750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Vom Betrüger zum Sieger</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Das Wesen im Namen Jakob: Fersenhalter und Betrüger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25,26; 27,36)</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Kämpfe Jakobs</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Mit Esau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25-27)</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Mit Laban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29-31)</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Mit seinen Frauen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30)</a:t>
            </a:r>
          </a:p>
        </p:txBody>
      </p:sp>
      <p:sp>
        <p:nvSpPr>
          <p:cNvPr id="10" name="Rectangle 5">
            <a:extLst>
              <a:ext uri="{FF2B5EF4-FFF2-40B4-BE49-F238E27FC236}">
                <a16:creationId xmlns:a16="http://schemas.microsoft.com/office/drawing/2014/main" xmlns=""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3. Rückblickende Erkenntnis</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xmlns="" val="124643160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3" end="3"/>
                                            </p:txEl>
                                          </p:spTgt>
                                        </p:tgtEl>
                                        <p:attrNameLst>
                                          <p:attrName>style.visibility</p:attrName>
                                        </p:attrNameLst>
                                      </p:cBhvr>
                                      <p:to>
                                        <p:strVal val="visible"/>
                                      </p:to>
                                    </p:set>
                                    <p:animEffect transition="in" filter="fade">
                                      <p:cBhvr>
                                        <p:cTn id="18" dur="500"/>
                                        <p:tgtEl>
                                          <p:spTgt spid="9">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Effect transition="in" filter="fade">
                                      <p:cBhvr>
                                        <p:cTn id="21"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Vom Betrüger zum Sieger</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sz="3600"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Ich bin entschieden zu folgen Jesus,</a:t>
            </a:r>
          </a:p>
          <a:p>
            <a:pPr marL="0" indent="0">
              <a:buNone/>
              <a:tabLst>
                <a:tab pos="719138" algn="l"/>
              </a:tabLst>
              <a:defRPr/>
            </a:pPr>
            <a:r>
              <a:rPr lang="de-DE" sz="3600"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Niemals zurück, niemals zurück.</a:t>
            </a:r>
          </a:p>
          <a:p>
            <a:pPr marL="0" indent="0">
              <a:buNone/>
              <a:tabLst>
                <a:tab pos="719138" algn="l"/>
              </a:tabLst>
              <a:defRPr/>
            </a:pPr>
            <a:endParaRPr lang="de-DE" sz="2000"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sz="3600"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Ob niemand mit mir geht, doch will ich folgen,</a:t>
            </a:r>
          </a:p>
          <a:p>
            <a:pPr marL="0" indent="0">
              <a:buNone/>
              <a:tabLst>
                <a:tab pos="719138" algn="l"/>
              </a:tabLst>
              <a:defRPr/>
            </a:pPr>
            <a:r>
              <a:rPr lang="de-DE" sz="3600"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Niemals zurück, niemals zurück.</a:t>
            </a:r>
          </a:p>
          <a:p>
            <a:pPr marL="0" indent="0">
              <a:buNone/>
              <a:tabLst>
                <a:tab pos="719138" algn="l"/>
              </a:tabLst>
              <a:defRPr/>
            </a:pPr>
            <a:endParaRPr lang="de-DE" sz="2000"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sz="3600"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Welt liegt hinter mir, das Kreuz steht vor mir,</a:t>
            </a:r>
          </a:p>
          <a:p>
            <a:pPr marL="0" indent="0">
              <a:buNone/>
              <a:tabLst>
                <a:tab pos="719138" algn="l"/>
              </a:tabLst>
              <a:defRPr/>
            </a:pPr>
            <a:r>
              <a:rPr lang="de-DE" sz="3600"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Niemals zurück, niemals zurück.</a:t>
            </a:r>
          </a:p>
        </p:txBody>
      </p:sp>
      <p:sp>
        <p:nvSpPr>
          <p:cNvPr id="10" name="Rectangle 5">
            <a:extLst>
              <a:ext uri="{FF2B5EF4-FFF2-40B4-BE49-F238E27FC236}">
                <a16:creationId xmlns:a16="http://schemas.microsoft.com/office/drawing/2014/main" xmlns=""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3. Rückblickende Erkenntnis</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xmlns="" val="64569364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Vom Betrüger zum Sieger</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Das Angesicht Gottes sehen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 2. Mose 24,10-11; 5. Mose 5,24; Richter 6,22-23; vgl. 1. Mose 16,13; 35,9-10; Jesaja 6,5-7)</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Frucht des neuen Lebens</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Demut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33,3ff; Philipper 2,3; Jakobus 4,6ff)</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Bruderliebe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33,3ff; 1. Petrus 1,22; 1</a:t>
            </a:r>
            <a:r>
              <a:rPr lang="fi-FI"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 Johannes 4,21; vgl. 2,10-11; 3,10-11.15; 4,20</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p>
        </p:txBody>
      </p:sp>
      <p:sp>
        <p:nvSpPr>
          <p:cNvPr id="10" name="Rectangle 5">
            <a:extLst>
              <a:ext uri="{FF2B5EF4-FFF2-40B4-BE49-F238E27FC236}">
                <a16:creationId xmlns:a16="http://schemas.microsoft.com/office/drawing/2014/main" xmlns=""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4. Umfassende Erneuerung</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xmlns="" val="17993403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xEl>
                                              <p:pRg st="3" end="3"/>
                                            </p:txEl>
                                          </p:spTgt>
                                        </p:tgtEl>
                                        <p:attrNameLst>
                                          <p:attrName>style.visibility</p:attrName>
                                        </p:attrNameLst>
                                      </p:cBhvr>
                                      <p:to>
                                        <p:strVal val="visible"/>
                                      </p:to>
                                    </p:set>
                                    <p:animEffect transition="in" filter="fade">
                                      <p:cBhvr>
                                        <p:cTn id="20"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tangle 5"/>
          <p:cNvSpPr txBox="1">
            <a:spLocks noChangeArrowheads="1"/>
          </p:cNvSpPr>
          <p:nvPr/>
        </p:nvSpPr>
        <p:spPr bwMode="auto">
          <a:xfrm>
            <a:off x="457200" y="1989138"/>
            <a:ext cx="11234928"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Mose 32,23-33</a:t>
            </a:r>
          </a:p>
        </p:txBody>
      </p:sp>
      <p:sp>
        <p:nvSpPr>
          <p:cNvPr id="11" name="Rechteck 10"/>
          <p:cNvSpPr/>
          <p:nvPr/>
        </p:nvSpPr>
        <p:spPr>
          <a:xfrm>
            <a:off x="457200" y="2854375"/>
            <a:ext cx="11320272" cy="2782300"/>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Zerschmetternder Einbruch (Verse 23-26.33)</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Feste Entschlossenheit (Verse 27)</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Rückblickende Erkenntnis (Verse 28-29)</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Umfassende Erneuerung (Verse 30-32)</a:t>
            </a:r>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
        <p:nvSpPr>
          <p:cNvPr id="8"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Vom Betrüger zum Sieger</a:t>
            </a:r>
          </a:p>
        </p:txBody>
      </p:sp>
    </p:spTree>
    <p:extLst>
      <p:ext uri="{BB962C8B-B14F-4D97-AF65-F5344CB8AC3E}">
        <p14:creationId xmlns:p14="http://schemas.microsoft.com/office/powerpoint/2010/main" xmlns="" val="3682727054"/>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496</Words>
  <Application>Microsoft Office PowerPoint</Application>
  <PresentationFormat>Benutzerdefiniert</PresentationFormat>
  <Paragraphs>47</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Office Theme</vt:lpstr>
      <vt:lpstr>Folie 1</vt:lpstr>
      <vt:lpstr>Folie 2</vt:lpstr>
      <vt:lpstr>Folie 3</vt:lpstr>
      <vt:lpstr>Folie 4</vt:lpstr>
      <vt:lpstr>Folie 5</vt:lpstr>
      <vt:lpstr>Folie 6</vt:lpstr>
      <vt:lpstr>Folie 7</vt:lpstr>
      <vt:lpstr>Folie 8</vt:lpstr>
      <vt:lpstr>Folie 9</vt:lpstr>
      <vt:lpstr>Folie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Mose 32,23-33: Vom Betrüger zum Sieger</dc:title>
  <dc:creator>Sascha Kriegler</dc:creator>
  <cp:lastModifiedBy>Fiona</cp:lastModifiedBy>
  <cp:revision>296</cp:revision>
  <dcterms:created xsi:type="dcterms:W3CDTF">2015-12-06T14:34:46Z</dcterms:created>
  <dcterms:modified xsi:type="dcterms:W3CDTF">2019-05-26T07:32:13Z</dcterms:modified>
</cp:coreProperties>
</file>