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5" r:id="rId2"/>
    <p:sldId id="387" r:id="rId3"/>
    <p:sldId id="490" r:id="rId4"/>
    <p:sldId id="507" r:id="rId5"/>
    <p:sldId id="508" r:id="rId6"/>
    <p:sldId id="509" r:id="rId7"/>
    <p:sldId id="510" r:id="rId8"/>
    <p:sldId id="511" r:id="rId9"/>
    <p:sldId id="501" r:id="rId10"/>
    <p:sldId id="512" r:id="rId11"/>
    <p:sldId id="513" r:id="rId12"/>
    <p:sldId id="514" r:id="rId13"/>
    <p:sldId id="515" r:id="rId14"/>
    <p:sldId id="516" r:id="rId15"/>
    <p:sldId id="517" r:id="rId16"/>
    <p:sldId id="518" r:id="rId17"/>
    <p:sldId id="421" r:id="rId1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FF7"/>
    <a:srgbClr val="D2DEEF"/>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79" d="100"/>
          <a:sy n="79" d="100"/>
        </p:scale>
        <p:origin x="126" y="70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BFB78052-0DDC-454C-BFA8-EE9E5D62F210}" type="datetimeFigureOut">
              <a:rPr lang="de-DE" smtClean="0"/>
              <a:t>17.08.2019</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2771495932"/>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BFB78052-0DDC-454C-BFA8-EE9E5D62F210}" type="datetimeFigureOut">
              <a:rPr lang="de-DE" smtClean="0"/>
              <a:t>17.08.2019</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871670472"/>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BFB78052-0DDC-454C-BFA8-EE9E5D62F210}" type="datetimeFigureOut">
              <a:rPr lang="de-DE" smtClean="0"/>
              <a:t>17.08.2019</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605043151"/>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BFB78052-0DDC-454C-BFA8-EE9E5D62F210}" type="datetimeFigureOut">
              <a:rPr lang="de-DE" smtClean="0"/>
              <a:t>17.08.2019</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1644172780"/>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BFB78052-0DDC-454C-BFA8-EE9E5D62F210}" type="datetimeFigureOut">
              <a:rPr lang="de-DE" smtClean="0"/>
              <a:t>17.08.2019</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411488032"/>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BFB78052-0DDC-454C-BFA8-EE9E5D62F210}" type="datetimeFigureOut">
              <a:rPr lang="de-DE" smtClean="0"/>
              <a:t>17.08.2019</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869247348"/>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BFB78052-0DDC-454C-BFA8-EE9E5D62F210}" type="datetimeFigureOut">
              <a:rPr lang="de-DE" smtClean="0"/>
              <a:t>17.08.2019</a:t>
            </a:fld>
            <a:endParaRPr lang="de-DE" dirty="0"/>
          </a:p>
        </p:txBody>
      </p:sp>
      <p:sp>
        <p:nvSpPr>
          <p:cNvPr id="8" name="Fußzeilenplatzhalter 7"/>
          <p:cNvSpPr>
            <a:spLocks noGrp="1"/>
          </p:cNvSpPr>
          <p:nvPr>
            <p:ph type="ftr" sz="quarter" idx="11"/>
          </p:nvPr>
        </p:nvSpPr>
        <p:spPr/>
        <p:txBody>
          <a:bodyPr/>
          <a:lstStyle/>
          <a:p>
            <a:endParaRPr lang="de-DE" dirty="0"/>
          </a:p>
        </p:txBody>
      </p:sp>
      <p:sp>
        <p:nvSpPr>
          <p:cNvPr id="9" name="Foliennummernplatzhalter 8"/>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690432089"/>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BFB78052-0DDC-454C-BFA8-EE9E5D62F210}" type="datetimeFigureOut">
              <a:rPr lang="de-DE" smtClean="0"/>
              <a:t>17.08.2019</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2022129096"/>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BFB78052-0DDC-454C-BFA8-EE9E5D62F210}" type="datetimeFigureOut">
              <a:rPr lang="de-DE" smtClean="0"/>
              <a:t>17.08.2019</a:t>
            </a:fld>
            <a:endParaRPr lang="de-DE" dirty="0"/>
          </a:p>
        </p:txBody>
      </p:sp>
      <p:sp>
        <p:nvSpPr>
          <p:cNvPr id="3" name="Fußzeilenplatzhalter 2"/>
          <p:cNvSpPr>
            <a:spLocks noGrp="1"/>
          </p:cNvSpPr>
          <p:nvPr>
            <p:ph type="ftr" sz="quarter" idx="11"/>
          </p:nvPr>
        </p:nvSpPr>
        <p:spPr/>
        <p:txBody>
          <a:bodyPr/>
          <a:lstStyle/>
          <a:p>
            <a:endParaRPr lang="de-DE" dirty="0"/>
          </a:p>
        </p:txBody>
      </p:sp>
      <p:sp>
        <p:nvSpPr>
          <p:cNvPr id="4" name="Foliennummernplatzhalter 3"/>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904582740"/>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BFB78052-0DDC-454C-BFA8-EE9E5D62F210}" type="datetimeFigureOut">
              <a:rPr lang="de-DE" smtClean="0"/>
              <a:t>17.08.2019</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2278978406"/>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BFB78052-0DDC-454C-BFA8-EE9E5D62F210}" type="datetimeFigureOut">
              <a:rPr lang="de-DE" smtClean="0"/>
              <a:t>17.08.2019</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746559822"/>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 r="-1000"/>
          </a:stretch>
        </a:blip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B78052-0DDC-454C-BFA8-EE9E5D62F210}" type="datetimeFigureOut">
              <a:rPr lang="de-DE" smtClean="0"/>
              <a:t>17.08.2019</a:t>
            </a:fld>
            <a:endParaRPr lang="de-DE" dirty="0"/>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AC4FF1-426E-4DFE-BCAC-868E90BB37A7}" type="slidenum">
              <a:rPr lang="de-DE" smtClean="0"/>
              <a:t>‹Nr.›</a:t>
            </a:fld>
            <a:endParaRPr lang="de-DE" dirty="0"/>
          </a:p>
        </p:txBody>
      </p:sp>
    </p:spTree>
    <p:extLst>
      <p:ext uri="{BB962C8B-B14F-4D97-AF65-F5344CB8AC3E}">
        <p14:creationId xmlns:p14="http://schemas.microsoft.com/office/powerpoint/2010/main" val="1724594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1215878" y="5656017"/>
            <a:ext cx="952500" cy="1143000"/>
          </a:xfrm>
          <a:prstGeom prst="rect">
            <a:avLst/>
          </a:prstGeom>
          <a:noFill/>
          <a:ln w="9525">
            <a:noFill/>
            <a:miter lim="800000"/>
            <a:headEnd/>
            <a:tailEnd/>
          </a:ln>
        </p:spPr>
      </p:pic>
    </p:spTree>
    <p:extLst>
      <p:ext uri="{BB962C8B-B14F-4D97-AF65-F5344CB8AC3E}">
        <p14:creationId xmlns:p14="http://schemas.microsoft.com/office/powerpoint/2010/main" val="2675581619"/>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1215878" y="5657325"/>
            <a:ext cx="952500" cy="1143000"/>
          </a:xfrm>
          <a:prstGeom prst="rect">
            <a:avLst/>
          </a:prstGeom>
          <a:noFill/>
          <a:ln w="9525">
            <a:noFill/>
            <a:miter lim="800000"/>
            <a:headEnd/>
            <a:tailEnd/>
          </a:ln>
        </p:spPr>
      </p:pic>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Gottes Führung kommt ans Ziel…</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Wer ist souverän am wirken?</a:t>
            </a: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endParaRP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Gottes Ziel: Ägypten</a:t>
            </a: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endParaRPr>
          </a:p>
          <a:p>
            <a:pPr marL="0" indent="0">
              <a:buNone/>
              <a:tabLst>
                <a:tab pos="719138" algn="l"/>
              </a:tabLst>
              <a:defRPr/>
            </a:pPr>
            <a:endParaRPr lang="de-DE"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0" indent="0">
              <a:buNone/>
              <a:tabLst>
                <a:tab pos="719138" algn="l"/>
              </a:tabLst>
              <a:defRPr/>
            </a:pPr>
            <a:r>
              <a:rPr lang="de-DE"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„Und alle Bewohner der Erde sind wie nichts gerechnet, und nach seinem Willen verfährt er mit dem Heer des Himmels und den Bewohnern der Erde. Und da ist niemand, der seiner Hand wehren und zu ihm sagen könnte: Was tust du?“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(Daniel 4,32)</a:t>
            </a: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endParaRPr>
          </a:p>
          <a:p>
            <a:pPr marL="0" indent="0">
              <a:buNone/>
              <a:tabLst>
                <a:tab pos="719138" algn="l"/>
              </a:tabLst>
              <a:defRPr/>
            </a:pP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endParaRPr>
          </a:p>
          <a:p>
            <a:pPr marL="717550">
              <a:buFont typeface="Arial" panose="020B0604020202020204" pitchFamily="34" charset="0"/>
              <a:buChar char="•"/>
              <a:tabLst>
                <a:tab pos="719138" algn="l"/>
              </a:tabLst>
              <a:defRPr/>
            </a:pP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2. … aufgrund göttlicher Souveränität</a:t>
            </a:r>
            <a:endParaRPr lang="de-DE" sz="5400" dirty="0">
              <a:solidFill>
                <a:schemeClr val="accent4">
                  <a:lumMod val="60000"/>
                  <a:lumOff val="40000"/>
                </a:schemeClr>
              </a:solidFill>
              <a:latin typeface="AR ESSENCE" panose="02000000000000000000" pitchFamily="2" charset="0"/>
            </a:endParaRPr>
          </a:p>
        </p:txBody>
      </p:sp>
    </p:spTree>
    <p:extLst>
      <p:ext uri="{BB962C8B-B14F-4D97-AF65-F5344CB8AC3E}">
        <p14:creationId xmlns:p14="http://schemas.microsoft.com/office/powerpoint/2010/main" val="134680849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3" end="3"/>
                                            </p:txEl>
                                          </p:spTgt>
                                        </p:tgtEl>
                                        <p:attrNameLst>
                                          <p:attrName>style.visibility</p:attrName>
                                        </p:attrNameLst>
                                      </p:cBhvr>
                                      <p:to>
                                        <p:strVal val="visible"/>
                                      </p:to>
                                    </p:set>
                                    <p:animEffect transition="in" filter="fade">
                                      <p:cBhvr>
                                        <p:cTn id="7"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1215878" y="5657325"/>
            <a:ext cx="952500" cy="1143000"/>
          </a:xfrm>
          <a:prstGeom prst="rect">
            <a:avLst/>
          </a:prstGeom>
          <a:noFill/>
          <a:ln w="9525">
            <a:noFill/>
            <a:miter lim="800000"/>
            <a:headEnd/>
            <a:tailEnd/>
          </a:ln>
        </p:spPr>
      </p:pic>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Gottes Führung kommt ans Ziel…</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Wer ist souverän am wirken?</a:t>
            </a: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endParaRP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Gottes Ziel: Ägypten</a:t>
            </a: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endParaRP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Die Liebe und Gehorsam Josefs</a:t>
            </a: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Der fremde Mann</a:t>
            </a:r>
          </a:p>
          <a:p>
            <a:pPr marL="0" indent="0">
              <a:buNone/>
              <a:tabLst>
                <a:tab pos="719138" algn="l"/>
              </a:tabLst>
              <a:defRPr/>
            </a:pPr>
            <a:r>
              <a:rPr lang="de-DE"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„Es gibt keinen sonst, keinen Gott gleich mir, der ich von Anfang an den Ausgang verkünde und von alters her, was noch nicht geschehen ist, - der ich spreche: Mein Ratschluss soll zustande kommen, und alles, was mir gefällt, führe ich aus“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(Jesaja 46,9-10)</a:t>
            </a: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2. … aufgrund göttlicher Souveränität</a:t>
            </a:r>
            <a:endParaRPr lang="de-DE" sz="5400" dirty="0">
              <a:solidFill>
                <a:schemeClr val="accent4">
                  <a:lumMod val="60000"/>
                  <a:lumOff val="40000"/>
                </a:schemeClr>
              </a:solidFill>
              <a:latin typeface="AR ESSENCE" panose="02000000000000000000" pitchFamily="2" charset="0"/>
            </a:endParaRPr>
          </a:p>
        </p:txBody>
      </p:sp>
    </p:spTree>
    <p:extLst>
      <p:ext uri="{BB962C8B-B14F-4D97-AF65-F5344CB8AC3E}">
        <p14:creationId xmlns:p14="http://schemas.microsoft.com/office/powerpoint/2010/main" val="352929253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3" end="3"/>
                                            </p:txEl>
                                          </p:spTgt>
                                        </p:tgtEl>
                                        <p:attrNameLst>
                                          <p:attrName>style.visibility</p:attrName>
                                        </p:attrNameLst>
                                      </p:cBhvr>
                                      <p:to>
                                        <p:strVal val="visible"/>
                                      </p:to>
                                    </p:set>
                                    <p:animEffect transition="in" filter="fade">
                                      <p:cBhvr>
                                        <p:cTn id="7" dur="500"/>
                                        <p:tgtEl>
                                          <p:spTgt spid="9">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4" end="4"/>
                                            </p:txEl>
                                          </p:spTgt>
                                        </p:tgtEl>
                                        <p:attrNameLst>
                                          <p:attrName>style.visibility</p:attrName>
                                        </p:attrNameLst>
                                      </p:cBhvr>
                                      <p:to>
                                        <p:strVal val="visible"/>
                                      </p:to>
                                    </p:set>
                                    <p:animEffect transition="in" filter="fade">
                                      <p:cBhvr>
                                        <p:cTn id="12"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1215878" y="5657325"/>
            <a:ext cx="952500" cy="1143000"/>
          </a:xfrm>
          <a:prstGeom prst="rect">
            <a:avLst/>
          </a:prstGeom>
          <a:noFill/>
          <a:ln w="9525">
            <a:noFill/>
            <a:miter lim="800000"/>
            <a:headEnd/>
            <a:tailEnd/>
          </a:ln>
        </p:spPr>
      </p:pic>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Gottes Führung kommt ans Ziel…</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Wer ist souverän am wirken?</a:t>
            </a: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endParaRP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Gottes Ziel: Ägypten</a:t>
            </a: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Die Liebe und Gehorsam Josefs</a:t>
            </a: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Der fremde Mann</a:t>
            </a:r>
          </a:p>
          <a:p>
            <a:pPr marL="0" indent="0">
              <a:buNone/>
              <a:tabLst>
                <a:tab pos="719138" algn="l"/>
              </a:tabLst>
              <a:defRPr/>
            </a:pPr>
            <a:endParaRPr lang="de-DE"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0" indent="0">
              <a:buNone/>
              <a:tabLst>
                <a:tab pos="719138" algn="l"/>
              </a:tabLst>
              <a:defRPr/>
            </a:pPr>
            <a:r>
              <a:rPr lang="de-DE"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„Denn aus ihm und durch ihn und zu ihm hin sind alle Dinge!“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(Römer 11,36)</a:t>
            </a: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2. … aufgrund göttlicher Souveränität</a:t>
            </a:r>
            <a:endParaRPr lang="de-DE" sz="5400" dirty="0">
              <a:solidFill>
                <a:schemeClr val="accent4">
                  <a:lumMod val="60000"/>
                  <a:lumOff val="40000"/>
                </a:schemeClr>
              </a:solidFill>
              <a:latin typeface="AR ESSENCE" panose="02000000000000000000" pitchFamily="2" charset="0"/>
            </a:endParaRPr>
          </a:p>
        </p:txBody>
      </p:sp>
    </p:spTree>
    <p:extLst>
      <p:ext uri="{BB962C8B-B14F-4D97-AF65-F5344CB8AC3E}">
        <p14:creationId xmlns:p14="http://schemas.microsoft.com/office/powerpoint/2010/main" val="1255078964"/>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1215878" y="5657325"/>
            <a:ext cx="952500" cy="1143000"/>
          </a:xfrm>
          <a:prstGeom prst="rect">
            <a:avLst/>
          </a:prstGeom>
          <a:noFill/>
          <a:ln w="9525">
            <a:noFill/>
            <a:miter lim="800000"/>
            <a:headEnd/>
            <a:tailEnd/>
          </a:ln>
        </p:spPr>
      </p:pic>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Gottes Führung kommt ans Ziel…</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Wer ist souverän am wirken?</a:t>
            </a: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endParaRP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Gottes Ziel: Ägypten</a:t>
            </a: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endParaRP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Die Liebe und Gehorsam Josefs</a:t>
            </a: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Der fremde Mann</a:t>
            </a: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Eine der Zisternen vs. diese Zisterne</a:t>
            </a: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Die Reise der </a:t>
            </a:r>
            <a:r>
              <a:rPr lang="de-DE" kern="0" dirty="0" err="1">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Ismaeliter</a:t>
            </a:r>
            <a:endPar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endParaRP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Judas gewinnbringender Plan</a:t>
            </a:r>
          </a:p>
          <a:p>
            <a:pPr marL="0" indent="0">
              <a:buNone/>
              <a:tabLst>
                <a:tab pos="719138" algn="l"/>
              </a:tabLst>
              <a:defRPr/>
            </a:pPr>
            <a:r>
              <a:rPr lang="de-DE"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„der alles nach dem Rat seines Willens wirkt“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(Epheser 1,11)</a:t>
            </a: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endParaRPr>
          </a:p>
          <a:p>
            <a:pPr marL="374650" indent="0">
              <a:buNone/>
              <a:tabLst>
                <a:tab pos="719138" algn="l"/>
              </a:tabLst>
              <a:defRPr/>
            </a:pPr>
            <a:endPar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2. … aufgrund göttlicher Souveränität</a:t>
            </a:r>
            <a:endParaRPr lang="de-DE" sz="5400" dirty="0">
              <a:solidFill>
                <a:schemeClr val="accent4">
                  <a:lumMod val="60000"/>
                  <a:lumOff val="40000"/>
                </a:schemeClr>
              </a:solidFill>
              <a:latin typeface="AR ESSENCE" panose="02000000000000000000" pitchFamily="2" charset="0"/>
            </a:endParaRPr>
          </a:p>
        </p:txBody>
      </p:sp>
    </p:spTree>
    <p:extLst>
      <p:ext uri="{BB962C8B-B14F-4D97-AF65-F5344CB8AC3E}">
        <p14:creationId xmlns:p14="http://schemas.microsoft.com/office/powerpoint/2010/main" val="194445578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5" end="5"/>
                                            </p:txEl>
                                          </p:spTgt>
                                        </p:tgtEl>
                                        <p:attrNameLst>
                                          <p:attrName>style.visibility</p:attrName>
                                        </p:attrNameLst>
                                      </p:cBhvr>
                                      <p:to>
                                        <p:strVal val="visible"/>
                                      </p:to>
                                    </p:set>
                                    <p:animEffect transition="in" filter="fade">
                                      <p:cBhvr>
                                        <p:cTn id="7" dur="500"/>
                                        <p:tgtEl>
                                          <p:spTgt spid="9">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6" end="6"/>
                                            </p:txEl>
                                          </p:spTgt>
                                        </p:tgtEl>
                                        <p:attrNameLst>
                                          <p:attrName>style.visibility</p:attrName>
                                        </p:attrNameLst>
                                      </p:cBhvr>
                                      <p:to>
                                        <p:strVal val="visible"/>
                                      </p:to>
                                    </p:set>
                                    <p:animEffect transition="in" filter="fade">
                                      <p:cBhvr>
                                        <p:cTn id="12" dur="500"/>
                                        <p:tgtEl>
                                          <p:spTgt spid="9">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7" end="7"/>
                                            </p:txEl>
                                          </p:spTgt>
                                        </p:tgtEl>
                                        <p:attrNameLst>
                                          <p:attrName>style.visibility</p:attrName>
                                        </p:attrNameLst>
                                      </p:cBhvr>
                                      <p:to>
                                        <p:strVal val="visible"/>
                                      </p:to>
                                    </p:set>
                                    <p:animEffect transition="in" filter="fade">
                                      <p:cBhvr>
                                        <p:cTn id="17" dur="500"/>
                                        <p:tgtEl>
                                          <p:spTgt spid="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1215878" y="5657325"/>
            <a:ext cx="952500" cy="1143000"/>
          </a:xfrm>
          <a:prstGeom prst="rect">
            <a:avLst/>
          </a:prstGeom>
          <a:noFill/>
          <a:ln w="9525">
            <a:noFill/>
            <a:miter lim="800000"/>
            <a:headEnd/>
            <a:tailEnd/>
          </a:ln>
        </p:spPr>
      </p:pic>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Gottes Führung kommt ans Ziel…</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Wer ist souverän am wirken?</a:t>
            </a: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endParaRP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Gottes Ziel: Ägypten</a:t>
            </a: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endParaRP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Die Liebe und Gehorsam Josefs</a:t>
            </a: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Der fremde Mann</a:t>
            </a: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Eine der Zisternen vs. diese Zisterne</a:t>
            </a: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Die Reise der </a:t>
            </a:r>
            <a:r>
              <a:rPr lang="de-DE" kern="0" dirty="0" err="1">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Ismaeliter</a:t>
            </a:r>
            <a:endPar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endParaRP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Judas gewinnbringender Plan</a:t>
            </a: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„Charakterschule“ für die Brüder: Josefs Träume erfüllen sich</a:t>
            </a: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2. … aufgrund göttlicher Souveränität</a:t>
            </a:r>
            <a:endParaRPr lang="de-DE" sz="5400" dirty="0">
              <a:solidFill>
                <a:schemeClr val="accent4">
                  <a:lumMod val="60000"/>
                  <a:lumOff val="40000"/>
                </a:schemeClr>
              </a:solidFill>
              <a:latin typeface="AR ESSENCE" panose="02000000000000000000" pitchFamily="2" charset="0"/>
            </a:endParaRPr>
          </a:p>
        </p:txBody>
      </p:sp>
    </p:spTree>
    <p:extLst>
      <p:ext uri="{BB962C8B-B14F-4D97-AF65-F5344CB8AC3E}">
        <p14:creationId xmlns:p14="http://schemas.microsoft.com/office/powerpoint/2010/main" val="1634834184"/>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1215878" y="5657325"/>
            <a:ext cx="952500" cy="1143000"/>
          </a:xfrm>
          <a:prstGeom prst="rect">
            <a:avLst/>
          </a:prstGeom>
          <a:noFill/>
          <a:ln w="9525">
            <a:noFill/>
            <a:miter lim="800000"/>
            <a:headEnd/>
            <a:tailEnd/>
          </a:ln>
        </p:spPr>
      </p:pic>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Gottes Führung kommt ans Ziel…</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„Wir wissen aber, dass denen, die Gott lieben, alle Dinge zum Guten mitwirken, denen, die nach seinem Vorsatz berufen sind.“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(Römer 8,28)</a:t>
            </a:r>
            <a:endPar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2. … aufgrund göttlicher Souveränität</a:t>
            </a:r>
            <a:endParaRPr lang="de-DE" sz="5400" dirty="0">
              <a:solidFill>
                <a:schemeClr val="accent4">
                  <a:lumMod val="60000"/>
                  <a:lumOff val="40000"/>
                </a:schemeClr>
              </a:solidFill>
              <a:latin typeface="AR ESSENCE" panose="02000000000000000000" pitchFamily="2" charset="0"/>
            </a:endParaRPr>
          </a:p>
        </p:txBody>
      </p:sp>
    </p:spTree>
    <p:extLst>
      <p:ext uri="{BB962C8B-B14F-4D97-AF65-F5344CB8AC3E}">
        <p14:creationId xmlns:p14="http://schemas.microsoft.com/office/powerpoint/2010/main" val="1302206220"/>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9" name="Rectangle 5"/>
          <p:cNvSpPr txBox="1">
            <a:spLocks noChangeArrowheads="1"/>
          </p:cNvSpPr>
          <p:nvPr/>
        </p:nvSpPr>
        <p:spPr bwMode="auto">
          <a:xfrm>
            <a:off x="457200" y="1989138"/>
            <a:ext cx="11234928" cy="607758"/>
          </a:xfrm>
          <a:prstGeom prst="rect">
            <a:avLst/>
          </a:prstGeom>
          <a:noFill/>
          <a:ln w="9525">
            <a:noFill/>
            <a:miter lim="800000"/>
            <a:headEnd/>
            <a:tailEnd/>
          </a:ln>
        </p:spPr>
        <p:txBody>
          <a:bodyPr/>
          <a:lstStyle/>
          <a:p>
            <a:pPr algn="ctr" fontAlgn="base">
              <a:spcBef>
                <a:spcPct val="0"/>
              </a:spcBef>
              <a:spcAft>
                <a:spcPct val="0"/>
              </a:spcAft>
              <a:defRPr/>
            </a:pPr>
            <a:r>
              <a:rPr lang="de-DE" sz="3600" dirty="0">
                <a:solidFill>
                  <a:schemeClr val="bg1"/>
                </a:solidFill>
                <a:effectLst>
                  <a:glow rad="139700">
                    <a:schemeClr val="tx1">
                      <a:alpha val="40000"/>
                    </a:schemeClr>
                  </a:glow>
                </a:effectLst>
                <a:latin typeface="AR ESSENCE" panose="02000000000000000000" pitchFamily="2" charset="0"/>
                <a:cs typeface="Arial" charset="0"/>
              </a:rPr>
              <a:t>1. Mose 37,12-36</a:t>
            </a:r>
          </a:p>
        </p:txBody>
      </p:sp>
      <p:pic>
        <p:nvPicPr>
          <p:cNvPr id="12" name="Picture 4" descr="logo"/>
          <p:cNvPicPr>
            <a:picLocks noChangeAspect="1" noChangeArrowheads="1"/>
          </p:cNvPicPr>
          <p:nvPr/>
        </p:nvPicPr>
        <p:blipFill>
          <a:blip r:embed="rId2" cstate="print"/>
          <a:srcRect/>
          <a:stretch>
            <a:fillRect/>
          </a:stretch>
        </p:blipFill>
        <p:spPr bwMode="auto">
          <a:xfrm>
            <a:off x="11215878" y="5656017"/>
            <a:ext cx="952500" cy="1143000"/>
          </a:xfrm>
          <a:prstGeom prst="rect">
            <a:avLst/>
          </a:prstGeom>
          <a:noFill/>
          <a:ln w="9525">
            <a:noFill/>
            <a:miter lim="800000"/>
            <a:headEnd/>
            <a:tailEnd/>
          </a:ln>
        </p:spPr>
      </p:pic>
      <p:sp>
        <p:nvSpPr>
          <p:cNvPr id="8" name="Rectangle 5"/>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b="1" dirty="0">
                <a:solidFill>
                  <a:schemeClr val="accent4">
                    <a:lumMod val="60000"/>
                    <a:lumOff val="40000"/>
                  </a:schemeClr>
                </a:solidFill>
                <a:effectLst>
                  <a:glow rad="139700">
                    <a:schemeClr val="tx1">
                      <a:alpha val="40000"/>
                    </a:schemeClr>
                  </a:glow>
                </a:effectLst>
                <a:latin typeface="AR ESSENCE" panose="02000000000000000000" pitchFamily="2" charset="0"/>
              </a:rPr>
              <a:t>Gottes Führung kommt ans Ziel…</a:t>
            </a:r>
          </a:p>
        </p:txBody>
      </p:sp>
      <p:sp>
        <p:nvSpPr>
          <p:cNvPr id="7" name="Rechteck 6">
            <a:extLst>
              <a:ext uri="{FF2B5EF4-FFF2-40B4-BE49-F238E27FC236}">
                <a16:creationId xmlns:a16="http://schemas.microsoft.com/office/drawing/2014/main" id="{C5188A6F-0BF4-4609-9C13-ADAB2AC5EF3E}"/>
              </a:ext>
            </a:extLst>
          </p:cNvPr>
          <p:cNvSpPr/>
          <p:nvPr/>
        </p:nvSpPr>
        <p:spPr>
          <a:xfrm>
            <a:off x="457200" y="2854375"/>
            <a:ext cx="11320272" cy="2412968"/>
          </a:xfrm>
          <a:prstGeom prst="rect">
            <a:avLst/>
          </a:prstGeom>
        </p:spPr>
        <p:txBody>
          <a:bodyPr wrap="square">
            <a:spAutoFit/>
          </a:bodyPr>
          <a:lstStyle/>
          <a:p>
            <a:pPr marL="714375" lvl="0" indent="-714375" eaLnBrk="0" fontAlgn="base" hangingPunct="0">
              <a:spcBef>
                <a:spcPct val="20000"/>
              </a:spcBef>
              <a:spcAft>
                <a:spcPct val="0"/>
              </a:spcAft>
              <a:buFont typeface="+mj-lt"/>
              <a:buAutoNum type="arabicPeriod"/>
              <a:tabLst>
                <a:tab pos="714375" algn="l"/>
              </a:tabLst>
            </a:pPr>
            <a:r>
              <a:rPr lang="de-DE" sz="38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 trotz menschlicher Beschaffenheit (Verse 12-35)</a:t>
            </a:r>
          </a:p>
          <a:p>
            <a:pPr marL="1200150" lvl="1" indent="-485775" eaLnBrk="0" fontAlgn="base" hangingPunct="0">
              <a:spcBef>
                <a:spcPct val="20000"/>
              </a:spcBef>
              <a:spcAft>
                <a:spcPct val="0"/>
              </a:spcAft>
              <a:buFont typeface="+mj-lt"/>
              <a:buAutoNum type="alphaLcParenR"/>
              <a:tabLst>
                <a:tab pos="809625" algn="l"/>
              </a:tabLst>
            </a:pPr>
            <a:r>
              <a:rPr lang="de-DE" sz="28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Gehorsam und Liebe (Verse 12-17)</a:t>
            </a:r>
          </a:p>
          <a:p>
            <a:pPr marL="1200150" lvl="1" indent="-485775" eaLnBrk="0" fontAlgn="base" hangingPunct="0">
              <a:spcBef>
                <a:spcPct val="20000"/>
              </a:spcBef>
              <a:spcAft>
                <a:spcPct val="0"/>
              </a:spcAft>
              <a:buFont typeface="+mj-lt"/>
              <a:buAutoNum type="alphaLcParenR"/>
              <a:tabLst>
                <a:tab pos="809625" algn="l"/>
              </a:tabLst>
            </a:pPr>
            <a:r>
              <a:rPr lang="de-DE" sz="28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Hass, Kaltherzigkeit, Gier und Vertuschung (Verse 18-35)</a:t>
            </a:r>
          </a:p>
          <a:p>
            <a:pPr marL="714375" lvl="0" indent="-714375" eaLnBrk="0" fontAlgn="base" hangingPunct="0">
              <a:spcBef>
                <a:spcPct val="20000"/>
              </a:spcBef>
              <a:spcAft>
                <a:spcPct val="0"/>
              </a:spcAft>
              <a:buFont typeface="+mj-lt"/>
              <a:buAutoNum type="arabicPeriod"/>
              <a:tabLst>
                <a:tab pos="714375" algn="l"/>
              </a:tabLst>
            </a:pPr>
            <a:r>
              <a:rPr lang="de-DE" sz="38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 aufgrund göttlicher Souveränität (Vers 36)</a:t>
            </a:r>
          </a:p>
        </p:txBody>
      </p:sp>
    </p:spTree>
    <p:extLst>
      <p:ext uri="{BB962C8B-B14F-4D97-AF65-F5344CB8AC3E}">
        <p14:creationId xmlns:p14="http://schemas.microsoft.com/office/powerpoint/2010/main" val="1420354886"/>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1215878" y="5656017"/>
            <a:ext cx="952500" cy="1143000"/>
          </a:xfrm>
          <a:prstGeom prst="rect">
            <a:avLst/>
          </a:prstGeom>
          <a:noFill/>
          <a:ln w="9525">
            <a:noFill/>
            <a:miter lim="800000"/>
            <a:headEnd/>
            <a:tailEnd/>
          </a:ln>
        </p:spPr>
      </p:pic>
    </p:spTree>
    <p:extLst>
      <p:ext uri="{BB962C8B-B14F-4D97-AF65-F5344CB8AC3E}">
        <p14:creationId xmlns:p14="http://schemas.microsoft.com/office/powerpoint/2010/main" val="3028029711"/>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9" name="Rectangle 5"/>
          <p:cNvSpPr txBox="1">
            <a:spLocks noChangeArrowheads="1"/>
          </p:cNvSpPr>
          <p:nvPr/>
        </p:nvSpPr>
        <p:spPr bwMode="auto">
          <a:xfrm>
            <a:off x="457200" y="1989138"/>
            <a:ext cx="11234928" cy="607758"/>
          </a:xfrm>
          <a:prstGeom prst="rect">
            <a:avLst/>
          </a:prstGeom>
          <a:noFill/>
          <a:ln w="9525">
            <a:noFill/>
            <a:miter lim="800000"/>
            <a:headEnd/>
            <a:tailEnd/>
          </a:ln>
        </p:spPr>
        <p:txBody>
          <a:bodyPr/>
          <a:lstStyle/>
          <a:p>
            <a:pPr algn="ctr" fontAlgn="base">
              <a:spcBef>
                <a:spcPct val="0"/>
              </a:spcBef>
              <a:spcAft>
                <a:spcPct val="0"/>
              </a:spcAft>
              <a:defRPr/>
            </a:pPr>
            <a:r>
              <a:rPr lang="de-DE" sz="3600" dirty="0">
                <a:solidFill>
                  <a:schemeClr val="bg1"/>
                </a:solidFill>
                <a:effectLst>
                  <a:glow rad="139700">
                    <a:schemeClr val="tx1">
                      <a:alpha val="40000"/>
                    </a:schemeClr>
                  </a:glow>
                </a:effectLst>
                <a:latin typeface="AR ESSENCE" panose="02000000000000000000" pitchFamily="2" charset="0"/>
                <a:cs typeface="Arial" charset="0"/>
              </a:rPr>
              <a:t>1. Mose 37,12-36</a:t>
            </a:r>
          </a:p>
        </p:txBody>
      </p:sp>
      <p:pic>
        <p:nvPicPr>
          <p:cNvPr id="12" name="Picture 4" descr="logo"/>
          <p:cNvPicPr>
            <a:picLocks noChangeAspect="1" noChangeArrowheads="1"/>
          </p:cNvPicPr>
          <p:nvPr/>
        </p:nvPicPr>
        <p:blipFill>
          <a:blip r:embed="rId2" cstate="print"/>
          <a:srcRect/>
          <a:stretch>
            <a:fillRect/>
          </a:stretch>
        </p:blipFill>
        <p:spPr bwMode="auto">
          <a:xfrm>
            <a:off x="11215878" y="5656017"/>
            <a:ext cx="952500" cy="1143000"/>
          </a:xfrm>
          <a:prstGeom prst="rect">
            <a:avLst/>
          </a:prstGeom>
          <a:noFill/>
          <a:ln w="9525">
            <a:noFill/>
            <a:miter lim="800000"/>
            <a:headEnd/>
            <a:tailEnd/>
          </a:ln>
        </p:spPr>
      </p:pic>
      <p:sp>
        <p:nvSpPr>
          <p:cNvPr id="8" name="Rectangle 5"/>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b="1" dirty="0">
                <a:solidFill>
                  <a:schemeClr val="accent4">
                    <a:lumMod val="60000"/>
                    <a:lumOff val="40000"/>
                  </a:schemeClr>
                </a:solidFill>
                <a:effectLst>
                  <a:glow rad="139700">
                    <a:schemeClr val="tx1">
                      <a:alpha val="40000"/>
                    </a:schemeClr>
                  </a:glow>
                </a:effectLst>
                <a:latin typeface="AR ESSENCE" panose="02000000000000000000" pitchFamily="2" charset="0"/>
              </a:rPr>
              <a:t>Gottes Führung kommt ans Ziel…</a:t>
            </a:r>
          </a:p>
        </p:txBody>
      </p:sp>
      <p:sp>
        <p:nvSpPr>
          <p:cNvPr id="7" name="Rechteck 6">
            <a:extLst>
              <a:ext uri="{FF2B5EF4-FFF2-40B4-BE49-F238E27FC236}">
                <a16:creationId xmlns:a16="http://schemas.microsoft.com/office/drawing/2014/main" id="{C5188A6F-0BF4-4609-9C13-ADAB2AC5EF3E}"/>
              </a:ext>
            </a:extLst>
          </p:cNvPr>
          <p:cNvSpPr/>
          <p:nvPr/>
        </p:nvSpPr>
        <p:spPr>
          <a:xfrm>
            <a:off x="457200" y="2854375"/>
            <a:ext cx="11320272" cy="2412968"/>
          </a:xfrm>
          <a:prstGeom prst="rect">
            <a:avLst/>
          </a:prstGeom>
        </p:spPr>
        <p:txBody>
          <a:bodyPr wrap="square">
            <a:spAutoFit/>
          </a:bodyPr>
          <a:lstStyle/>
          <a:p>
            <a:pPr marL="714375" lvl="0" indent="-714375" eaLnBrk="0" fontAlgn="base" hangingPunct="0">
              <a:spcBef>
                <a:spcPct val="20000"/>
              </a:spcBef>
              <a:spcAft>
                <a:spcPct val="0"/>
              </a:spcAft>
              <a:buFont typeface="+mj-lt"/>
              <a:buAutoNum type="arabicPeriod"/>
              <a:tabLst>
                <a:tab pos="714375" algn="l"/>
              </a:tabLst>
            </a:pPr>
            <a:r>
              <a:rPr lang="de-DE" sz="38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 trotz menschlicher Beschaffenheit (Verse 12-35)</a:t>
            </a:r>
          </a:p>
          <a:p>
            <a:pPr marL="1200150" lvl="1" indent="-485775" eaLnBrk="0" fontAlgn="base" hangingPunct="0">
              <a:spcBef>
                <a:spcPct val="20000"/>
              </a:spcBef>
              <a:spcAft>
                <a:spcPct val="0"/>
              </a:spcAft>
              <a:buFont typeface="+mj-lt"/>
              <a:buAutoNum type="alphaLcParenR"/>
              <a:tabLst>
                <a:tab pos="809625" algn="l"/>
              </a:tabLst>
            </a:pPr>
            <a:r>
              <a:rPr lang="de-DE" sz="28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Gehorsam und Liebe (Verse 12-17)</a:t>
            </a:r>
          </a:p>
          <a:p>
            <a:pPr marL="1200150" lvl="1" indent="-485775" eaLnBrk="0" fontAlgn="base" hangingPunct="0">
              <a:spcBef>
                <a:spcPct val="20000"/>
              </a:spcBef>
              <a:spcAft>
                <a:spcPct val="0"/>
              </a:spcAft>
              <a:buFont typeface="+mj-lt"/>
              <a:buAutoNum type="alphaLcParenR"/>
              <a:tabLst>
                <a:tab pos="809625" algn="l"/>
              </a:tabLst>
            </a:pPr>
            <a:r>
              <a:rPr lang="de-DE" sz="28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Hass, Kaltherzigkeit, Gier und Vertuschung (Verse 18-35)</a:t>
            </a:r>
          </a:p>
          <a:p>
            <a:pPr marL="714375" lvl="0" indent="-714375" eaLnBrk="0" fontAlgn="base" hangingPunct="0">
              <a:spcBef>
                <a:spcPct val="20000"/>
              </a:spcBef>
              <a:spcAft>
                <a:spcPct val="0"/>
              </a:spcAft>
              <a:buFont typeface="+mj-lt"/>
              <a:buAutoNum type="arabicPeriod"/>
              <a:tabLst>
                <a:tab pos="714375" algn="l"/>
              </a:tabLst>
            </a:pPr>
            <a:r>
              <a:rPr lang="de-DE" sz="38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 aufgrund göttlicher Souveränität (Vers 36)</a:t>
            </a:r>
          </a:p>
        </p:txBody>
      </p:sp>
    </p:spTree>
    <p:extLst>
      <p:ext uri="{BB962C8B-B14F-4D97-AF65-F5344CB8AC3E}">
        <p14:creationId xmlns:p14="http://schemas.microsoft.com/office/powerpoint/2010/main" val="384152633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fade">
                                      <p:cBhvr>
                                        <p:cTn id="15" dur="500"/>
                                        <p:tgtEl>
                                          <p:spTgt spid="7">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7">
                                            <p:txEl>
                                              <p:pRg st="2" end="2"/>
                                            </p:txEl>
                                          </p:spTgt>
                                        </p:tgtEl>
                                        <p:attrNameLst>
                                          <p:attrName>style.visibility</p:attrName>
                                        </p:attrNameLst>
                                      </p:cBhvr>
                                      <p:to>
                                        <p:strVal val="visible"/>
                                      </p:to>
                                    </p:set>
                                    <p:animEffect transition="in" filter="fade">
                                      <p:cBhvr>
                                        <p:cTn id="18" dur="500"/>
                                        <p:tgtEl>
                                          <p:spTgt spid="7">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animEffect transition="in" filter="fade">
                                      <p:cBhvr>
                                        <p:cTn id="23"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1215878" y="5657325"/>
            <a:ext cx="952500" cy="1143000"/>
          </a:xfrm>
          <a:prstGeom prst="rect">
            <a:avLst/>
          </a:prstGeom>
          <a:noFill/>
          <a:ln w="9525">
            <a:noFill/>
            <a:miter lim="800000"/>
            <a:headEnd/>
            <a:tailEnd/>
          </a:ln>
        </p:spPr>
      </p:pic>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Gottes Führung kommt ans Ziel…</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514350" indent="-514350">
              <a:buFont typeface="+mj-lt"/>
              <a:buAutoNum type="alphaLcParenR"/>
              <a:tabLst>
                <a:tab pos="719138" algn="l"/>
              </a:tabLst>
              <a:defRPr/>
            </a:pPr>
            <a:r>
              <a:rPr lang="de-DE" u="sng"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Gehorsam und Liebe</a:t>
            </a:r>
          </a:p>
          <a:p>
            <a:pPr marL="0" indent="0">
              <a:buNone/>
              <a:tabLst>
                <a:tab pos="719138" algn="l"/>
              </a:tabLst>
              <a:defRPr/>
            </a:pP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 trotz menschlicher Beschaffenheit</a:t>
            </a:r>
            <a:endParaRPr lang="de-DE" sz="5400" dirty="0">
              <a:solidFill>
                <a:schemeClr val="accent4">
                  <a:lumMod val="60000"/>
                  <a:lumOff val="40000"/>
                </a:schemeClr>
              </a:solidFill>
              <a:latin typeface="AR ESSENCE" panose="02000000000000000000" pitchFamily="2" charset="0"/>
            </a:endParaRPr>
          </a:p>
        </p:txBody>
      </p:sp>
      <p:pic>
        <p:nvPicPr>
          <p:cNvPr id="7" name="Grafik 6">
            <a:extLst>
              <a:ext uri="{FF2B5EF4-FFF2-40B4-BE49-F238E27FC236}">
                <a16:creationId xmlns:a16="http://schemas.microsoft.com/office/drawing/2014/main" id="{56B61F94-2F38-4664-AA32-D5B413220D50}"/>
              </a:ext>
            </a:extLst>
          </p:cNvPr>
          <p:cNvPicPr>
            <a:picLocks noChangeAspect="1"/>
          </p:cNvPicPr>
          <p:nvPr/>
        </p:nvPicPr>
        <p:blipFill rotWithShape="1">
          <a:blip r:embed="rId3">
            <a:extLst>
              <a:ext uri="{28A0092B-C50C-407E-A947-70E740481C1C}">
                <a14:useLocalDpi xmlns:a14="http://schemas.microsoft.com/office/drawing/2010/main" val="0"/>
              </a:ext>
            </a:extLst>
          </a:blip>
          <a:srcRect r="41930" b="25555"/>
          <a:stretch/>
        </p:blipFill>
        <p:spPr>
          <a:xfrm>
            <a:off x="5062620" y="996950"/>
            <a:ext cx="5367256" cy="5456238"/>
          </a:xfrm>
          <a:prstGeom prst="rect">
            <a:avLst/>
          </a:prstGeom>
        </p:spPr>
      </p:pic>
      <p:sp>
        <p:nvSpPr>
          <p:cNvPr id="8" name="Ellipse 7">
            <a:extLst>
              <a:ext uri="{FF2B5EF4-FFF2-40B4-BE49-F238E27FC236}">
                <a16:creationId xmlns:a16="http://schemas.microsoft.com/office/drawing/2014/main" id="{277F7856-2C14-4FB7-8E1A-39E5B97CBA00}"/>
              </a:ext>
            </a:extLst>
          </p:cNvPr>
          <p:cNvSpPr/>
          <p:nvPr/>
        </p:nvSpPr>
        <p:spPr>
          <a:xfrm>
            <a:off x="7464609" y="2016288"/>
            <a:ext cx="432000" cy="4320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tangle 6">
            <a:extLst>
              <a:ext uri="{FF2B5EF4-FFF2-40B4-BE49-F238E27FC236}">
                <a16:creationId xmlns:a16="http://schemas.microsoft.com/office/drawing/2014/main" id="{67DFEF7A-2A8E-4EEA-B692-4AC37ECC610A}"/>
              </a:ext>
            </a:extLst>
          </p:cNvPr>
          <p:cNvSpPr txBox="1">
            <a:spLocks noChangeArrowheads="1"/>
          </p:cNvSpPr>
          <p:nvPr/>
        </p:nvSpPr>
        <p:spPr bwMode="auto">
          <a:xfrm>
            <a:off x="6314472" y="1786654"/>
            <a:ext cx="1620237" cy="57823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rgbClr val="FF0000"/>
                </a:solidFill>
                <a:effectLst>
                  <a:glow rad="139700">
                    <a:schemeClr val="tx1">
                      <a:alpha val="40000"/>
                    </a:schemeClr>
                  </a:glow>
                  <a:outerShdw blurRad="38100" dist="38100" dir="2700000" algn="tl">
                    <a:srgbClr val="000000">
                      <a:alpha val="43137"/>
                    </a:srgbClr>
                  </a:outerShdw>
                </a:effectLst>
                <a:latin typeface="AR ESSENCE" panose="02000000000000000000" pitchFamily="2" charset="0"/>
                <a:ea typeface="Verdana" panose="020B0604030504040204" pitchFamily="34" charset="0"/>
                <a:cs typeface="Verdana" panose="020B0604030504040204" pitchFamily="34" charset="0"/>
              </a:rPr>
              <a:t>Sichem</a:t>
            </a:r>
          </a:p>
        </p:txBody>
      </p:sp>
      <p:sp>
        <p:nvSpPr>
          <p:cNvPr id="16" name="Ellipse 15">
            <a:extLst>
              <a:ext uri="{FF2B5EF4-FFF2-40B4-BE49-F238E27FC236}">
                <a16:creationId xmlns:a16="http://schemas.microsoft.com/office/drawing/2014/main" id="{DBBEAC07-7B18-42FF-A8CC-870563B18491}"/>
              </a:ext>
            </a:extLst>
          </p:cNvPr>
          <p:cNvSpPr/>
          <p:nvPr/>
        </p:nvSpPr>
        <p:spPr>
          <a:xfrm>
            <a:off x="6716472" y="5639058"/>
            <a:ext cx="432000" cy="4320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Rectangle 6">
            <a:extLst>
              <a:ext uri="{FF2B5EF4-FFF2-40B4-BE49-F238E27FC236}">
                <a16:creationId xmlns:a16="http://schemas.microsoft.com/office/drawing/2014/main" id="{5549E3C7-86B2-409C-94C1-D955D41C35F6}"/>
              </a:ext>
            </a:extLst>
          </p:cNvPr>
          <p:cNvSpPr txBox="1">
            <a:spLocks noChangeArrowheads="1"/>
          </p:cNvSpPr>
          <p:nvPr/>
        </p:nvSpPr>
        <p:spPr bwMode="auto">
          <a:xfrm>
            <a:off x="5620026" y="5151277"/>
            <a:ext cx="1620237" cy="94911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rgbClr val="FF0000"/>
                </a:solidFill>
                <a:effectLst>
                  <a:glow rad="139700">
                    <a:schemeClr val="tx1">
                      <a:alpha val="40000"/>
                    </a:schemeClr>
                  </a:glow>
                  <a:outerShdw blurRad="38100" dist="38100" dir="2700000" algn="tl">
                    <a:srgbClr val="000000">
                      <a:alpha val="43137"/>
                    </a:srgbClr>
                  </a:outerShdw>
                </a:effectLst>
                <a:latin typeface="AR ESSENCE" panose="02000000000000000000" pitchFamily="2" charset="0"/>
                <a:ea typeface="Verdana" panose="020B0604030504040204" pitchFamily="34" charset="0"/>
                <a:cs typeface="Verdana" panose="020B0604030504040204" pitchFamily="34" charset="0"/>
              </a:rPr>
              <a:t>Hebron / </a:t>
            </a:r>
            <a:r>
              <a:rPr lang="de-DE" kern="0" dirty="0" err="1">
                <a:solidFill>
                  <a:srgbClr val="FF0000"/>
                </a:solidFill>
                <a:effectLst>
                  <a:glow rad="139700">
                    <a:schemeClr val="tx1">
                      <a:alpha val="40000"/>
                    </a:schemeClr>
                  </a:glow>
                  <a:outerShdw blurRad="38100" dist="38100" dir="2700000" algn="tl">
                    <a:srgbClr val="000000">
                      <a:alpha val="43137"/>
                    </a:srgbClr>
                  </a:outerShdw>
                </a:effectLst>
                <a:latin typeface="AR ESSENCE" panose="02000000000000000000" pitchFamily="2" charset="0"/>
                <a:ea typeface="Verdana" panose="020B0604030504040204" pitchFamily="34" charset="0"/>
                <a:cs typeface="Verdana" panose="020B0604030504040204" pitchFamily="34" charset="0"/>
              </a:rPr>
              <a:t>Mamre</a:t>
            </a:r>
            <a:endParaRPr lang="de-DE" kern="0" dirty="0">
              <a:solidFill>
                <a:srgbClr val="FF0000"/>
              </a:solidFill>
              <a:effectLst>
                <a:glow rad="139700">
                  <a:schemeClr val="tx1">
                    <a:alpha val="40000"/>
                  </a:schemeClr>
                </a:glow>
                <a:outerShdw blurRad="38100" dist="38100" dir="2700000" algn="tl">
                  <a:srgbClr val="000000">
                    <a:alpha val="43137"/>
                  </a:srgbClr>
                </a:outerShdw>
              </a:effectLst>
              <a:latin typeface="AR ESSENCE" panose="02000000000000000000" pitchFamily="2" charset="0"/>
              <a:ea typeface="Verdana" panose="020B0604030504040204" pitchFamily="34" charset="0"/>
              <a:cs typeface="Verdana" panose="020B0604030504040204" pitchFamily="34" charset="0"/>
            </a:endParaRPr>
          </a:p>
        </p:txBody>
      </p:sp>
      <p:sp>
        <p:nvSpPr>
          <p:cNvPr id="18" name="Ellipse 17">
            <a:extLst>
              <a:ext uri="{FF2B5EF4-FFF2-40B4-BE49-F238E27FC236}">
                <a16:creationId xmlns:a16="http://schemas.microsoft.com/office/drawing/2014/main" id="{07E44EB4-F428-4FC1-94BF-28538FA0F01F}"/>
              </a:ext>
            </a:extLst>
          </p:cNvPr>
          <p:cNvSpPr/>
          <p:nvPr/>
        </p:nvSpPr>
        <p:spPr>
          <a:xfrm>
            <a:off x="7464609" y="1030437"/>
            <a:ext cx="432000" cy="4320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tangle 6">
            <a:extLst>
              <a:ext uri="{FF2B5EF4-FFF2-40B4-BE49-F238E27FC236}">
                <a16:creationId xmlns:a16="http://schemas.microsoft.com/office/drawing/2014/main" id="{62284C64-BBCC-4B81-BAB7-9B6BEA60947E}"/>
              </a:ext>
            </a:extLst>
          </p:cNvPr>
          <p:cNvSpPr txBox="1">
            <a:spLocks noChangeArrowheads="1"/>
          </p:cNvSpPr>
          <p:nvPr/>
        </p:nvSpPr>
        <p:spPr bwMode="auto">
          <a:xfrm>
            <a:off x="6430144" y="928657"/>
            <a:ext cx="1620237" cy="57823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err="1">
                <a:solidFill>
                  <a:srgbClr val="FF0000"/>
                </a:solidFill>
                <a:effectLst>
                  <a:glow rad="139700">
                    <a:schemeClr val="tx1">
                      <a:alpha val="40000"/>
                    </a:schemeClr>
                  </a:glow>
                  <a:outerShdw blurRad="38100" dist="38100" dir="2700000" algn="tl">
                    <a:srgbClr val="000000">
                      <a:alpha val="43137"/>
                    </a:srgbClr>
                  </a:outerShdw>
                </a:effectLst>
                <a:latin typeface="AR ESSENCE" panose="02000000000000000000" pitchFamily="2" charset="0"/>
                <a:ea typeface="Verdana" panose="020B0604030504040204" pitchFamily="34" charset="0"/>
                <a:cs typeface="Verdana" panose="020B0604030504040204" pitchFamily="34" charset="0"/>
              </a:rPr>
              <a:t>Dotan</a:t>
            </a:r>
            <a:endParaRPr lang="de-DE" kern="0" dirty="0">
              <a:solidFill>
                <a:srgbClr val="FF0000"/>
              </a:solidFill>
              <a:effectLst>
                <a:glow rad="139700">
                  <a:schemeClr val="tx1">
                    <a:alpha val="40000"/>
                  </a:schemeClr>
                </a:glow>
                <a:outerShdw blurRad="38100" dist="38100" dir="2700000" algn="tl">
                  <a:srgbClr val="000000">
                    <a:alpha val="43137"/>
                  </a:srgbClr>
                </a:outerShdw>
              </a:effectLst>
              <a:latin typeface="AR ESSENCE" panose="02000000000000000000" pitchFamily="2"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74928750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500"/>
                                        <p:tgtEl>
                                          <p:spTgt spid="1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fade">
                                      <p:cBhvr>
                                        <p:cTn id="19" dur="500"/>
                                        <p:tgtEl>
                                          <p:spTgt spid="17"/>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fade">
                                      <p:cBhvr>
                                        <p:cTn id="2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p:bldP spid="16" grpId="0" animBg="1"/>
      <p:bldP spid="17" grpId="0"/>
      <p:bldP spid="18" grpId="0" animBg="1"/>
      <p:bldP spid="1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1215878" y="5657325"/>
            <a:ext cx="952500" cy="1143000"/>
          </a:xfrm>
          <a:prstGeom prst="rect">
            <a:avLst/>
          </a:prstGeom>
          <a:noFill/>
          <a:ln w="9525">
            <a:noFill/>
            <a:miter lim="800000"/>
            <a:headEnd/>
            <a:tailEnd/>
          </a:ln>
        </p:spPr>
      </p:pic>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Gottes Führung kommt ans Ziel…</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514350" indent="-514350">
              <a:buFont typeface="+mj-lt"/>
              <a:buAutoNum type="alphaLcParenR"/>
              <a:tabLst>
                <a:tab pos="719138" algn="l"/>
              </a:tabLst>
              <a:defRPr/>
            </a:pPr>
            <a:r>
              <a:rPr lang="de-DE" u="sng"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Gehorsam und Liebe</a:t>
            </a:r>
          </a:p>
          <a:p>
            <a:pPr marL="0" indent="0">
              <a:buNone/>
              <a:tabLst>
                <a:tab pos="719138" algn="l"/>
              </a:tabLst>
              <a:defRPr/>
            </a:pPr>
            <a:r>
              <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rPr>
              <a:t> Den Eltern gehorsam sein (Epheser 6,1-3)</a:t>
            </a: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 trotz menschlicher Beschaffenheit</a:t>
            </a:r>
            <a:endParaRPr lang="de-DE" sz="5400" dirty="0">
              <a:solidFill>
                <a:schemeClr val="accent4">
                  <a:lumMod val="60000"/>
                  <a:lumOff val="40000"/>
                </a:schemeClr>
              </a:solidFill>
              <a:latin typeface="AR ESSENCE" panose="02000000000000000000" pitchFamily="2" charset="0"/>
            </a:endParaRPr>
          </a:p>
        </p:txBody>
      </p:sp>
    </p:spTree>
    <p:extLst>
      <p:ext uri="{BB962C8B-B14F-4D97-AF65-F5344CB8AC3E}">
        <p14:creationId xmlns:p14="http://schemas.microsoft.com/office/powerpoint/2010/main" val="1298553211"/>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1215878" y="5657325"/>
            <a:ext cx="952500" cy="1143000"/>
          </a:xfrm>
          <a:prstGeom prst="rect">
            <a:avLst/>
          </a:prstGeom>
          <a:noFill/>
          <a:ln w="9525">
            <a:noFill/>
            <a:miter lim="800000"/>
            <a:headEnd/>
            <a:tailEnd/>
          </a:ln>
        </p:spPr>
      </p:pic>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Gottes Führung kommt ans Ziel…</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514350" indent="-514350">
              <a:buFont typeface="+mj-lt"/>
              <a:buAutoNum type="alphaLcParenR" startAt="2"/>
              <a:tabLst>
                <a:tab pos="719138" algn="l"/>
              </a:tabLst>
              <a:defRPr/>
            </a:pPr>
            <a:r>
              <a:rPr lang="de-DE" u="sng"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Hass, Kaltherzigkeit, Gier und Vertuschung</a:t>
            </a:r>
          </a:p>
          <a:p>
            <a:pPr marL="0" indent="0">
              <a:buNone/>
              <a:tabLst>
                <a:tab pos="719138" algn="l"/>
              </a:tabLst>
              <a:defRPr/>
            </a:pPr>
            <a:r>
              <a:rPr lang="de-DE"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„Denn alles, was früher geschrieben ist, ist </a:t>
            </a:r>
            <a:r>
              <a:rPr lang="de-DE" kern="0" dirty="0">
                <a:solidFill>
                  <a:schemeClr val="accent2">
                    <a:lumMod val="75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zu unserer Belehrung geschrieben</a:t>
            </a:r>
            <a:r>
              <a:rPr lang="de-DE"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 damit wir durch das Ausharren und durch die Ermunterung der Schriften die Hoffnung haben.“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(Römer 15,4)</a:t>
            </a: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endParaRPr>
          </a:p>
          <a:p>
            <a:pPr marL="0" indent="0">
              <a:buNone/>
              <a:tabLst>
                <a:tab pos="719138" algn="l"/>
              </a:tabLst>
              <a:defRPr/>
            </a:pP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endParaRPr>
          </a:p>
          <a:p>
            <a:pPr marL="0" indent="0">
              <a:buNone/>
              <a:tabLst>
                <a:tab pos="719138" algn="l"/>
              </a:tabLst>
              <a:defRPr/>
            </a:pPr>
            <a:r>
              <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rPr>
              <a:t> </a:t>
            </a:r>
            <a:r>
              <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Hass / Zorn </a:t>
            </a:r>
            <a:r>
              <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anose="05000000000000000000" pitchFamily="2" charset="2"/>
              </a:rPr>
              <a:t></a:t>
            </a:r>
            <a:r>
              <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 Mord (Matthäus 5,21-22; 15,19)</a:t>
            </a: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 trotz menschlicher Beschaffenheit</a:t>
            </a:r>
            <a:endParaRPr lang="de-DE" sz="5400" dirty="0">
              <a:solidFill>
                <a:schemeClr val="accent4">
                  <a:lumMod val="60000"/>
                  <a:lumOff val="40000"/>
                </a:schemeClr>
              </a:solidFill>
              <a:latin typeface="AR ESSENCE" panose="02000000000000000000" pitchFamily="2" charset="0"/>
            </a:endParaRPr>
          </a:p>
        </p:txBody>
      </p:sp>
    </p:spTree>
    <p:extLst>
      <p:ext uri="{BB962C8B-B14F-4D97-AF65-F5344CB8AC3E}">
        <p14:creationId xmlns:p14="http://schemas.microsoft.com/office/powerpoint/2010/main" val="245900319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fade">
                                      <p:cBhvr>
                                        <p:cTn id="7" dur="500"/>
                                        <p:tgtEl>
                                          <p:spTgt spid="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3" end="3"/>
                                            </p:txEl>
                                          </p:spTgt>
                                        </p:tgtEl>
                                        <p:attrNameLst>
                                          <p:attrName>style.visibility</p:attrName>
                                        </p:attrNameLst>
                                      </p:cBhvr>
                                      <p:to>
                                        <p:strVal val="visible"/>
                                      </p:to>
                                    </p:set>
                                    <p:animEffect transition="in" filter="fade">
                                      <p:cBhvr>
                                        <p:cTn id="12"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1215878" y="5657325"/>
            <a:ext cx="952500" cy="1143000"/>
          </a:xfrm>
          <a:prstGeom prst="rect">
            <a:avLst/>
          </a:prstGeom>
          <a:noFill/>
          <a:ln w="9525">
            <a:noFill/>
            <a:miter lim="800000"/>
            <a:headEnd/>
            <a:tailEnd/>
          </a:ln>
        </p:spPr>
      </p:pic>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Gottes Führung kommt ans Ziel…</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514350" indent="-514350">
              <a:buFont typeface="+mj-lt"/>
              <a:buAutoNum type="alphaLcParenR" startAt="2"/>
              <a:tabLst>
                <a:tab pos="719138" algn="l"/>
              </a:tabLst>
              <a:defRPr/>
            </a:pPr>
            <a:r>
              <a:rPr lang="de-DE" u="sng"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Hass, Kaltherzigkeit, Gier und Vertuschung</a:t>
            </a:r>
          </a:p>
          <a:p>
            <a:pPr marL="0" indent="0">
              <a:buNone/>
              <a:tabLst>
                <a:tab pos="719138" algn="l"/>
              </a:tabLst>
              <a:defRPr/>
            </a:pPr>
            <a:r>
              <a:rPr lang="de-DE"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„Versündigt euch nicht an dem Jungen? Aber ihr habt nicht gehört; doch siehe, sein Blut wird gefordert!“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(1. Mose 42,22)</a:t>
            </a: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endParaRPr>
          </a:p>
          <a:p>
            <a:pPr marL="0" indent="0">
              <a:buNone/>
              <a:tabLst>
                <a:tab pos="719138" algn="l"/>
              </a:tabLst>
              <a:defRPr/>
            </a:pP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endParaRP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„und ihn in </a:t>
            </a:r>
            <a:r>
              <a:rPr lang="de-DE" u="sng"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eine</a:t>
            </a: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 der Zisternen werfen“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(Vers 20) </a:t>
            </a: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vs.</a:t>
            </a: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„werft ihn in </a:t>
            </a:r>
            <a:r>
              <a:rPr lang="de-DE" u="sng"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diese</a:t>
            </a: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 Zisterne, </a:t>
            </a:r>
            <a:r>
              <a:rPr lang="de-DE" u="sng"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die in der Wüste ist</a:t>
            </a: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(Vers 22)</a:t>
            </a:r>
          </a:p>
          <a:p>
            <a:pPr marL="0" indent="0">
              <a:buNone/>
              <a:tabLst>
                <a:tab pos="719138" algn="l"/>
              </a:tabLst>
              <a:defRPr/>
            </a:pP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 trotz menschlicher Beschaffenheit</a:t>
            </a:r>
            <a:endParaRPr lang="de-DE" sz="5400" dirty="0">
              <a:solidFill>
                <a:schemeClr val="accent4">
                  <a:lumMod val="60000"/>
                  <a:lumOff val="40000"/>
                </a:schemeClr>
              </a:solidFill>
              <a:latin typeface="AR ESSENCE" panose="02000000000000000000" pitchFamily="2" charset="0"/>
            </a:endParaRPr>
          </a:p>
        </p:txBody>
      </p:sp>
    </p:spTree>
    <p:extLst>
      <p:ext uri="{BB962C8B-B14F-4D97-AF65-F5344CB8AC3E}">
        <p14:creationId xmlns:p14="http://schemas.microsoft.com/office/powerpoint/2010/main" val="326777610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3" end="3"/>
                                            </p:txEl>
                                          </p:spTgt>
                                        </p:tgtEl>
                                        <p:attrNameLst>
                                          <p:attrName>style.visibility</p:attrName>
                                        </p:attrNameLst>
                                      </p:cBhvr>
                                      <p:to>
                                        <p:strVal val="visible"/>
                                      </p:to>
                                    </p:set>
                                    <p:animEffect transition="in" filter="fade">
                                      <p:cBhvr>
                                        <p:cTn id="7" dur="500"/>
                                        <p:tgtEl>
                                          <p:spTgt spid="9">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4" end="4"/>
                                            </p:txEl>
                                          </p:spTgt>
                                        </p:tgtEl>
                                        <p:attrNameLst>
                                          <p:attrName>style.visibility</p:attrName>
                                        </p:attrNameLst>
                                      </p:cBhvr>
                                      <p:to>
                                        <p:strVal val="visible"/>
                                      </p:to>
                                    </p:set>
                                    <p:animEffect transition="in" filter="fade">
                                      <p:cBhvr>
                                        <p:cTn id="10"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1215878" y="5657325"/>
            <a:ext cx="952500" cy="1143000"/>
          </a:xfrm>
          <a:prstGeom prst="rect">
            <a:avLst/>
          </a:prstGeom>
          <a:noFill/>
          <a:ln w="9525">
            <a:noFill/>
            <a:miter lim="800000"/>
            <a:headEnd/>
            <a:tailEnd/>
          </a:ln>
        </p:spPr>
      </p:pic>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Gottes Führung kommt ans Ziel…</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514350" indent="-514350">
              <a:buFont typeface="+mj-lt"/>
              <a:buAutoNum type="alphaLcParenR" startAt="2"/>
              <a:tabLst>
                <a:tab pos="719138" algn="l"/>
              </a:tabLst>
              <a:defRPr/>
            </a:pPr>
            <a:r>
              <a:rPr lang="de-DE" u="sng"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Hass, Kaltherzigkeit, Gier und Vertuschung</a:t>
            </a: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Midianiter und </a:t>
            </a:r>
            <a:r>
              <a:rPr lang="de-DE" kern="0" dirty="0" err="1">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Ismaeliter</a:t>
            </a: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(1. Mose 37,28.36; 39,1; vgl. 1. Mose 16,15; 25,2; Richter 8,22-24)</a:t>
            </a: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Josefs leidvoller Weg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(1. Mose 40,15; 45,4; Psalm 105,16-23)</a:t>
            </a:r>
          </a:p>
          <a:p>
            <a:pPr marL="0" indent="0">
              <a:buNone/>
              <a:tabLst>
                <a:tab pos="719138" algn="l"/>
              </a:tabLst>
              <a:defRPr/>
            </a:pP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endParaRPr>
          </a:p>
          <a:p>
            <a:pPr marL="0" indent="0">
              <a:buNone/>
              <a:tabLst>
                <a:tab pos="719138" algn="l"/>
              </a:tabLst>
              <a:defRPr/>
            </a:pPr>
            <a:r>
              <a:rPr lang="de-DE"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„Wer seine Verbrechen zudeckt, wird keinen Erfolg haben; wer sie aber bekennt und lässt, wird Erbarmen finden.“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(Sprüche 28,13)</a:t>
            </a: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 trotz menschlicher Beschaffenheit</a:t>
            </a:r>
            <a:endParaRPr lang="de-DE" sz="5400" dirty="0">
              <a:solidFill>
                <a:schemeClr val="accent4">
                  <a:lumMod val="60000"/>
                  <a:lumOff val="40000"/>
                </a:schemeClr>
              </a:solidFill>
              <a:latin typeface="AR ESSENCE" panose="02000000000000000000" pitchFamily="2" charset="0"/>
            </a:endParaRPr>
          </a:p>
        </p:txBody>
      </p:sp>
    </p:spTree>
    <p:extLst>
      <p:ext uri="{BB962C8B-B14F-4D97-AF65-F5344CB8AC3E}">
        <p14:creationId xmlns:p14="http://schemas.microsoft.com/office/powerpoint/2010/main" val="104800951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2" end="2"/>
                                            </p:txEl>
                                          </p:spTgt>
                                        </p:tgtEl>
                                        <p:attrNameLst>
                                          <p:attrName>style.visibility</p:attrName>
                                        </p:attrNameLst>
                                      </p:cBhvr>
                                      <p:to>
                                        <p:strVal val="visible"/>
                                      </p:to>
                                    </p:set>
                                    <p:animEffect transition="in" filter="fade">
                                      <p:cBhvr>
                                        <p:cTn id="7" dur="500"/>
                                        <p:tgtEl>
                                          <p:spTgt spid="9">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4" end="4"/>
                                            </p:txEl>
                                          </p:spTgt>
                                        </p:tgtEl>
                                        <p:attrNameLst>
                                          <p:attrName>style.visibility</p:attrName>
                                        </p:attrNameLst>
                                      </p:cBhvr>
                                      <p:to>
                                        <p:strVal val="visible"/>
                                      </p:to>
                                    </p:set>
                                    <p:animEffect transition="in" filter="fade">
                                      <p:cBhvr>
                                        <p:cTn id="12"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1215878" y="5657325"/>
            <a:ext cx="952500" cy="1143000"/>
          </a:xfrm>
          <a:prstGeom prst="rect">
            <a:avLst/>
          </a:prstGeom>
          <a:noFill/>
          <a:ln w="9525">
            <a:noFill/>
            <a:miter lim="800000"/>
            <a:headEnd/>
            <a:tailEnd/>
          </a:ln>
        </p:spPr>
      </p:pic>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Gottes Führung kommt ans Ziel…</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514350" indent="-514350">
              <a:buFont typeface="+mj-lt"/>
              <a:buAutoNum type="alphaLcParenR" startAt="2"/>
              <a:tabLst>
                <a:tab pos="719138" algn="l"/>
              </a:tabLst>
              <a:defRPr/>
            </a:pPr>
            <a:r>
              <a:rPr lang="de-DE" u="sng"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Hass, Kaltherzigkeit, Gier und Vertuschung</a:t>
            </a:r>
          </a:p>
          <a:p>
            <a:pPr marL="0" indent="0">
              <a:buNone/>
              <a:tabLst>
                <a:tab pos="719138" algn="l"/>
              </a:tabLst>
              <a:defRPr/>
            </a:pPr>
            <a:r>
              <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rPr>
              <a:t> </a:t>
            </a:r>
            <a:r>
              <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Hass / Brennender Zorn (Matthäus 5,21-22; 15,19)</a:t>
            </a:r>
          </a:p>
          <a:p>
            <a:pPr marL="0" indent="0">
              <a:buNone/>
              <a:tabLst>
                <a:tab pos="719138" algn="l"/>
              </a:tabLst>
              <a:defRPr/>
            </a:pPr>
            <a:r>
              <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rPr>
              <a:t> </a:t>
            </a:r>
            <a:r>
              <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Kaltherzigkeit (1. Johannes 3,16; 4,11)</a:t>
            </a:r>
          </a:p>
          <a:p>
            <a:pPr marL="0" indent="0">
              <a:buNone/>
              <a:tabLst>
                <a:tab pos="719138" algn="l"/>
              </a:tabLst>
              <a:defRPr/>
            </a:pPr>
            <a:r>
              <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anose="05000000000000000000" pitchFamily="2" charset="2"/>
              </a:rPr>
              <a:t> Habgier (1. Timotheus 6,10; Matthäus 6,24)</a:t>
            </a:r>
          </a:p>
          <a:p>
            <a:pPr marL="0" indent="0">
              <a:buNone/>
              <a:tabLst>
                <a:tab pos="719138" algn="l"/>
              </a:tabLst>
              <a:defRPr/>
            </a:pPr>
            <a:r>
              <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anose="05000000000000000000" pitchFamily="2" charset="2"/>
              </a:rPr>
              <a:t> Sünde vertuschen (Sprüche 28,13)</a:t>
            </a:r>
            <a:endPar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 trotz menschlicher Beschaffenheit</a:t>
            </a:r>
            <a:endParaRPr lang="de-DE" sz="5400" dirty="0">
              <a:solidFill>
                <a:schemeClr val="accent4">
                  <a:lumMod val="60000"/>
                  <a:lumOff val="40000"/>
                </a:schemeClr>
              </a:solidFill>
              <a:latin typeface="AR ESSENCE" panose="02000000000000000000" pitchFamily="2" charset="0"/>
            </a:endParaRPr>
          </a:p>
        </p:txBody>
      </p:sp>
    </p:spTree>
    <p:extLst>
      <p:ext uri="{BB962C8B-B14F-4D97-AF65-F5344CB8AC3E}">
        <p14:creationId xmlns:p14="http://schemas.microsoft.com/office/powerpoint/2010/main" val="318904857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2" end="2"/>
                                            </p:txEl>
                                          </p:spTgt>
                                        </p:tgtEl>
                                        <p:attrNameLst>
                                          <p:attrName>style.visibility</p:attrName>
                                        </p:attrNameLst>
                                      </p:cBhvr>
                                      <p:to>
                                        <p:strVal val="visible"/>
                                      </p:to>
                                    </p:set>
                                    <p:animEffect transition="in" filter="fade">
                                      <p:cBhvr>
                                        <p:cTn id="7" dur="500"/>
                                        <p:tgtEl>
                                          <p:spTgt spid="9">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3" end="3"/>
                                            </p:txEl>
                                          </p:spTgt>
                                        </p:tgtEl>
                                        <p:attrNameLst>
                                          <p:attrName>style.visibility</p:attrName>
                                        </p:attrNameLst>
                                      </p:cBhvr>
                                      <p:to>
                                        <p:strVal val="visible"/>
                                      </p:to>
                                    </p:set>
                                    <p:animEffect transition="in" filter="fade">
                                      <p:cBhvr>
                                        <p:cTn id="12" dur="500"/>
                                        <p:tgtEl>
                                          <p:spTgt spid="9">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4" end="4"/>
                                            </p:txEl>
                                          </p:spTgt>
                                        </p:tgtEl>
                                        <p:attrNameLst>
                                          <p:attrName>style.visibility</p:attrName>
                                        </p:attrNameLst>
                                      </p:cBhvr>
                                      <p:to>
                                        <p:strVal val="visible"/>
                                      </p:to>
                                    </p:set>
                                    <p:animEffect transition="in" filter="fade">
                                      <p:cBhvr>
                                        <p:cTn id="17"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1215878" y="5657325"/>
            <a:ext cx="952500" cy="1143000"/>
          </a:xfrm>
          <a:prstGeom prst="rect">
            <a:avLst/>
          </a:prstGeom>
          <a:noFill/>
          <a:ln w="9525">
            <a:noFill/>
            <a:miter lim="800000"/>
            <a:headEnd/>
            <a:tailEnd/>
          </a:ln>
        </p:spPr>
      </p:pic>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Gottes Führung kommt ans Ziel…</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Wer ist souverän am wirken?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(1. Mose 45,5-8)</a:t>
            </a: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Denn zur Erhaltung des Lebens hat </a:t>
            </a:r>
            <a:r>
              <a:rPr lang="de-DE" kern="0" dirty="0">
                <a:solidFill>
                  <a:schemeClr val="accent2">
                    <a:lumMod val="75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Gott</a:t>
            </a: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 mich vor euch </a:t>
            </a:r>
            <a:r>
              <a:rPr lang="de-DE" kern="0" dirty="0" err="1">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hergesandt</a:t>
            </a: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(Vers 5)</a:t>
            </a: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„Doch </a:t>
            </a:r>
            <a:r>
              <a:rPr lang="de-DE" kern="0" dirty="0">
                <a:solidFill>
                  <a:schemeClr val="accent2">
                    <a:lumMod val="75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Gott</a:t>
            </a: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 hat mich vor euch </a:t>
            </a:r>
            <a:r>
              <a:rPr lang="de-DE" kern="0" dirty="0" err="1">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hergesandt</a:t>
            </a: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(Vers 7)</a:t>
            </a:r>
          </a:p>
          <a:p>
            <a:pPr marL="717550">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„Und nun, nicht ihr habt mich hierher gesandt, sondern </a:t>
            </a:r>
            <a:r>
              <a:rPr lang="de-DE" kern="0" dirty="0">
                <a:solidFill>
                  <a:schemeClr val="accent2">
                    <a:lumMod val="75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Gott</a:t>
            </a: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(Vers 8)</a:t>
            </a: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2. … aufgrund göttlicher Souveränität</a:t>
            </a:r>
            <a:endParaRPr lang="de-DE" sz="5400" dirty="0">
              <a:solidFill>
                <a:schemeClr val="accent4">
                  <a:lumMod val="60000"/>
                  <a:lumOff val="40000"/>
                </a:schemeClr>
              </a:solidFill>
              <a:latin typeface="AR ESSENCE" panose="02000000000000000000" pitchFamily="2" charset="0"/>
            </a:endParaRPr>
          </a:p>
        </p:txBody>
      </p:sp>
    </p:spTree>
    <p:extLst>
      <p:ext uri="{BB962C8B-B14F-4D97-AF65-F5344CB8AC3E}">
        <p14:creationId xmlns:p14="http://schemas.microsoft.com/office/powerpoint/2010/main" val="110916633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fade">
                                      <p:cBhvr>
                                        <p:cTn id="10" dur="500"/>
                                        <p:tgtEl>
                                          <p:spTgt spid="9">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Effect transition="in" filter="fade">
                                      <p:cBhvr>
                                        <p:cTn id="13" dur="500"/>
                                        <p:tgtEl>
                                          <p:spTgt spid="9">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9">
                                            <p:txEl>
                                              <p:pRg st="3" end="3"/>
                                            </p:txEl>
                                          </p:spTgt>
                                        </p:tgtEl>
                                        <p:attrNameLst>
                                          <p:attrName>style.visibility</p:attrName>
                                        </p:attrNameLst>
                                      </p:cBhvr>
                                      <p:to>
                                        <p:strVal val="visible"/>
                                      </p:to>
                                    </p:set>
                                    <p:animEffect transition="in" filter="fade">
                                      <p:cBhvr>
                                        <p:cTn id="16"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851</Words>
  <Application>Microsoft Office PowerPoint</Application>
  <PresentationFormat>Breitbild</PresentationFormat>
  <Paragraphs>99</Paragraphs>
  <Slides>17</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17</vt:i4>
      </vt:variant>
    </vt:vector>
  </HeadingPairs>
  <TitlesOfParts>
    <vt:vector size="22" baseType="lpstr">
      <vt:lpstr>AR ESSENCE</vt:lpstr>
      <vt:lpstr>Arial</vt:lpstr>
      <vt:lpstr>Calibri</vt:lpstr>
      <vt:lpstr>Calibri Light</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Mose 37,12-36: Gottes Führung kommt ans Ziel…</dc:title>
  <dc:creator>Sascha Kriegler</dc:creator>
  <cp:lastModifiedBy>Windows-Benutzer</cp:lastModifiedBy>
  <cp:revision>322</cp:revision>
  <dcterms:created xsi:type="dcterms:W3CDTF">2015-12-06T14:34:46Z</dcterms:created>
  <dcterms:modified xsi:type="dcterms:W3CDTF">2019-08-17T23:25:22Z</dcterms:modified>
</cp:coreProperties>
</file>