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315" r:id="rId2"/>
    <p:sldId id="554" r:id="rId3"/>
    <p:sldId id="387" r:id="rId4"/>
    <p:sldId id="550" r:id="rId5"/>
    <p:sldId id="555" r:id="rId6"/>
    <p:sldId id="556" r:id="rId7"/>
    <p:sldId id="557" r:id="rId8"/>
    <p:sldId id="558" r:id="rId9"/>
    <p:sldId id="559" r:id="rId10"/>
    <p:sldId id="560" r:id="rId11"/>
    <p:sldId id="561" r:id="rId12"/>
    <p:sldId id="562" r:id="rId13"/>
    <p:sldId id="563" r:id="rId14"/>
    <p:sldId id="421"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9" d="100"/>
          <a:sy n="79" d="100"/>
        </p:scale>
        <p:origin x="126" y="7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22.02.2020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22.02.2020</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267558161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Stammbäume in der Bibel</a:t>
            </a:r>
          </a:p>
          <a:p>
            <a:pPr marL="514350" indent="-514350">
              <a:buFont typeface="+mj-lt"/>
              <a:buAutoNum type="alphaLcParenR" startAt="3"/>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Von Abraham zu Christus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(Matthäus 1)</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Auffälligkeiten: Auch Frauen sind erwähnt, Sünder in Hülle und Fülle, Gnade am Ende</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Absicht: Christus-Linie von Abraham und David (Königslinie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Juda</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t>
            </a:r>
          </a:p>
          <a:p>
            <a:pPr marL="514350" indent="-514350">
              <a:buFont typeface="+mj-lt"/>
              <a:buAutoNum type="alphaLcParenR" startAt="4"/>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Sippe Jakobs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46)</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Auffälligkeiten: Tochter, Enkelin, Kanaaniterin, Frau Jakobs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Absicht: Identität des Volkes und Ankunft für Rückkehr gesichert</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sorgt dafür, dass du ankommst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9285633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fade">
                                      <p:cBhvr>
                                        <p:cTn id="7" dur="500"/>
                                        <p:tgtEl>
                                          <p:spTgt spid="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5" end="5"/>
                                            </p:txEl>
                                          </p:spTgt>
                                        </p:tgtEl>
                                        <p:attrNameLst>
                                          <p:attrName>style.visibility</p:attrName>
                                        </p:attrNameLst>
                                      </p:cBhvr>
                                      <p:to>
                                        <p:strVal val="visible"/>
                                      </p:to>
                                    </p:set>
                                    <p:animEffect transition="in" filter="fade">
                                      <p:cBhvr>
                                        <p:cTn id="10" dur="500"/>
                                        <p:tgtEl>
                                          <p:spTgt spid="9">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6" end="6"/>
                                            </p:txEl>
                                          </p:spTgt>
                                        </p:tgtEl>
                                        <p:attrNameLst>
                                          <p:attrName>style.visibility</p:attrName>
                                        </p:attrNameLst>
                                      </p:cBhvr>
                                      <p:to>
                                        <p:strVal val="visible"/>
                                      </p:to>
                                    </p:set>
                                    <p:animEffect transition="in" filter="fade">
                                      <p:cBhvr>
                                        <p:cTn id="1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sorgt dafür, dass du ankommst</a:t>
            </a:r>
            <a:endParaRPr lang="de-DE" sz="5400" dirty="0">
              <a:solidFill>
                <a:schemeClr val="accent4">
                  <a:lumMod val="60000"/>
                  <a:lumOff val="40000"/>
                </a:schemeClr>
              </a:solidFill>
              <a:latin typeface="AR ESSENCE" panose="02000000000000000000" pitchFamily="2" charset="0"/>
            </a:endParaRPr>
          </a:p>
        </p:txBody>
      </p:sp>
      <p:sp>
        <p:nvSpPr>
          <p:cNvPr id="21" name="Rectangle 10">
            <a:extLst>
              <a:ext uri="{FF2B5EF4-FFF2-40B4-BE49-F238E27FC236}">
                <a16:creationId xmlns:a16="http://schemas.microsoft.com/office/drawing/2014/main" id="{72D1E85E-7DE1-43CA-B2B1-BFCB484DD45F}"/>
              </a:ext>
            </a:extLst>
          </p:cNvPr>
          <p:cNvSpPr>
            <a:spLocks noChangeArrowheads="1"/>
          </p:cNvSpPr>
          <p:nvPr/>
        </p:nvSpPr>
        <p:spPr bwMode="auto">
          <a:xfrm>
            <a:off x="3219450" y="28273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34" name="Rectangle 19">
            <a:extLst>
              <a:ext uri="{FF2B5EF4-FFF2-40B4-BE49-F238E27FC236}">
                <a16:creationId xmlns:a16="http://schemas.microsoft.com/office/drawing/2014/main" id="{4F36E3BC-DB0D-411C-A9CC-4B120D479EDF}"/>
              </a:ext>
            </a:extLst>
          </p:cNvPr>
          <p:cNvSpPr>
            <a:spLocks noChangeArrowheads="1"/>
          </p:cNvSpPr>
          <p:nvPr/>
        </p:nvSpPr>
        <p:spPr bwMode="auto">
          <a:xfrm>
            <a:off x="3219450" y="28273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51" name="Grafik 50">
            <a:extLst>
              <a:ext uri="{FF2B5EF4-FFF2-40B4-BE49-F238E27FC236}">
                <a16:creationId xmlns:a16="http://schemas.microsoft.com/office/drawing/2014/main" id="{28100166-9E90-4216-A236-DD0233231D69}"/>
              </a:ext>
            </a:extLst>
          </p:cNvPr>
          <p:cNvPicPr>
            <a:picLocks noChangeAspect="1"/>
          </p:cNvPicPr>
          <p:nvPr/>
        </p:nvPicPr>
        <p:blipFill>
          <a:blip r:embed="rId3"/>
          <a:stretch>
            <a:fillRect/>
          </a:stretch>
        </p:blipFill>
        <p:spPr>
          <a:xfrm>
            <a:off x="2428115" y="1245738"/>
            <a:ext cx="7348723" cy="5220000"/>
          </a:xfrm>
          <a:prstGeom prst="rect">
            <a:avLst/>
          </a:prstGeom>
        </p:spPr>
      </p:pic>
    </p:spTree>
    <p:extLst>
      <p:ext uri="{BB962C8B-B14F-4D97-AF65-F5344CB8AC3E}">
        <p14:creationId xmlns:p14="http://schemas.microsoft.com/office/powerpoint/2010/main" val="361203671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wird dich nach Hause bringen!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baut dir Wohnungen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14,1-4)</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hat dir die Anzahlung auf dein Erbe gegeben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(Epheser 1,13-14)</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hält dich sicher in seiner Hand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10,27-29)</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liebt dich und bewahrt dich in Christus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(Judas 1)</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wird das gute Werk vollenden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(Philipper 1,6)</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Lass dir die Freude nicht rauben und bleibe brauchbar!</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sorgt dafür, dass du ankommst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277554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fade">
                                      <p:cBhvr>
                                        <p:cTn id="22" dur="500"/>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46,1-27</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Zusicherungen an dich</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geht mit dir (Verse 1-4)</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sorgt dafür, dass du ankommst (Verse 5-27)</a:t>
            </a:r>
          </a:p>
        </p:txBody>
      </p:sp>
    </p:spTree>
    <p:extLst>
      <p:ext uri="{BB962C8B-B14F-4D97-AF65-F5344CB8AC3E}">
        <p14:creationId xmlns:p14="http://schemas.microsoft.com/office/powerpoint/2010/main" val="315440987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10" name="Rectangle 6">
            <a:extLst>
              <a:ext uri="{FF2B5EF4-FFF2-40B4-BE49-F238E27FC236}">
                <a16:creationId xmlns:a16="http://schemas.microsoft.com/office/drawing/2014/main" id="{68F6B802-0CCF-4F09-9D1A-D8F614564A39}"/>
              </a:ext>
            </a:extLst>
          </p:cNvPr>
          <p:cNvSpPr txBox="1">
            <a:spLocks noChangeArrowheads="1"/>
          </p:cNvSpPr>
          <p:nvPr/>
        </p:nvSpPr>
        <p:spPr bwMode="auto">
          <a:xfrm>
            <a:off x="457200" y="182808"/>
            <a:ext cx="11234928" cy="63942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Gott, vor dem meine Väter Abraham und Isaak gewandelt sind, der Gott, der mein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Hirte</a:t>
            </a: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gewesen ist mein Leben lang bis auf diesen Tag“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Mose 48,15 LUT)</a:t>
            </a:r>
          </a:p>
          <a:p>
            <a:pPr marL="0" indent="0">
              <a:buNone/>
              <a:tabLst>
                <a:tab pos="719138" algn="l"/>
              </a:tabLst>
              <a:defRPr/>
            </a:pPr>
            <a:endParaRPr lang="de-DE" sz="20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„Du aber, Israel, mein Knecht, Jakob, den ich erwählt habe, Nachkomme Abrahams, meines Freundes, du, den ich ergriffen von den Enden der Erde und von ihren fernsten Gegenden her gerufen habe, zu dem ich sprach: Mein Knecht bist du, ich habe dich erwählt und nicht verworfen – fürchte dich nicht, denn ich bin mit dir! Habe keine Angst, denn ich bin dein Gott! Ich stärke dich, ja, ich helfe dir, ja, ich halte dich mit der Rechten meiner Gerechtigkeit. Denn ich bin der HERR, dein Gott, der deine Rechte ergreift, der zu dir spricht: Fürchte dich nicht! Ich, ich helfe dir!“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(Jesaja 41,8-10.13)</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Tree>
    <p:extLst>
      <p:ext uri="{BB962C8B-B14F-4D97-AF65-F5344CB8AC3E}">
        <p14:creationId xmlns:p14="http://schemas.microsoft.com/office/powerpoint/2010/main" val="8990309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46,1-27</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Zusicherungen an dich</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geht mit dir (Verse 1-4)</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sorgt dafür, dass du ankommst (Verse 5-27)</a:t>
            </a:r>
          </a:p>
        </p:txBody>
      </p:sp>
    </p:spTree>
    <p:extLst>
      <p:ext uri="{BB962C8B-B14F-4D97-AF65-F5344CB8AC3E}">
        <p14:creationId xmlns:p14="http://schemas.microsoft.com/office/powerpoint/2010/main"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geht mit dir </a:t>
            </a:r>
            <a:endParaRPr lang="de-DE" sz="5400" dirty="0">
              <a:solidFill>
                <a:schemeClr val="accent4">
                  <a:lumMod val="60000"/>
                  <a:lumOff val="40000"/>
                </a:schemeClr>
              </a:solidFill>
              <a:latin typeface="AR ESSENCE" panose="02000000000000000000" pitchFamily="2" charset="0"/>
            </a:endParaRPr>
          </a:p>
        </p:txBody>
      </p:sp>
      <p:pic>
        <p:nvPicPr>
          <p:cNvPr id="7" name="Grafik 6">
            <a:extLst>
              <a:ext uri="{FF2B5EF4-FFF2-40B4-BE49-F238E27FC236}">
                <a16:creationId xmlns:a16="http://schemas.microsoft.com/office/drawing/2014/main" id="{1D164121-2978-40F4-B687-B431150A07F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096" t="39798" r="17338" b="35202"/>
          <a:stretch/>
        </p:blipFill>
        <p:spPr>
          <a:xfrm>
            <a:off x="3235348" y="1626941"/>
            <a:ext cx="5735781" cy="4550022"/>
          </a:xfrm>
          <a:prstGeom prst="rect">
            <a:avLst/>
          </a:prstGeom>
        </p:spPr>
      </p:pic>
      <p:sp>
        <p:nvSpPr>
          <p:cNvPr id="8" name="Rectangle 6">
            <a:extLst>
              <a:ext uri="{FF2B5EF4-FFF2-40B4-BE49-F238E27FC236}">
                <a16:creationId xmlns:a16="http://schemas.microsoft.com/office/drawing/2014/main" id="{B88BDC58-6132-41FB-A3A4-4DEE06D5DB1C}"/>
              </a:ext>
            </a:extLst>
          </p:cNvPr>
          <p:cNvSpPr txBox="1">
            <a:spLocks noChangeArrowheads="1"/>
          </p:cNvSpPr>
          <p:nvPr/>
        </p:nvSpPr>
        <p:spPr bwMode="auto">
          <a:xfrm>
            <a:off x="5737197" y="2276629"/>
            <a:ext cx="1337784" cy="5782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Hebron</a:t>
            </a:r>
          </a:p>
        </p:txBody>
      </p:sp>
      <p:sp>
        <p:nvSpPr>
          <p:cNvPr id="11" name="Ellipse 10">
            <a:extLst>
              <a:ext uri="{FF2B5EF4-FFF2-40B4-BE49-F238E27FC236}">
                <a16:creationId xmlns:a16="http://schemas.microsoft.com/office/drawing/2014/main" id="{984E0BB6-3C6B-4B26-BECA-F1A557D818BF}"/>
              </a:ext>
            </a:extLst>
          </p:cNvPr>
          <p:cNvSpPr/>
          <p:nvPr/>
        </p:nvSpPr>
        <p:spPr>
          <a:xfrm>
            <a:off x="6190089" y="2800501"/>
            <a:ext cx="432000" cy="43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a:extLst>
              <a:ext uri="{FF2B5EF4-FFF2-40B4-BE49-F238E27FC236}">
                <a16:creationId xmlns:a16="http://schemas.microsoft.com/office/drawing/2014/main" id="{1664546F-7733-4D73-9E0D-2960F57AF508}"/>
              </a:ext>
            </a:extLst>
          </p:cNvPr>
          <p:cNvSpPr/>
          <p:nvPr/>
        </p:nvSpPr>
        <p:spPr>
          <a:xfrm>
            <a:off x="5305197" y="4372614"/>
            <a:ext cx="432000" cy="43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tangle 6">
            <a:extLst>
              <a:ext uri="{FF2B5EF4-FFF2-40B4-BE49-F238E27FC236}">
                <a16:creationId xmlns:a16="http://schemas.microsoft.com/office/drawing/2014/main" id="{64988818-E156-4184-9C8F-2FF97D314E63}"/>
              </a:ext>
            </a:extLst>
          </p:cNvPr>
          <p:cNvSpPr txBox="1">
            <a:spLocks noChangeArrowheads="1"/>
          </p:cNvSpPr>
          <p:nvPr/>
        </p:nvSpPr>
        <p:spPr bwMode="auto">
          <a:xfrm>
            <a:off x="4695825" y="3834461"/>
            <a:ext cx="1816130" cy="5782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Beerscheba</a:t>
            </a:r>
          </a:p>
        </p:txBody>
      </p:sp>
    </p:spTree>
    <p:extLst>
      <p:ext uri="{BB962C8B-B14F-4D97-AF65-F5344CB8AC3E}">
        <p14:creationId xmlns:p14="http://schemas.microsoft.com/office/powerpoint/2010/main" val="19913892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3"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„Soll ich wirklich das verheißene Land verlassen?“</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Ruf und gehorsame Antwort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 1. Mose 22,11)</a:t>
            </a:r>
          </a:p>
          <a:p>
            <a:pPr marL="0" indent="0">
              <a:buNone/>
              <a:tabLst>
                <a:tab pos="719138" algn="l"/>
              </a:tabLst>
              <a:defRPr/>
            </a:pPr>
            <a:endParaRPr lang="de-DE" sz="20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vierfache Verheißung Gottes</a:t>
            </a:r>
          </a:p>
          <a:p>
            <a:pPr marL="514350"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Mehrungsverheißung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28,13-14; 35,12; </a:t>
            </a:r>
            <a:r>
              <a:rPr lang="it-IT"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2. Mose 1,7.9</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514350"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Beistandsverheißung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28,15; </a:t>
            </a:r>
            <a:r>
              <a:rPr lang="it-IT"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48,21; 50,24</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514350"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Bewahrungsverheißung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it-IT"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1. Mose 50,13.24</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514350"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Persönliche Verheißung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it-IT"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vgl</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1. Mose 50,1</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514350" indent="-514350">
              <a:buFont typeface="+mj-lt"/>
              <a:buAutoNum type="alphaLcParenR"/>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geht mit dir </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5820868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Effect transition="in" filter="fade">
                                      <p:cBhvr>
                                        <p:cTn id="15" dur="500"/>
                                        <p:tgtEl>
                                          <p:spTgt spid="9">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5" end="5"/>
                                            </p:txEl>
                                          </p:spTgt>
                                        </p:tgtEl>
                                        <p:attrNameLst>
                                          <p:attrName>style.visibility</p:attrName>
                                        </p:attrNameLst>
                                      </p:cBhvr>
                                      <p:to>
                                        <p:strVal val="visible"/>
                                      </p:to>
                                    </p:set>
                                    <p:animEffect transition="in" filter="fade">
                                      <p:cBhvr>
                                        <p:cTn id="20" dur="500"/>
                                        <p:tgtEl>
                                          <p:spTgt spid="9">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Effect transition="in" filter="fade">
                                      <p:cBhvr>
                                        <p:cTn id="25" dur="500"/>
                                        <p:tgtEl>
                                          <p:spTgt spid="9">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7" end="7"/>
                                            </p:txEl>
                                          </p:spTgt>
                                        </p:tgtEl>
                                        <p:attrNameLst>
                                          <p:attrName>style.visibility</p:attrName>
                                        </p:attrNameLst>
                                      </p:cBhvr>
                                      <p:to>
                                        <p:strVal val="visible"/>
                                      </p:to>
                                    </p:set>
                                    <p:animEffect transition="in" filter="fade">
                                      <p:cBhvr>
                                        <p:cTn id="30"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kern="0" dirty="0">
                <a:solidFill>
                  <a:srgbClr val="00FF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Voraussetzungen</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durch Jesus: „Mir ist alle Macht gegeben im Himmel und auf Erden“</a:t>
            </a:r>
          </a:p>
          <a:p>
            <a:pPr marL="0" indent="0" algn="ctr">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lgn="ctr">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Befehl</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an uns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Jünger machen: Hingehend, taufend und lehrend</a:t>
            </a:r>
          </a:p>
          <a:p>
            <a:pPr marL="0" indent="0" algn="ctr">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lgn="ctr">
              <a:buNone/>
              <a:tabLst>
                <a:tab pos="719138" algn="l"/>
              </a:tabLst>
              <a:defRPr/>
            </a:pPr>
            <a:r>
              <a:rPr lang="de-DE" kern="0" dirty="0">
                <a:solidFill>
                  <a:srgbClr val="00FF00"/>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Zusicherung / Ermutigung</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durch Jesus: „ich bin bei euch alle Tage“</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Weitere Beispiele: Philipper 2,5-16; Kolosser 3,1</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geht mit dir </a:t>
            </a:r>
            <a:endParaRPr lang="de-DE" sz="5400" dirty="0">
              <a:solidFill>
                <a:schemeClr val="accent4">
                  <a:lumMod val="60000"/>
                  <a:lumOff val="40000"/>
                </a:schemeClr>
              </a:solidFill>
              <a:latin typeface="AR ESSENCE" panose="02000000000000000000" pitchFamily="2" charset="0"/>
            </a:endParaRPr>
          </a:p>
        </p:txBody>
      </p:sp>
      <p:sp>
        <p:nvSpPr>
          <p:cNvPr id="2" name="Pfeil: nach oben 1">
            <a:extLst>
              <a:ext uri="{FF2B5EF4-FFF2-40B4-BE49-F238E27FC236}">
                <a16:creationId xmlns:a16="http://schemas.microsoft.com/office/drawing/2014/main" id="{1E8D060D-4501-4B92-B232-FDD48B145BA8}"/>
              </a:ext>
            </a:extLst>
          </p:cNvPr>
          <p:cNvSpPr/>
          <p:nvPr/>
        </p:nvSpPr>
        <p:spPr>
          <a:xfrm>
            <a:off x="1682496" y="4177095"/>
            <a:ext cx="487680" cy="58203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oben 7">
            <a:extLst>
              <a:ext uri="{FF2B5EF4-FFF2-40B4-BE49-F238E27FC236}">
                <a16:creationId xmlns:a16="http://schemas.microsoft.com/office/drawing/2014/main" id="{62BA906B-0FE2-46AE-9B38-1D4BB9E6D70E}"/>
              </a:ext>
            </a:extLst>
          </p:cNvPr>
          <p:cNvSpPr/>
          <p:nvPr/>
        </p:nvSpPr>
        <p:spPr>
          <a:xfrm rot="10800000">
            <a:off x="1682496" y="2511616"/>
            <a:ext cx="487680" cy="1143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091053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Effect transition="in" filter="fade">
                                      <p:cBhvr>
                                        <p:cTn id="15" dur="500"/>
                                        <p:tgtEl>
                                          <p:spTgt spid="9">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animEffect transition="in" filter="fade">
                                      <p:cBhvr>
                                        <p:cTn id="23"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geht mit dir, darum fürchte dich nicht!</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Mose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 Mose 4,12)</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Volk Israel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 Mose 14,14; 43,1-5)</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Josua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(Josua 1,9)</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geht mit dir </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415986634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Jakob kommt ca. 1876 v. Chr. in Ägypten an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fi-FI"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4. Mose 20,15; 5. Mose 26,5; Josua 24,4; Psalm 105,23; Jesaja 52,4</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sorgt dafür, dass du ankommst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6463167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Zusicherungen an dich</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Stammbäume in der Bibel</a:t>
            </a:r>
          </a:p>
          <a:p>
            <a:pPr marL="514350" indent="-514350">
              <a:buFont typeface="+mj-lt"/>
              <a:buAutoNum type="alphaLcParen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Von Adam bis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Lamech</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a:t>
            </a:r>
            <a:r>
              <a:rPr lang="it-IT"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5</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Auffälligkeit: „dann starb er“</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Absicht: Menschen leben, aber müssen sterben (Sündenfall)</a:t>
            </a:r>
          </a:p>
          <a:p>
            <a:pPr marL="514350" indent="-514350">
              <a:buFont typeface="+mj-lt"/>
              <a:buAutoNum type="alphaLcParenR" startAt="2"/>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Was aus den Söhnen Noahs wurde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10)</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Auffälligkeit: Sippen, Sprachen, Länder, Nationen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Absicht: Menschen breiten sich aus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 Stolz  Sprachverwirrung</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Gott sorgt dafür, dass du ankommst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41893620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fade">
                                      <p:cBhvr>
                                        <p:cTn id="7" dur="500"/>
                                        <p:tgtEl>
                                          <p:spTgt spid="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5" end="5"/>
                                            </p:txEl>
                                          </p:spTgt>
                                        </p:tgtEl>
                                        <p:attrNameLst>
                                          <p:attrName>style.visibility</p:attrName>
                                        </p:attrNameLst>
                                      </p:cBhvr>
                                      <p:to>
                                        <p:strVal val="visible"/>
                                      </p:to>
                                    </p:set>
                                    <p:animEffect transition="in" filter="fade">
                                      <p:cBhvr>
                                        <p:cTn id="10" dur="500"/>
                                        <p:tgtEl>
                                          <p:spTgt spid="9">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6" end="6"/>
                                            </p:txEl>
                                          </p:spTgt>
                                        </p:tgtEl>
                                        <p:attrNameLst>
                                          <p:attrName>style.visibility</p:attrName>
                                        </p:attrNameLst>
                                      </p:cBhvr>
                                      <p:to>
                                        <p:strVal val="visible"/>
                                      </p:to>
                                    </p:set>
                                    <p:animEffect transition="in" filter="fade">
                                      <p:cBhvr>
                                        <p:cTn id="13"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727</Words>
  <Application>Microsoft Office PowerPoint</Application>
  <PresentationFormat>Breitbild</PresentationFormat>
  <Paragraphs>74</Paragraphs>
  <Slides>14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46,1-27: Gottes Zusicherungen an dich</dc:title>
  <dc:creator>Sascha Kriegler</dc:creator>
  <cp:lastModifiedBy>Sascha Kriegler</cp:lastModifiedBy>
  <cp:revision>370</cp:revision>
  <dcterms:created xsi:type="dcterms:W3CDTF">2015-12-06T14:34:46Z</dcterms:created>
  <dcterms:modified xsi:type="dcterms:W3CDTF">2020-02-23T00:18:48Z</dcterms:modified>
</cp:coreProperties>
</file>