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570" r:id="rId2"/>
    <p:sldId id="315" r:id="rId3"/>
    <p:sldId id="387" r:id="rId4"/>
    <p:sldId id="555" r:id="rId5"/>
    <p:sldId id="564" r:id="rId6"/>
    <p:sldId id="565" r:id="rId7"/>
    <p:sldId id="566" r:id="rId8"/>
    <p:sldId id="567" r:id="rId9"/>
    <p:sldId id="568" r:id="rId10"/>
    <p:sldId id="569" r:id="rId11"/>
    <p:sldId id="42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9" d="100"/>
          <a:sy n="79" d="100"/>
        </p:scale>
        <p:origin x="126" y="7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08.03.2020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08.03.2020</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7632707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46,28-47,31</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Gottes umfassende Versorgung</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278230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Persönliche Fürsorge im Leben des Gläubigen (46,28-30)</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Nationale Fürsorge in der Heilsgeschichte (46,31-47,12)</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Universale Fürsorge in der Weltgeschichte (47,13-26)</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Innerliche Fürsorge im Herzen des Gläubigen (47,27-31)</a:t>
            </a:r>
          </a:p>
        </p:txBody>
      </p:sp>
    </p:spTree>
    <p:extLst>
      <p:ext uri="{BB962C8B-B14F-4D97-AF65-F5344CB8AC3E}">
        <p14:creationId xmlns:p14="http://schemas.microsoft.com/office/powerpoint/2010/main" val="232032904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pic>
        <p:nvPicPr>
          <p:cNvPr id="4" name="Grafik 3">
            <a:extLst>
              <a:ext uri="{FF2B5EF4-FFF2-40B4-BE49-F238E27FC236}">
                <a16:creationId xmlns:a16="http://schemas.microsoft.com/office/drawing/2014/main" id="{798852A8-AB7D-4DCE-BBC5-D4A7A4DA5F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7512" y="1490472"/>
            <a:ext cx="3236976" cy="3877056"/>
          </a:xfrm>
          <a:prstGeom prst="rect">
            <a:avLst/>
          </a:prstGeom>
        </p:spPr>
      </p:pic>
      <p:sp>
        <p:nvSpPr>
          <p:cNvPr id="6" name="Rechteck 5">
            <a:extLst>
              <a:ext uri="{FF2B5EF4-FFF2-40B4-BE49-F238E27FC236}">
                <a16:creationId xmlns:a16="http://schemas.microsoft.com/office/drawing/2014/main" id="{B97FE12D-0822-4A7C-BAE2-9C2EDBC7A3E5}"/>
              </a:ext>
            </a:extLst>
          </p:cNvPr>
          <p:cNvSpPr/>
          <p:nvPr/>
        </p:nvSpPr>
        <p:spPr>
          <a:xfrm>
            <a:off x="639221" y="2951946"/>
            <a:ext cx="3733800" cy="954107"/>
          </a:xfrm>
          <a:prstGeom prst="rect">
            <a:avLst/>
          </a:prstGeom>
        </p:spPr>
        <p:txBody>
          <a:bodyPr wrap="square">
            <a:spAutoFit/>
          </a:bodyPr>
          <a:lstStyle/>
          <a:p>
            <a:r>
              <a:rPr lang="de-DE" sz="2800" b="1" dirty="0">
                <a:solidFill>
                  <a:schemeClr val="bg1"/>
                </a:solidFill>
                <a:latin typeface="AR ESSENCE" panose="02000000000000000000" pitchFamily="2" charset="0"/>
              </a:rPr>
              <a:t>Georg Müller (1805-1898), Waisenvater von Bristol</a:t>
            </a:r>
          </a:p>
        </p:txBody>
      </p:sp>
      <p:sp>
        <p:nvSpPr>
          <p:cNvPr id="7" name="Rechteck 6">
            <a:extLst>
              <a:ext uri="{FF2B5EF4-FFF2-40B4-BE49-F238E27FC236}">
                <a16:creationId xmlns:a16="http://schemas.microsoft.com/office/drawing/2014/main" id="{06CC0C6F-6623-4775-9497-1AAC217A9FB0}"/>
              </a:ext>
            </a:extLst>
          </p:cNvPr>
          <p:cNvSpPr/>
          <p:nvPr/>
        </p:nvSpPr>
        <p:spPr>
          <a:xfrm>
            <a:off x="6308566" y="5324785"/>
            <a:ext cx="1510413" cy="369332"/>
          </a:xfrm>
          <a:prstGeom prst="rect">
            <a:avLst/>
          </a:prstGeom>
        </p:spPr>
        <p:txBody>
          <a:bodyPr wrap="none">
            <a:spAutoFit/>
          </a:bodyPr>
          <a:lstStyle/>
          <a:p>
            <a:r>
              <a:rPr lang="de-DE" dirty="0">
                <a:solidFill>
                  <a:schemeClr val="bg1"/>
                </a:solidFill>
              </a:rPr>
              <a:t>wikimedia.org</a:t>
            </a:r>
          </a:p>
        </p:txBody>
      </p:sp>
    </p:spTree>
    <p:extLst>
      <p:ext uri="{BB962C8B-B14F-4D97-AF65-F5344CB8AC3E}">
        <p14:creationId xmlns:p14="http://schemas.microsoft.com/office/powerpoint/2010/main" val="267558161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46,28-47,31</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Gottes umfassende Versorgung</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278230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Persönliche Fürsorge im Leben des Gläubigen (46,28-30)</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Nationale Fürsorge in der Heilsgeschichte (46,31-47,12)</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Universale Fürsorge in der Weltgeschichte (47,13-26)</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Innerliche Fürsorge im Herzen des Gläubigen (47,27-31)</a:t>
            </a:r>
          </a:p>
        </p:txBody>
      </p:sp>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umfassende Versorgung</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Persönliche Fürsorge im Leben des Gläubigen</a:t>
            </a:r>
            <a:endParaRPr lang="de-DE" sz="5400" dirty="0">
              <a:solidFill>
                <a:schemeClr val="accent4">
                  <a:lumMod val="60000"/>
                  <a:lumOff val="40000"/>
                </a:schemeClr>
              </a:solidFill>
              <a:latin typeface="AR ESSENCE" panose="02000000000000000000" pitchFamily="2" charset="0"/>
            </a:endParaRPr>
          </a:p>
        </p:txBody>
      </p:sp>
      <p:pic>
        <p:nvPicPr>
          <p:cNvPr id="3" name="Grafik 2">
            <a:extLst>
              <a:ext uri="{FF2B5EF4-FFF2-40B4-BE49-F238E27FC236}">
                <a16:creationId xmlns:a16="http://schemas.microsoft.com/office/drawing/2014/main" id="{D62EB089-7E4B-4145-829D-908CC2836D2F}"/>
              </a:ext>
            </a:extLst>
          </p:cNvPr>
          <p:cNvPicPr>
            <a:picLocks noChangeAspect="1"/>
          </p:cNvPicPr>
          <p:nvPr/>
        </p:nvPicPr>
        <p:blipFill rotWithShape="1">
          <a:blip r:embed="rId3">
            <a:extLst>
              <a:ext uri="{28A0092B-C50C-407E-A947-70E740481C1C}">
                <a14:useLocalDpi xmlns:a14="http://schemas.microsoft.com/office/drawing/2010/main" val="0"/>
              </a:ext>
            </a:extLst>
          </a:blip>
          <a:srcRect l="6054" t="9754" r="8649" b="4804"/>
          <a:stretch/>
        </p:blipFill>
        <p:spPr>
          <a:xfrm>
            <a:off x="2909887" y="1899078"/>
            <a:ext cx="6372225" cy="4525535"/>
          </a:xfrm>
          <a:prstGeom prst="rect">
            <a:avLst/>
          </a:prstGeom>
        </p:spPr>
      </p:pic>
      <p:sp>
        <p:nvSpPr>
          <p:cNvPr id="4" name="Ellipse 3">
            <a:extLst>
              <a:ext uri="{FF2B5EF4-FFF2-40B4-BE49-F238E27FC236}">
                <a16:creationId xmlns:a16="http://schemas.microsoft.com/office/drawing/2014/main" id="{A6A31373-8B54-40E9-B88E-C8A5BE6BEFAB}"/>
              </a:ext>
            </a:extLst>
          </p:cNvPr>
          <p:cNvSpPr/>
          <p:nvPr/>
        </p:nvSpPr>
        <p:spPr>
          <a:xfrm>
            <a:off x="4676775" y="4667250"/>
            <a:ext cx="609600" cy="5810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76330471-9E36-4C42-993A-532D7ED3A7C8}"/>
              </a:ext>
            </a:extLst>
          </p:cNvPr>
          <p:cNvSpPr/>
          <p:nvPr/>
        </p:nvSpPr>
        <p:spPr>
          <a:xfrm>
            <a:off x="9229215" y="6166405"/>
            <a:ext cx="1446935" cy="369332"/>
          </a:xfrm>
          <a:prstGeom prst="rect">
            <a:avLst/>
          </a:prstGeom>
        </p:spPr>
        <p:txBody>
          <a:bodyPr wrap="none">
            <a:spAutoFit/>
          </a:bodyPr>
          <a:lstStyle/>
          <a:p>
            <a:r>
              <a:rPr lang="de-DE" dirty="0">
                <a:solidFill>
                  <a:schemeClr val="bg1"/>
                </a:solidFill>
              </a:rPr>
              <a:t>oteripedia.de</a:t>
            </a:r>
          </a:p>
        </p:txBody>
      </p:sp>
    </p:spTree>
    <p:extLst>
      <p:ext uri="{BB962C8B-B14F-4D97-AF65-F5344CB8AC3E}">
        <p14:creationId xmlns:p14="http://schemas.microsoft.com/office/powerpoint/2010/main" val="15820868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umfassende Versorgung</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Jakobs Lebenswunsch geht in Erfüllung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45,30; 48,11; vgl. 1. Mose 37,35; 42,38; 44,29)</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Richte deine Bitten an Gott (Matthäus 7,7; Jakobs 4,2)</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Fürsorge und deine Priorität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(Matthäus 6,25-33; vgl. Psalm, 37,4;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Philipper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4,10-13.19; 1. Timotheus 6,6</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Persönliche Fürsorge im Leben des Gläubigen</a:t>
            </a:r>
            <a:endParaRPr lang="de-DE" sz="5400" dirty="0">
              <a:solidFill>
                <a:schemeClr val="accent4">
                  <a:lumMod val="60000"/>
                  <a:lumOff val="40000"/>
                </a:schemeClr>
              </a:solidFill>
              <a:latin typeface="AR ESSENCE" panose="02000000000000000000" pitchFamily="2" charset="0"/>
            </a:endParaRPr>
          </a:p>
        </p:txBody>
      </p:sp>
      <p:pic>
        <p:nvPicPr>
          <p:cNvPr id="3" name="Grafik 2">
            <a:extLst>
              <a:ext uri="{FF2B5EF4-FFF2-40B4-BE49-F238E27FC236}">
                <a16:creationId xmlns:a16="http://schemas.microsoft.com/office/drawing/2014/main" id="{23BC5D64-CC0A-4049-8404-4464547715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617" y="4184650"/>
            <a:ext cx="2505075" cy="2505075"/>
          </a:xfrm>
          <a:prstGeom prst="rect">
            <a:avLst/>
          </a:prstGeom>
        </p:spPr>
      </p:pic>
      <p:sp>
        <p:nvSpPr>
          <p:cNvPr id="11" name="Rechteck 10">
            <a:extLst>
              <a:ext uri="{FF2B5EF4-FFF2-40B4-BE49-F238E27FC236}">
                <a16:creationId xmlns:a16="http://schemas.microsoft.com/office/drawing/2014/main" id="{AA09437F-7078-4671-887D-32F4B174C574}"/>
              </a:ext>
            </a:extLst>
          </p:cNvPr>
          <p:cNvSpPr/>
          <p:nvPr/>
        </p:nvSpPr>
        <p:spPr>
          <a:xfrm>
            <a:off x="10582692" y="4935300"/>
            <a:ext cx="1266372" cy="369332"/>
          </a:xfrm>
          <a:prstGeom prst="rect">
            <a:avLst/>
          </a:prstGeom>
        </p:spPr>
        <p:txBody>
          <a:bodyPr wrap="none">
            <a:spAutoFit/>
          </a:bodyPr>
          <a:lstStyle/>
          <a:p>
            <a:r>
              <a:rPr lang="de-DE" dirty="0">
                <a:solidFill>
                  <a:schemeClr val="bg1"/>
                </a:solidFill>
              </a:rPr>
              <a:t>einwie.com</a:t>
            </a:r>
          </a:p>
        </p:txBody>
      </p:sp>
    </p:spTree>
    <p:extLst>
      <p:ext uri="{BB962C8B-B14F-4D97-AF65-F5344CB8AC3E}">
        <p14:creationId xmlns:p14="http://schemas.microsoft.com/office/powerpoint/2010/main" val="33776736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umfassende Versorgung</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Viehzucht als Grund für Absonderung in Goschen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30,35; 34,5M 37,12)</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 segnet den Pharao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(siehe 1. Mose 12,1-3; vgl. 1. Mose 14,19; Hebräer 7,7)</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Fremdlingschaft – wenige und böse Tage“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37,35; 45,27; vgl. 48,15; Psalm 39,4-5; Hiob 14,1; Jakobus 4,14)</a:t>
            </a:r>
          </a:p>
          <a:p>
            <a:pPr marL="0" indent="0">
              <a:buNone/>
              <a:tabLst>
                <a:tab pos="719138" algn="l"/>
              </a:tabLst>
              <a:defRPr/>
            </a:pP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Abrahamssegen</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in Christus erfüllt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12,1-3; Galater 3,8-14)</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Nationale Fürsorge in der Heilsgeschichte</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24350838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umfassende Versorgung</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Wort als Grundlage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15,13)</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Vier Phasen-Plan</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Geld für Brot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1. Mose 41,56; Sprüche 11,26)</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Vieh für Brot</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Land und Mensch für Brot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(vgl. Nehemia 5,2; Hiob 2,4)</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Pacht für Brot</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allgemeine Fürsorge / Gnade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8,22; Matthäus 5,45)</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Bete Gott an!</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Universale Fürsorge in der Weltgeschichte</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7376566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fade">
                                      <p:cBhvr>
                                        <p:cTn id="28" dur="500"/>
                                        <p:tgtEl>
                                          <p:spTgt spid="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animEffect transition="in" filter="fade">
                                      <p:cBhvr>
                                        <p:cTn id="33" dur="500"/>
                                        <p:tgtEl>
                                          <p:spTgt spid="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umfassende Versorgung</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7839075"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Ende von Jakobs Lebensweg bildet einen erfreulichen Gegensatz zu allen früheren Szenen seiner ereignisreichen Geschichte. Es erinnert an einen heiteren Abend nach einem stürmischen Tag: Die Sonne, die während des Tages hinter Wolken und Nebel verborgen war, geht in majestätischem Glanz unter, wobei sie mit ihren Strahlen den Himmel vergoldet und einen schönen Morgen verheißt. So ist es mit Jakob.“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(Charles Henry </a:t>
            </a:r>
            <a:r>
              <a:rPr lang="de-DE"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Mackintosh</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Innerliche Fürsorge im Herzen des Gläubigen</a:t>
            </a:r>
            <a:endParaRPr lang="de-DE" sz="5400" dirty="0">
              <a:solidFill>
                <a:schemeClr val="accent4">
                  <a:lumMod val="60000"/>
                  <a:lumOff val="40000"/>
                </a:schemeClr>
              </a:solidFill>
              <a:latin typeface="AR ESSENCE" panose="02000000000000000000" pitchFamily="2" charset="0"/>
            </a:endParaRPr>
          </a:p>
        </p:txBody>
      </p:sp>
      <p:pic>
        <p:nvPicPr>
          <p:cNvPr id="3" name="Grafik 2">
            <a:extLst>
              <a:ext uri="{FF2B5EF4-FFF2-40B4-BE49-F238E27FC236}">
                <a16:creationId xmlns:a16="http://schemas.microsoft.com/office/drawing/2014/main" id="{DBD39925-3039-4C9E-869D-86C5E682AA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1553" y="2538414"/>
            <a:ext cx="4011611" cy="2744787"/>
          </a:xfrm>
          <a:prstGeom prst="rect">
            <a:avLst/>
          </a:prstGeom>
        </p:spPr>
      </p:pic>
      <p:sp>
        <p:nvSpPr>
          <p:cNvPr id="11" name="Rechteck 10">
            <a:extLst>
              <a:ext uri="{FF2B5EF4-FFF2-40B4-BE49-F238E27FC236}">
                <a16:creationId xmlns:a16="http://schemas.microsoft.com/office/drawing/2014/main" id="{31A8897A-DF1A-4E83-8D94-DFD88C150E15}"/>
              </a:ext>
            </a:extLst>
          </p:cNvPr>
          <p:cNvSpPr/>
          <p:nvPr/>
        </p:nvSpPr>
        <p:spPr>
          <a:xfrm>
            <a:off x="10754855" y="5287993"/>
            <a:ext cx="1453155" cy="369332"/>
          </a:xfrm>
          <a:prstGeom prst="rect">
            <a:avLst/>
          </a:prstGeom>
        </p:spPr>
        <p:txBody>
          <a:bodyPr wrap="none">
            <a:spAutoFit/>
          </a:bodyPr>
          <a:lstStyle/>
          <a:p>
            <a:r>
              <a:rPr lang="de-DE" dirty="0">
                <a:solidFill>
                  <a:schemeClr val="bg1"/>
                </a:solidFill>
              </a:rPr>
              <a:t>wallhere.com</a:t>
            </a:r>
          </a:p>
        </p:txBody>
      </p:sp>
    </p:spTree>
    <p:extLst>
      <p:ext uri="{BB962C8B-B14F-4D97-AF65-F5344CB8AC3E}">
        <p14:creationId xmlns:p14="http://schemas.microsoft.com/office/powerpoint/2010/main" val="14787699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umfassende Versorgung</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Innerliche Fürsorge im Herzen des Gläubigen</a:t>
            </a:r>
            <a:endParaRPr lang="de-DE" sz="5400" dirty="0">
              <a:solidFill>
                <a:schemeClr val="accent4">
                  <a:lumMod val="60000"/>
                  <a:lumOff val="40000"/>
                </a:schemeClr>
              </a:solidFill>
              <a:latin typeface="AR ESSENCE" panose="02000000000000000000" pitchFamily="2" charset="0"/>
            </a:endParaRPr>
          </a:p>
        </p:txBody>
      </p:sp>
      <p:sp>
        <p:nvSpPr>
          <p:cNvPr id="13" name="Rectangle 6">
            <a:extLst>
              <a:ext uri="{FF2B5EF4-FFF2-40B4-BE49-F238E27FC236}">
                <a16:creationId xmlns:a16="http://schemas.microsoft.com/office/drawing/2014/main" id="{3322DEF8-A378-42F4-81EB-DBBD89C41A28}"/>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Fürsorge an deinem inneren Menschen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Korinther 4,16; 1. Korinther 2,10-14; </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Gibt Gottes Wort und seinem Geist den Platz in deinem Leben! (Psalm 42,2; 119,20; 1. Thessalonicher 4,3; 1. Johannes 1,9; Epheser 5,18ff)</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027806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Breitbild</PresentationFormat>
  <Paragraphs>47</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46,28-47,31: Gottes umfassende Versorgung</dc:title>
  <dc:creator>Sascha Kriegler</dc:creator>
  <cp:lastModifiedBy>Sascha Kriegler</cp:lastModifiedBy>
  <cp:revision>376</cp:revision>
  <dcterms:created xsi:type="dcterms:W3CDTF">2015-12-06T14:34:46Z</dcterms:created>
  <dcterms:modified xsi:type="dcterms:W3CDTF">2020-03-08T01:17:42Z</dcterms:modified>
</cp:coreProperties>
</file>