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sldIdLst>
    <p:sldId id="570" r:id="rId2"/>
    <p:sldId id="387" r:id="rId3"/>
    <p:sldId id="564" r:id="rId4"/>
    <p:sldId id="571" r:id="rId5"/>
    <p:sldId id="573" r:id="rId6"/>
    <p:sldId id="574" r:id="rId7"/>
    <p:sldId id="575" r:id="rId8"/>
    <p:sldId id="421" r:id="rId9"/>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a:srgbClr val="FF0000"/>
    <a:srgbClr val="EAEFF7"/>
    <a:srgbClr val="D2DE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p:cViewPr varScale="1">
        <p:scale>
          <a:sx n="69" d="100"/>
          <a:sy n="69" d="100"/>
        </p:scale>
        <p:origin x="576" y="78"/>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BFB78052-0DDC-454C-BFA8-EE9E5D62F210}" type="datetimeFigureOut">
              <a:rPr lang="de-DE" smtClean="0"/>
              <a:t>11.06.2023</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2771495932"/>
      </p:ext>
    </p:extLst>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BFB78052-0DDC-454C-BFA8-EE9E5D62F210}" type="datetimeFigureOut">
              <a:rPr lang="de-DE" smtClean="0"/>
              <a:t>11.06.2023</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3871670472"/>
      </p:ext>
    </p:extLst>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BFB78052-0DDC-454C-BFA8-EE9E5D62F210}" type="datetimeFigureOut">
              <a:rPr lang="de-DE" smtClean="0"/>
              <a:t>11.06.2023</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3605043151"/>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BFB78052-0DDC-454C-BFA8-EE9E5D62F210}" type="datetimeFigureOut">
              <a:rPr lang="de-DE" smtClean="0"/>
              <a:t>11.06.2023</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1644172780"/>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fld id="{BFB78052-0DDC-454C-BFA8-EE9E5D62F210}" type="datetimeFigureOut">
              <a:rPr lang="de-DE" smtClean="0"/>
              <a:t>11.06.2023</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3411488032"/>
      </p:ext>
    </p:extLst>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838200" y="1825625"/>
            <a:ext cx="51816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72200" y="1825625"/>
            <a:ext cx="51816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BFB78052-0DDC-454C-BFA8-EE9E5D62F210}" type="datetimeFigureOut">
              <a:rPr lang="de-DE" smtClean="0"/>
              <a:t>11.06.2023</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3869247348"/>
      </p:ext>
    </p:extLst>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a:t>Titelmasterformat durch Klicken bearbeiten</a:t>
            </a:r>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839788" y="2505075"/>
            <a:ext cx="5157787"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BFB78052-0DDC-454C-BFA8-EE9E5D62F210}" type="datetimeFigureOut">
              <a:rPr lang="de-DE" smtClean="0"/>
              <a:t>11.06.2023</a:t>
            </a:fld>
            <a:endParaRPr lang="de-DE" dirty="0"/>
          </a:p>
        </p:txBody>
      </p:sp>
      <p:sp>
        <p:nvSpPr>
          <p:cNvPr id="8" name="Fußzeilenplatzhalter 7"/>
          <p:cNvSpPr>
            <a:spLocks noGrp="1"/>
          </p:cNvSpPr>
          <p:nvPr>
            <p:ph type="ftr" sz="quarter" idx="11"/>
          </p:nvPr>
        </p:nvSpPr>
        <p:spPr/>
        <p:txBody>
          <a:bodyPr/>
          <a:lstStyle/>
          <a:p>
            <a:endParaRPr lang="de-DE" dirty="0"/>
          </a:p>
        </p:txBody>
      </p:sp>
      <p:sp>
        <p:nvSpPr>
          <p:cNvPr id="9" name="Foliennummernplatzhalter 8"/>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690432089"/>
      </p:ext>
    </p:extLst>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BFB78052-0DDC-454C-BFA8-EE9E5D62F210}" type="datetimeFigureOut">
              <a:rPr lang="de-DE" smtClean="0"/>
              <a:t>11.06.2023</a:t>
            </a:fld>
            <a:endParaRPr lang="de-DE" dirty="0"/>
          </a:p>
        </p:txBody>
      </p:sp>
      <p:sp>
        <p:nvSpPr>
          <p:cNvPr id="4" name="Fußzeilenplatzhalter 3"/>
          <p:cNvSpPr>
            <a:spLocks noGrp="1"/>
          </p:cNvSpPr>
          <p:nvPr>
            <p:ph type="ftr" sz="quarter" idx="11"/>
          </p:nvPr>
        </p:nvSpPr>
        <p:spPr/>
        <p:txBody>
          <a:bodyPr/>
          <a:lstStyle/>
          <a:p>
            <a:endParaRPr lang="de-DE" dirty="0"/>
          </a:p>
        </p:txBody>
      </p:sp>
      <p:sp>
        <p:nvSpPr>
          <p:cNvPr id="5" name="Foliennummernplatzhalter 4"/>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2022129096"/>
      </p:ext>
    </p:extLst>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BFB78052-0DDC-454C-BFA8-EE9E5D62F210}" type="datetimeFigureOut">
              <a:rPr lang="de-DE" smtClean="0"/>
              <a:t>11.06.2023</a:t>
            </a:fld>
            <a:endParaRPr lang="de-DE" dirty="0"/>
          </a:p>
        </p:txBody>
      </p:sp>
      <p:sp>
        <p:nvSpPr>
          <p:cNvPr id="3" name="Fußzeilenplatzhalter 2"/>
          <p:cNvSpPr>
            <a:spLocks noGrp="1"/>
          </p:cNvSpPr>
          <p:nvPr>
            <p:ph type="ftr" sz="quarter" idx="11"/>
          </p:nvPr>
        </p:nvSpPr>
        <p:spPr/>
        <p:txBody>
          <a:bodyPr/>
          <a:lstStyle/>
          <a:p>
            <a:endParaRPr lang="de-DE" dirty="0"/>
          </a:p>
        </p:txBody>
      </p:sp>
      <p:sp>
        <p:nvSpPr>
          <p:cNvPr id="4" name="Foliennummernplatzhalter 3"/>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3904582740"/>
      </p:ext>
    </p:extLst>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4"/>
          <p:cNvSpPr>
            <a:spLocks noGrp="1"/>
          </p:cNvSpPr>
          <p:nvPr>
            <p:ph type="dt" sz="half" idx="10"/>
          </p:nvPr>
        </p:nvSpPr>
        <p:spPr/>
        <p:txBody>
          <a:bodyPr/>
          <a:lstStyle/>
          <a:p>
            <a:fld id="{BFB78052-0DDC-454C-BFA8-EE9E5D62F210}" type="datetimeFigureOut">
              <a:rPr lang="de-DE" smtClean="0"/>
              <a:t>11.06.2023</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2278978406"/>
      </p:ext>
    </p:extLst>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dirty="0"/>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4"/>
          <p:cNvSpPr>
            <a:spLocks noGrp="1"/>
          </p:cNvSpPr>
          <p:nvPr>
            <p:ph type="dt" sz="half" idx="10"/>
          </p:nvPr>
        </p:nvSpPr>
        <p:spPr/>
        <p:txBody>
          <a:bodyPr/>
          <a:lstStyle/>
          <a:p>
            <a:fld id="{BFB78052-0DDC-454C-BFA8-EE9E5D62F210}" type="datetimeFigureOut">
              <a:rPr lang="de-DE" smtClean="0"/>
              <a:t>11.06.2023</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3746559822"/>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000" r="-1000"/>
          </a:stretch>
        </a:blipFill>
        <a:effectLst/>
      </p:bgPr>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B78052-0DDC-454C-BFA8-EE9E5D62F210}" type="datetimeFigureOut">
              <a:rPr lang="de-DE" smtClean="0"/>
              <a:t>11.06.2023</a:t>
            </a:fld>
            <a:endParaRPr lang="de-DE" dirty="0"/>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dirty="0"/>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AC4FF1-426E-4DFE-BCAC-868E90BB37A7}" type="slidenum">
              <a:rPr lang="de-DE" smtClean="0"/>
              <a:t>‹Nr.›</a:t>
            </a:fld>
            <a:endParaRPr lang="de-DE" dirty="0"/>
          </a:p>
        </p:txBody>
      </p:sp>
    </p:spTree>
    <p:extLst>
      <p:ext uri="{BB962C8B-B14F-4D97-AF65-F5344CB8AC3E}">
        <p14:creationId xmlns:p14="http://schemas.microsoft.com/office/powerpoint/2010/main" val="17245941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fad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12" name="Picture 4" descr="logo"/>
          <p:cNvPicPr>
            <a:picLocks noChangeAspect="1" noChangeArrowheads="1"/>
          </p:cNvPicPr>
          <p:nvPr/>
        </p:nvPicPr>
        <p:blipFill>
          <a:blip r:embed="rId2" cstate="print"/>
          <a:srcRect/>
          <a:stretch>
            <a:fillRect/>
          </a:stretch>
        </p:blipFill>
        <p:spPr bwMode="auto">
          <a:xfrm>
            <a:off x="10996803" y="5656017"/>
            <a:ext cx="952500" cy="1143000"/>
          </a:xfrm>
          <a:prstGeom prst="rect">
            <a:avLst/>
          </a:prstGeom>
          <a:noFill/>
          <a:ln w="9525">
            <a:noFill/>
            <a:miter lim="800000"/>
            <a:headEnd/>
            <a:tailEnd/>
          </a:ln>
        </p:spPr>
      </p:pic>
    </p:spTree>
    <p:extLst>
      <p:ext uri="{BB962C8B-B14F-4D97-AF65-F5344CB8AC3E}">
        <p14:creationId xmlns:p14="http://schemas.microsoft.com/office/powerpoint/2010/main" val="3076327075"/>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9" name="Rectangle 5"/>
          <p:cNvSpPr txBox="1">
            <a:spLocks noChangeArrowheads="1"/>
          </p:cNvSpPr>
          <p:nvPr/>
        </p:nvSpPr>
        <p:spPr bwMode="auto">
          <a:xfrm>
            <a:off x="457200" y="1989138"/>
            <a:ext cx="11277600" cy="607758"/>
          </a:xfrm>
          <a:prstGeom prst="rect">
            <a:avLst/>
          </a:prstGeom>
          <a:noFill/>
          <a:ln w="9525">
            <a:noFill/>
            <a:miter lim="800000"/>
            <a:headEnd/>
            <a:tailEnd/>
          </a:ln>
        </p:spPr>
        <p:txBody>
          <a:bodyPr/>
          <a:lstStyle/>
          <a:p>
            <a:pPr algn="ctr" fontAlgn="base">
              <a:spcBef>
                <a:spcPct val="0"/>
              </a:spcBef>
              <a:spcAft>
                <a:spcPct val="0"/>
              </a:spcAft>
              <a:defRPr/>
            </a:pPr>
            <a:r>
              <a:rPr lang="de-DE" sz="3600" dirty="0">
                <a:solidFill>
                  <a:schemeClr val="bg1"/>
                </a:solidFill>
                <a:effectLst>
                  <a:glow rad="139700">
                    <a:schemeClr val="tx1">
                      <a:alpha val="40000"/>
                    </a:schemeClr>
                  </a:glow>
                </a:effectLst>
                <a:latin typeface="AR ESSENCE" panose="02000000000000000000" pitchFamily="2" charset="0"/>
                <a:cs typeface="Arial" charset="0"/>
              </a:rPr>
              <a:t>1. Mose 50,15-26</a:t>
            </a:r>
          </a:p>
        </p:txBody>
      </p:sp>
      <p:sp>
        <p:nvSpPr>
          <p:cNvPr id="8" name="Rectangle 5"/>
          <p:cNvSpPr txBox="1">
            <a:spLocks noChangeArrowheads="1"/>
          </p:cNvSpPr>
          <p:nvPr/>
        </p:nvSpPr>
        <p:spPr>
          <a:xfrm>
            <a:off x="457199" y="274638"/>
            <a:ext cx="9254837" cy="1714500"/>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b="1" dirty="0">
                <a:solidFill>
                  <a:schemeClr val="accent4">
                    <a:lumMod val="60000"/>
                    <a:lumOff val="40000"/>
                  </a:schemeClr>
                </a:solidFill>
                <a:effectLst>
                  <a:glow rad="139700">
                    <a:schemeClr val="tx1">
                      <a:alpha val="40000"/>
                    </a:schemeClr>
                  </a:glow>
                </a:effectLst>
                <a:latin typeface="AR ESSENCE" panose="02000000000000000000" pitchFamily="2" charset="0"/>
              </a:rPr>
              <a:t>Dein Glaube an den souveränen Gott</a:t>
            </a:r>
          </a:p>
        </p:txBody>
      </p:sp>
      <p:sp>
        <p:nvSpPr>
          <p:cNvPr id="7" name="Rechteck 6">
            <a:extLst>
              <a:ext uri="{FF2B5EF4-FFF2-40B4-BE49-F238E27FC236}">
                <a16:creationId xmlns:a16="http://schemas.microsoft.com/office/drawing/2014/main" id="{C5188A6F-0BF4-4609-9C13-ADAB2AC5EF3E}"/>
              </a:ext>
            </a:extLst>
          </p:cNvPr>
          <p:cNvSpPr/>
          <p:nvPr/>
        </p:nvSpPr>
        <p:spPr>
          <a:xfrm>
            <a:off x="457200" y="2854375"/>
            <a:ext cx="11320272" cy="1378839"/>
          </a:xfrm>
          <a:prstGeom prst="rect">
            <a:avLst/>
          </a:prstGeom>
        </p:spPr>
        <p:txBody>
          <a:bodyPr wrap="square">
            <a:spAutoFit/>
          </a:bodyPr>
          <a:lstStyle/>
          <a:p>
            <a:pPr marL="714375" lvl="0" indent="-714375" eaLnBrk="0" fontAlgn="base" hangingPunct="0">
              <a:spcBef>
                <a:spcPct val="20000"/>
              </a:spcBef>
              <a:spcAft>
                <a:spcPct val="0"/>
              </a:spcAft>
              <a:buFont typeface="+mj-lt"/>
              <a:buAutoNum type="arabicPeriod"/>
              <a:tabLst>
                <a:tab pos="714375" algn="l"/>
              </a:tabLst>
            </a:pPr>
            <a:r>
              <a:rPr lang="de-DE" sz="380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Er beabsichtigt Gutes und tut es (Verse 15-21)</a:t>
            </a:r>
          </a:p>
          <a:p>
            <a:pPr marL="714375" lvl="0" indent="-714375" eaLnBrk="0" fontAlgn="base" hangingPunct="0">
              <a:spcBef>
                <a:spcPct val="20000"/>
              </a:spcBef>
              <a:spcAft>
                <a:spcPct val="0"/>
              </a:spcAft>
              <a:buFont typeface="+mj-lt"/>
              <a:buAutoNum type="arabicPeriod"/>
              <a:tabLst>
                <a:tab pos="714375" algn="l"/>
              </a:tabLst>
            </a:pPr>
            <a:r>
              <a:rPr lang="de-DE" sz="380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Er nimmt gnädig an und führt voran (Verse 22-26)</a:t>
            </a:r>
          </a:p>
        </p:txBody>
      </p:sp>
      <p:pic>
        <p:nvPicPr>
          <p:cNvPr id="10" name="Picture 4" descr="logo">
            <a:extLst>
              <a:ext uri="{FF2B5EF4-FFF2-40B4-BE49-F238E27FC236}">
                <a16:creationId xmlns:a16="http://schemas.microsoft.com/office/drawing/2014/main" id="{CB64CCA8-1375-4D87-BCE6-1D824757A26C}"/>
              </a:ext>
            </a:extLst>
          </p:cNvPr>
          <p:cNvPicPr>
            <a:picLocks noChangeAspect="1" noChangeArrowheads="1"/>
          </p:cNvPicPr>
          <p:nvPr/>
        </p:nvPicPr>
        <p:blipFill>
          <a:blip r:embed="rId2" cstate="print"/>
          <a:srcRect/>
          <a:stretch>
            <a:fillRect/>
          </a:stretch>
        </p:blipFill>
        <p:spPr bwMode="auto">
          <a:xfrm>
            <a:off x="10996803" y="5656017"/>
            <a:ext cx="952500" cy="1143000"/>
          </a:xfrm>
          <a:prstGeom prst="rect">
            <a:avLst/>
          </a:prstGeom>
          <a:noFill/>
          <a:ln w="9525">
            <a:noFill/>
            <a:miter lim="800000"/>
            <a:headEnd/>
            <a:tailEnd/>
          </a:ln>
        </p:spPr>
      </p:pic>
    </p:spTree>
    <p:extLst>
      <p:ext uri="{BB962C8B-B14F-4D97-AF65-F5344CB8AC3E}">
        <p14:creationId xmlns:p14="http://schemas.microsoft.com/office/powerpoint/2010/main" val="384152633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fade">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1" end="1"/>
                                            </p:txEl>
                                          </p:spTgt>
                                        </p:tgtEl>
                                        <p:attrNameLst>
                                          <p:attrName>style.visibility</p:attrName>
                                        </p:attrNameLst>
                                      </p:cBhvr>
                                      <p:to>
                                        <p:strVal val="visible"/>
                                      </p:to>
                                    </p:set>
                                    <p:animEffect transition="in" filter="fade">
                                      <p:cBhvr>
                                        <p:cTn id="17" dur="5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Rectangle 5"/>
          <p:cNvSpPr txBox="1">
            <a:spLocks noChangeArrowheads="1"/>
          </p:cNvSpPr>
          <p:nvPr/>
        </p:nvSpPr>
        <p:spPr bwMode="auto">
          <a:xfrm>
            <a:off x="457200" y="6424613"/>
            <a:ext cx="11234928" cy="43338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Dein Glaube an den souveränen Gott</a:t>
            </a:r>
          </a:p>
        </p:txBody>
      </p:sp>
      <p:sp>
        <p:nvSpPr>
          <p:cNvPr id="9" name="Rectangle 6">
            <a:extLst>
              <a:ext uri="{FF2B5EF4-FFF2-40B4-BE49-F238E27FC236}">
                <a16:creationId xmlns:a16="http://schemas.microsoft.com/office/drawing/2014/main" id="{80936790-B751-4A5F-837B-424293B72233}"/>
              </a:ext>
            </a:extLst>
          </p:cNvPr>
          <p:cNvSpPr txBox="1">
            <a:spLocks noChangeArrowheads="1"/>
          </p:cNvSpPr>
          <p:nvPr/>
        </p:nvSpPr>
        <p:spPr bwMode="auto">
          <a:xfrm>
            <a:off x="457200" y="1916113"/>
            <a:ext cx="11234928" cy="45370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buNone/>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Die Tränen Josefs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(1. Mose 42,24; 43,30; 45,2.14; 46,29; 50,1)</a:t>
            </a:r>
            <a:endPar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a:p>
            <a:pPr marL="0" indent="0">
              <a:buNone/>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Fürchtet euch nicht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(1. Mose 43,23; 45,5)</a:t>
            </a:r>
          </a:p>
          <a:p>
            <a:pPr marL="0" indent="0">
              <a:buNone/>
              <a:tabLst>
                <a:tab pos="719138" algn="l"/>
              </a:tabLst>
              <a:defRPr/>
            </a:pPr>
            <a:r>
              <a:rPr lang="de-DE" kern="0" dirty="0">
                <a:solidFill>
                  <a:schemeClr val="accent6">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sym typeface="Wingdings" pitchFamily="2" charset="2"/>
              </a:rPr>
              <a:t> Der gute göttliche Masterplan umschlingt den bösen, menschlich-brüchigen Plan!</a:t>
            </a:r>
            <a:endParaRPr lang="de-DE" kern="0" dirty="0">
              <a:solidFill>
                <a:schemeClr val="accent6">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a:p>
            <a:pPr marL="0" indent="0">
              <a:buNone/>
              <a:tabLst>
                <a:tab pos="719138" algn="l"/>
              </a:tabLst>
              <a:defRPr/>
            </a:pPr>
            <a:endParaRPr lang="de-DE" kern="0" dirty="0">
              <a:solidFill>
                <a:schemeClr val="accent6">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p:txBody>
      </p:sp>
      <p:sp>
        <p:nvSpPr>
          <p:cNvPr id="10" name="Rectangle 5">
            <a:extLst>
              <a:ext uri="{FF2B5EF4-FFF2-40B4-BE49-F238E27FC236}">
                <a16:creationId xmlns:a16="http://schemas.microsoft.com/office/drawing/2014/main" id="{17920231-FEF0-42E1-BDCD-9BB43CC5417A}"/>
              </a:ext>
            </a:extLst>
          </p:cNvPr>
          <p:cNvSpPr txBox="1">
            <a:spLocks noChangeArrowheads="1"/>
          </p:cNvSpPr>
          <p:nvPr/>
        </p:nvSpPr>
        <p:spPr>
          <a:xfrm>
            <a:off x="457200" y="274638"/>
            <a:ext cx="9282545" cy="1714500"/>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1. Er beabsichtigt Gutes und tut es</a:t>
            </a:r>
            <a:endParaRPr lang="de-DE" sz="5400" dirty="0">
              <a:solidFill>
                <a:schemeClr val="accent4">
                  <a:lumMod val="60000"/>
                  <a:lumOff val="40000"/>
                </a:schemeClr>
              </a:solidFill>
              <a:latin typeface="AR ESSENCE" panose="02000000000000000000" pitchFamily="2" charset="0"/>
            </a:endParaRPr>
          </a:p>
        </p:txBody>
      </p:sp>
      <p:pic>
        <p:nvPicPr>
          <p:cNvPr id="13" name="Picture 4" descr="logo">
            <a:extLst>
              <a:ext uri="{FF2B5EF4-FFF2-40B4-BE49-F238E27FC236}">
                <a16:creationId xmlns:a16="http://schemas.microsoft.com/office/drawing/2014/main" id="{1CA4DC65-4871-4B31-A4DD-536662850432}"/>
              </a:ext>
            </a:extLst>
          </p:cNvPr>
          <p:cNvPicPr>
            <a:picLocks noChangeAspect="1" noChangeArrowheads="1"/>
          </p:cNvPicPr>
          <p:nvPr/>
        </p:nvPicPr>
        <p:blipFill>
          <a:blip r:embed="rId2" cstate="print"/>
          <a:srcRect/>
          <a:stretch>
            <a:fillRect/>
          </a:stretch>
        </p:blipFill>
        <p:spPr bwMode="auto">
          <a:xfrm>
            <a:off x="10996803" y="5656017"/>
            <a:ext cx="952500" cy="1143000"/>
          </a:xfrm>
          <a:prstGeom prst="rect">
            <a:avLst/>
          </a:prstGeom>
          <a:noFill/>
          <a:ln w="9525">
            <a:noFill/>
            <a:miter lim="800000"/>
            <a:headEnd/>
            <a:tailEnd/>
          </a:ln>
        </p:spPr>
      </p:pic>
    </p:spTree>
    <p:extLst>
      <p:ext uri="{BB962C8B-B14F-4D97-AF65-F5344CB8AC3E}">
        <p14:creationId xmlns:p14="http://schemas.microsoft.com/office/powerpoint/2010/main" val="337767365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fade">
                                      <p:cBhvr>
                                        <p:cTn id="17" dur="500"/>
                                        <p:tgtEl>
                                          <p:spTgt spid="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Rectangle 5"/>
          <p:cNvSpPr txBox="1">
            <a:spLocks noChangeArrowheads="1"/>
          </p:cNvSpPr>
          <p:nvPr/>
        </p:nvSpPr>
        <p:spPr bwMode="auto">
          <a:xfrm>
            <a:off x="457200" y="6424613"/>
            <a:ext cx="11234928" cy="43338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Dein Glaube an den souveränen Gott</a:t>
            </a:r>
          </a:p>
        </p:txBody>
      </p:sp>
      <p:sp>
        <p:nvSpPr>
          <p:cNvPr id="9" name="Rectangle 6">
            <a:extLst>
              <a:ext uri="{FF2B5EF4-FFF2-40B4-BE49-F238E27FC236}">
                <a16:creationId xmlns:a16="http://schemas.microsoft.com/office/drawing/2014/main" id="{80936790-B751-4A5F-837B-424293B72233}"/>
              </a:ext>
            </a:extLst>
          </p:cNvPr>
          <p:cNvSpPr txBox="1">
            <a:spLocks noChangeArrowheads="1"/>
          </p:cNvSpPr>
          <p:nvPr/>
        </p:nvSpPr>
        <p:spPr bwMode="auto">
          <a:xfrm>
            <a:off x="457200" y="1916113"/>
            <a:ext cx="11234928" cy="45370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buNone/>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Jesus trägt „alle Dinge durch das Wort seiner Macht“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(Hebräer 1,3)</a:t>
            </a:r>
          </a:p>
          <a:p>
            <a:pPr marL="0" indent="0">
              <a:buNone/>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Deine Zeit steht in Gottes Händen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a:t>
            </a:r>
            <a:r>
              <a:rPr lang="de-DE" kern="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Psalm 31,16</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a:t>
            </a:r>
          </a:p>
          <a:p>
            <a:pPr marL="0" indent="0">
              <a:buNone/>
              <a:tabLst>
                <a:tab pos="719138" algn="l"/>
              </a:tabLst>
              <a:defRPr/>
            </a:pPr>
            <a:r>
              <a:rPr lang="de-DE" kern="0" dirty="0">
                <a:solidFill>
                  <a:schemeClr val="accent1">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„Unser Gott ist im Himmel; alles, was ihm wohlgefällt,			    tut er.“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(Psalm 115,3)</a:t>
            </a:r>
          </a:p>
          <a:p>
            <a:pPr marL="0" indent="0">
              <a:buNone/>
              <a:tabLst>
                <a:tab pos="719138" algn="l"/>
              </a:tabLst>
              <a:defRPr/>
            </a:pPr>
            <a:r>
              <a:rPr lang="de-DE" kern="0" dirty="0">
                <a:solidFill>
                  <a:schemeClr val="accent1">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„Ich habe erkannt, dass du alles vermagst und kein Plan für dich unausführbar ist.“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(Hiob 42,2)</a:t>
            </a:r>
          </a:p>
          <a:p>
            <a:pPr marL="0" indent="0">
              <a:buNone/>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Weitere Verse zu Gottes Souveränität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(Psalm 18,31; Daniel 4,32; Prediger 7,14; Sprüche 19,2; Jesaja 46,9-10; Römer 8,28-29)</a:t>
            </a:r>
          </a:p>
        </p:txBody>
      </p:sp>
      <p:pic>
        <p:nvPicPr>
          <p:cNvPr id="13" name="Picture 4" descr="logo">
            <a:extLst>
              <a:ext uri="{FF2B5EF4-FFF2-40B4-BE49-F238E27FC236}">
                <a16:creationId xmlns:a16="http://schemas.microsoft.com/office/drawing/2014/main" id="{1CA4DC65-4871-4B31-A4DD-536662850432}"/>
              </a:ext>
            </a:extLst>
          </p:cNvPr>
          <p:cNvPicPr>
            <a:picLocks noChangeAspect="1" noChangeArrowheads="1"/>
          </p:cNvPicPr>
          <p:nvPr/>
        </p:nvPicPr>
        <p:blipFill>
          <a:blip r:embed="rId2" cstate="print"/>
          <a:srcRect/>
          <a:stretch>
            <a:fillRect/>
          </a:stretch>
        </p:blipFill>
        <p:spPr bwMode="auto">
          <a:xfrm>
            <a:off x="10996803" y="5656017"/>
            <a:ext cx="952500" cy="1143000"/>
          </a:xfrm>
          <a:prstGeom prst="rect">
            <a:avLst/>
          </a:prstGeom>
          <a:noFill/>
          <a:ln w="9525">
            <a:noFill/>
            <a:miter lim="800000"/>
            <a:headEnd/>
            <a:tailEnd/>
          </a:ln>
        </p:spPr>
      </p:pic>
      <p:sp>
        <p:nvSpPr>
          <p:cNvPr id="2" name="Rectangle 5">
            <a:extLst>
              <a:ext uri="{FF2B5EF4-FFF2-40B4-BE49-F238E27FC236}">
                <a16:creationId xmlns:a16="http://schemas.microsoft.com/office/drawing/2014/main" id="{C10B8C41-10FF-C2CE-5FD1-B1EECAD71E76}"/>
              </a:ext>
            </a:extLst>
          </p:cNvPr>
          <p:cNvSpPr txBox="1">
            <a:spLocks noChangeArrowheads="1"/>
          </p:cNvSpPr>
          <p:nvPr/>
        </p:nvSpPr>
        <p:spPr>
          <a:xfrm>
            <a:off x="457200" y="274638"/>
            <a:ext cx="9282545" cy="1714500"/>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1. Er beabsichtigt Gutes und tut es</a:t>
            </a:r>
            <a:endParaRPr lang="de-DE" sz="5400" dirty="0">
              <a:solidFill>
                <a:schemeClr val="accent4">
                  <a:lumMod val="60000"/>
                  <a:lumOff val="40000"/>
                </a:schemeClr>
              </a:solidFill>
              <a:latin typeface="AR ESSENCE" panose="02000000000000000000" pitchFamily="2" charset="0"/>
            </a:endParaRPr>
          </a:p>
        </p:txBody>
      </p:sp>
    </p:spTree>
    <p:extLst>
      <p:ext uri="{BB962C8B-B14F-4D97-AF65-F5344CB8AC3E}">
        <p14:creationId xmlns:p14="http://schemas.microsoft.com/office/powerpoint/2010/main" val="392147526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animEffect transition="in" filter="fade">
                                      <p:cBhvr>
                                        <p:cTn id="7" dur="500"/>
                                        <p:tgtEl>
                                          <p:spTgt spid="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2" end="2"/>
                                            </p:txEl>
                                          </p:spTgt>
                                        </p:tgtEl>
                                        <p:attrNameLst>
                                          <p:attrName>style.visibility</p:attrName>
                                        </p:attrNameLst>
                                      </p:cBhvr>
                                      <p:to>
                                        <p:strVal val="visible"/>
                                      </p:to>
                                    </p:set>
                                    <p:animEffect transition="in" filter="fade">
                                      <p:cBhvr>
                                        <p:cTn id="12" dur="500"/>
                                        <p:tgtEl>
                                          <p:spTgt spid="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
                                            <p:txEl>
                                              <p:pRg st="3" end="3"/>
                                            </p:txEl>
                                          </p:spTgt>
                                        </p:tgtEl>
                                        <p:attrNameLst>
                                          <p:attrName>style.visibility</p:attrName>
                                        </p:attrNameLst>
                                      </p:cBhvr>
                                      <p:to>
                                        <p:strVal val="visible"/>
                                      </p:to>
                                    </p:set>
                                    <p:animEffect transition="in" filter="fade">
                                      <p:cBhvr>
                                        <p:cTn id="17" dur="500"/>
                                        <p:tgtEl>
                                          <p:spTgt spid="9">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9">
                                            <p:txEl>
                                              <p:pRg st="4" end="4"/>
                                            </p:txEl>
                                          </p:spTgt>
                                        </p:tgtEl>
                                        <p:attrNameLst>
                                          <p:attrName>style.visibility</p:attrName>
                                        </p:attrNameLst>
                                      </p:cBhvr>
                                      <p:to>
                                        <p:strVal val="visible"/>
                                      </p:to>
                                    </p:set>
                                    <p:animEffect transition="in" filter="fade">
                                      <p:cBhvr>
                                        <p:cTn id="22" dur="500"/>
                                        <p:tgtEl>
                                          <p:spTgt spid="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Rectangle 5"/>
          <p:cNvSpPr txBox="1">
            <a:spLocks noChangeArrowheads="1"/>
          </p:cNvSpPr>
          <p:nvPr/>
        </p:nvSpPr>
        <p:spPr bwMode="auto">
          <a:xfrm>
            <a:off x="457200" y="6424613"/>
            <a:ext cx="11234928" cy="43338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Dein Glaube an den souveränen Gott</a:t>
            </a:r>
          </a:p>
        </p:txBody>
      </p:sp>
      <p:sp>
        <p:nvSpPr>
          <p:cNvPr id="9" name="Rectangle 6">
            <a:extLst>
              <a:ext uri="{FF2B5EF4-FFF2-40B4-BE49-F238E27FC236}">
                <a16:creationId xmlns:a16="http://schemas.microsoft.com/office/drawing/2014/main" id="{80936790-B751-4A5F-837B-424293B72233}"/>
              </a:ext>
            </a:extLst>
          </p:cNvPr>
          <p:cNvSpPr txBox="1">
            <a:spLocks noChangeArrowheads="1"/>
          </p:cNvSpPr>
          <p:nvPr/>
        </p:nvSpPr>
        <p:spPr bwMode="auto">
          <a:xfrm>
            <a:off x="457200" y="1916113"/>
            <a:ext cx="11234928" cy="45370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buNone/>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Worum geht‘s in 1. Mose?</a:t>
            </a:r>
          </a:p>
          <a:p>
            <a:pPr marL="0" indent="0">
              <a:buNone/>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„Der Autor gibt einen Überblick von der Schöpfung		   (Anfänge) dieser Welt durch Gott, über den Bund Gottes mit Abram, bis hin zum gewachsenen Volk Gottes, welches er erwählt hat. Dabei beschreibt der Autor den Sündenfall und die daraus resultierende, Welt-umfassende Bosheit der Menschen und macht deutlich, dass Gott eingreifen muss. Dies tut Gott in Form einer souveränen Gnadenerwählung und dem Eingehen eines Bundes mit den Patriarchen. So treibt Gott die Heilslinie voran!“</a:t>
            </a:r>
            <a:endParaRPr lang="de-DE" kern="0" dirty="0">
              <a:solidFill>
                <a:schemeClr val="accent6">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p:txBody>
      </p:sp>
      <p:sp>
        <p:nvSpPr>
          <p:cNvPr id="10" name="Rectangle 5">
            <a:extLst>
              <a:ext uri="{FF2B5EF4-FFF2-40B4-BE49-F238E27FC236}">
                <a16:creationId xmlns:a16="http://schemas.microsoft.com/office/drawing/2014/main" id="{17920231-FEF0-42E1-BDCD-9BB43CC5417A}"/>
              </a:ext>
            </a:extLst>
          </p:cNvPr>
          <p:cNvSpPr txBox="1">
            <a:spLocks noChangeArrowheads="1"/>
          </p:cNvSpPr>
          <p:nvPr/>
        </p:nvSpPr>
        <p:spPr>
          <a:xfrm>
            <a:off x="457200" y="274638"/>
            <a:ext cx="9240982" cy="1714500"/>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2. Er nimmt gnädig an und führt voran</a:t>
            </a:r>
            <a:endParaRPr lang="de-DE" sz="5400" dirty="0">
              <a:solidFill>
                <a:schemeClr val="accent4">
                  <a:lumMod val="60000"/>
                  <a:lumOff val="40000"/>
                </a:schemeClr>
              </a:solidFill>
              <a:latin typeface="AR ESSENCE" panose="02000000000000000000" pitchFamily="2" charset="0"/>
            </a:endParaRPr>
          </a:p>
        </p:txBody>
      </p:sp>
      <p:pic>
        <p:nvPicPr>
          <p:cNvPr id="13" name="Picture 4" descr="logo">
            <a:extLst>
              <a:ext uri="{FF2B5EF4-FFF2-40B4-BE49-F238E27FC236}">
                <a16:creationId xmlns:a16="http://schemas.microsoft.com/office/drawing/2014/main" id="{1CA4DC65-4871-4B31-A4DD-536662850432}"/>
              </a:ext>
            </a:extLst>
          </p:cNvPr>
          <p:cNvPicPr>
            <a:picLocks noChangeAspect="1" noChangeArrowheads="1"/>
          </p:cNvPicPr>
          <p:nvPr/>
        </p:nvPicPr>
        <p:blipFill>
          <a:blip r:embed="rId2" cstate="print"/>
          <a:srcRect/>
          <a:stretch>
            <a:fillRect/>
          </a:stretch>
        </p:blipFill>
        <p:spPr bwMode="auto">
          <a:xfrm>
            <a:off x="10996803" y="5656017"/>
            <a:ext cx="952500" cy="1143000"/>
          </a:xfrm>
          <a:prstGeom prst="rect">
            <a:avLst/>
          </a:prstGeom>
          <a:noFill/>
          <a:ln w="9525">
            <a:noFill/>
            <a:miter lim="800000"/>
            <a:headEnd/>
            <a:tailEnd/>
          </a:ln>
        </p:spPr>
      </p:pic>
    </p:spTree>
    <p:extLst>
      <p:ext uri="{BB962C8B-B14F-4D97-AF65-F5344CB8AC3E}">
        <p14:creationId xmlns:p14="http://schemas.microsoft.com/office/powerpoint/2010/main" val="199855942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9">
                                            <p:txEl>
                                              <p:pRg st="1" end="1"/>
                                            </p:txEl>
                                          </p:spTgt>
                                        </p:tgtEl>
                                        <p:attrNameLst>
                                          <p:attrName>style.visibility</p:attrName>
                                        </p:attrNameLst>
                                      </p:cBhvr>
                                      <p:to>
                                        <p:strVal val="visible"/>
                                      </p:to>
                                    </p:set>
                                    <p:animEffect transition="in" filter="fade">
                                      <p:cBhvr>
                                        <p:cTn id="10" dur="500"/>
                                        <p:tgtEl>
                                          <p:spTgt spid="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Rectangle 5"/>
          <p:cNvSpPr txBox="1">
            <a:spLocks noChangeArrowheads="1"/>
          </p:cNvSpPr>
          <p:nvPr/>
        </p:nvSpPr>
        <p:spPr bwMode="auto">
          <a:xfrm>
            <a:off x="457200" y="6424613"/>
            <a:ext cx="11234928" cy="43338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Dein Glaube an den souveränen Gott</a:t>
            </a:r>
          </a:p>
        </p:txBody>
      </p:sp>
      <p:sp>
        <p:nvSpPr>
          <p:cNvPr id="9" name="Rectangle 6">
            <a:extLst>
              <a:ext uri="{FF2B5EF4-FFF2-40B4-BE49-F238E27FC236}">
                <a16:creationId xmlns:a16="http://schemas.microsoft.com/office/drawing/2014/main" id="{80936790-B751-4A5F-837B-424293B72233}"/>
              </a:ext>
            </a:extLst>
          </p:cNvPr>
          <p:cNvSpPr txBox="1">
            <a:spLocks noChangeArrowheads="1"/>
          </p:cNvSpPr>
          <p:nvPr/>
        </p:nvSpPr>
        <p:spPr bwMode="auto">
          <a:xfrm>
            <a:off x="457200" y="1916113"/>
            <a:ext cx="11234928" cy="45370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buNone/>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Glaube in Hinblick auf Gottes Versprechen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(1. Mose 15,13-14; vgl. 2. Mose 4,31; Römer 10,17)</a:t>
            </a:r>
            <a:endPar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a:p>
            <a:pPr marL="0" indent="0">
              <a:buNone/>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Josefs Sarg kehrt heim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a:t>
            </a:r>
            <a:r>
              <a:rPr lang="fi-FI"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2. Mose 13,19; Josua 24,29-32</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a:t>
            </a:r>
          </a:p>
          <a:p>
            <a:pPr marL="0" indent="0">
              <a:buNone/>
              <a:tabLst>
                <a:tab pos="719138" algn="l"/>
              </a:tabLst>
              <a:defRPr/>
            </a:pPr>
            <a:r>
              <a:rPr lang="de-DE" kern="0" dirty="0">
                <a:solidFill>
                  <a:schemeClr val="accent1">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„Christus ist mein Leben und Sterben mein Gewinn“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(Philipper 1,21)</a:t>
            </a:r>
          </a:p>
          <a:p>
            <a:pPr marL="0" indent="0">
              <a:buNone/>
              <a:tabLst>
                <a:tab pos="719138" algn="l"/>
              </a:tabLst>
              <a:defRPr/>
            </a:pPr>
            <a:r>
              <a:rPr lang="de-DE" kern="0" dirty="0">
                <a:solidFill>
                  <a:schemeClr val="accent1">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„denn sei es auch, dass wir leben, wir leben dem Herrn; und sei es, dass wir sterben, wir sterben dem Herrn. Und sei es nun, dass wir leben, sei es auch, dass wir sterben, wir sind des Herrn.“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(Römer 14,8)</a:t>
            </a:r>
          </a:p>
          <a:p>
            <a:pPr marL="0" indent="0">
              <a:buNone/>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Weitere Ermutigungen zu Gottes Führung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(Johannes 16,33; Philipper   1,6)</a:t>
            </a:r>
          </a:p>
          <a:p>
            <a:pPr marL="0" indent="0">
              <a:buNone/>
              <a:tabLst>
                <a:tab pos="719138" algn="l"/>
              </a:tabLst>
              <a:defRPr/>
            </a:pPr>
            <a:endPar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endParaRPr>
          </a:p>
        </p:txBody>
      </p:sp>
      <p:pic>
        <p:nvPicPr>
          <p:cNvPr id="13" name="Picture 4" descr="logo">
            <a:extLst>
              <a:ext uri="{FF2B5EF4-FFF2-40B4-BE49-F238E27FC236}">
                <a16:creationId xmlns:a16="http://schemas.microsoft.com/office/drawing/2014/main" id="{1CA4DC65-4871-4B31-A4DD-536662850432}"/>
              </a:ext>
            </a:extLst>
          </p:cNvPr>
          <p:cNvPicPr>
            <a:picLocks noChangeAspect="1" noChangeArrowheads="1"/>
          </p:cNvPicPr>
          <p:nvPr/>
        </p:nvPicPr>
        <p:blipFill>
          <a:blip r:embed="rId2" cstate="print"/>
          <a:srcRect/>
          <a:stretch>
            <a:fillRect/>
          </a:stretch>
        </p:blipFill>
        <p:spPr bwMode="auto">
          <a:xfrm>
            <a:off x="10996803" y="5656017"/>
            <a:ext cx="952500" cy="1143000"/>
          </a:xfrm>
          <a:prstGeom prst="rect">
            <a:avLst/>
          </a:prstGeom>
          <a:noFill/>
          <a:ln w="9525">
            <a:noFill/>
            <a:miter lim="800000"/>
            <a:headEnd/>
            <a:tailEnd/>
          </a:ln>
        </p:spPr>
      </p:pic>
      <p:sp>
        <p:nvSpPr>
          <p:cNvPr id="2" name="Rectangle 5">
            <a:extLst>
              <a:ext uri="{FF2B5EF4-FFF2-40B4-BE49-F238E27FC236}">
                <a16:creationId xmlns:a16="http://schemas.microsoft.com/office/drawing/2014/main" id="{3821EA0C-2163-1194-8883-EEB2EA6CA3E2}"/>
              </a:ext>
            </a:extLst>
          </p:cNvPr>
          <p:cNvSpPr txBox="1">
            <a:spLocks noChangeArrowheads="1"/>
          </p:cNvSpPr>
          <p:nvPr/>
        </p:nvSpPr>
        <p:spPr>
          <a:xfrm>
            <a:off x="457200" y="274638"/>
            <a:ext cx="9240982" cy="1714500"/>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2. Er nimmt gnädig an und führt voran</a:t>
            </a:r>
            <a:endParaRPr lang="de-DE" sz="5400" dirty="0">
              <a:solidFill>
                <a:schemeClr val="accent4">
                  <a:lumMod val="60000"/>
                  <a:lumOff val="40000"/>
                </a:schemeClr>
              </a:solidFill>
              <a:latin typeface="AR ESSENCE" panose="02000000000000000000" pitchFamily="2" charset="0"/>
            </a:endParaRPr>
          </a:p>
        </p:txBody>
      </p:sp>
    </p:spTree>
    <p:extLst>
      <p:ext uri="{BB962C8B-B14F-4D97-AF65-F5344CB8AC3E}">
        <p14:creationId xmlns:p14="http://schemas.microsoft.com/office/powerpoint/2010/main" val="3739790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animEffect transition="in" filter="fade">
                                      <p:cBhvr>
                                        <p:cTn id="7" dur="500"/>
                                        <p:tgtEl>
                                          <p:spTgt spid="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2" end="2"/>
                                            </p:txEl>
                                          </p:spTgt>
                                        </p:tgtEl>
                                        <p:attrNameLst>
                                          <p:attrName>style.visibility</p:attrName>
                                        </p:attrNameLst>
                                      </p:cBhvr>
                                      <p:to>
                                        <p:strVal val="visible"/>
                                      </p:to>
                                    </p:set>
                                    <p:animEffect transition="in" filter="fade">
                                      <p:cBhvr>
                                        <p:cTn id="12" dur="500"/>
                                        <p:tgtEl>
                                          <p:spTgt spid="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
                                            <p:txEl>
                                              <p:pRg st="3" end="3"/>
                                            </p:txEl>
                                          </p:spTgt>
                                        </p:tgtEl>
                                        <p:attrNameLst>
                                          <p:attrName>style.visibility</p:attrName>
                                        </p:attrNameLst>
                                      </p:cBhvr>
                                      <p:to>
                                        <p:strVal val="visible"/>
                                      </p:to>
                                    </p:set>
                                    <p:animEffect transition="in" filter="fade">
                                      <p:cBhvr>
                                        <p:cTn id="17" dur="500"/>
                                        <p:tgtEl>
                                          <p:spTgt spid="9">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9">
                                            <p:txEl>
                                              <p:pRg st="4" end="4"/>
                                            </p:txEl>
                                          </p:spTgt>
                                        </p:tgtEl>
                                        <p:attrNameLst>
                                          <p:attrName>style.visibility</p:attrName>
                                        </p:attrNameLst>
                                      </p:cBhvr>
                                      <p:to>
                                        <p:strVal val="visible"/>
                                      </p:to>
                                    </p:set>
                                    <p:animEffect transition="in" filter="fade">
                                      <p:cBhvr>
                                        <p:cTn id="22" dur="500"/>
                                        <p:tgtEl>
                                          <p:spTgt spid="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9" name="Rectangle 5"/>
          <p:cNvSpPr txBox="1">
            <a:spLocks noChangeArrowheads="1"/>
          </p:cNvSpPr>
          <p:nvPr/>
        </p:nvSpPr>
        <p:spPr bwMode="auto">
          <a:xfrm>
            <a:off x="457200" y="1989138"/>
            <a:ext cx="11277600" cy="607758"/>
          </a:xfrm>
          <a:prstGeom prst="rect">
            <a:avLst/>
          </a:prstGeom>
          <a:noFill/>
          <a:ln w="9525">
            <a:noFill/>
            <a:miter lim="800000"/>
            <a:headEnd/>
            <a:tailEnd/>
          </a:ln>
        </p:spPr>
        <p:txBody>
          <a:bodyPr/>
          <a:lstStyle/>
          <a:p>
            <a:pPr algn="ctr" fontAlgn="base">
              <a:spcBef>
                <a:spcPct val="0"/>
              </a:spcBef>
              <a:spcAft>
                <a:spcPct val="0"/>
              </a:spcAft>
              <a:defRPr/>
            </a:pPr>
            <a:r>
              <a:rPr lang="de-DE" sz="3600" dirty="0">
                <a:solidFill>
                  <a:schemeClr val="bg1"/>
                </a:solidFill>
                <a:effectLst>
                  <a:glow rad="139700">
                    <a:schemeClr val="tx1">
                      <a:alpha val="40000"/>
                    </a:schemeClr>
                  </a:glow>
                </a:effectLst>
                <a:latin typeface="AR ESSENCE" panose="02000000000000000000" pitchFamily="2" charset="0"/>
                <a:cs typeface="Arial" charset="0"/>
              </a:rPr>
              <a:t>1. Mose 50,15-26</a:t>
            </a:r>
          </a:p>
        </p:txBody>
      </p:sp>
      <p:sp>
        <p:nvSpPr>
          <p:cNvPr id="8" name="Rectangle 5"/>
          <p:cNvSpPr txBox="1">
            <a:spLocks noChangeArrowheads="1"/>
          </p:cNvSpPr>
          <p:nvPr/>
        </p:nvSpPr>
        <p:spPr>
          <a:xfrm>
            <a:off x="457199" y="274638"/>
            <a:ext cx="9254837" cy="1714500"/>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b="1" dirty="0">
                <a:solidFill>
                  <a:schemeClr val="accent4">
                    <a:lumMod val="60000"/>
                    <a:lumOff val="40000"/>
                  </a:schemeClr>
                </a:solidFill>
                <a:effectLst>
                  <a:glow rad="139700">
                    <a:schemeClr val="tx1">
                      <a:alpha val="40000"/>
                    </a:schemeClr>
                  </a:glow>
                </a:effectLst>
                <a:latin typeface="AR ESSENCE" panose="02000000000000000000" pitchFamily="2" charset="0"/>
              </a:rPr>
              <a:t>Dein Glaube an den souveränen Gott</a:t>
            </a:r>
          </a:p>
        </p:txBody>
      </p:sp>
      <p:sp>
        <p:nvSpPr>
          <p:cNvPr id="7" name="Rechteck 6">
            <a:extLst>
              <a:ext uri="{FF2B5EF4-FFF2-40B4-BE49-F238E27FC236}">
                <a16:creationId xmlns:a16="http://schemas.microsoft.com/office/drawing/2014/main" id="{C5188A6F-0BF4-4609-9C13-ADAB2AC5EF3E}"/>
              </a:ext>
            </a:extLst>
          </p:cNvPr>
          <p:cNvSpPr/>
          <p:nvPr/>
        </p:nvSpPr>
        <p:spPr>
          <a:xfrm>
            <a:off x="457200" y="2854375"/>
            <a:ext cx="11320272" cy="1378839"/>
          </a:xfrm>
          <a:prstGeom prst="rect">
            <a:avLst/>
          </a:prstGeom>
        </p:spPr>
        <p:txBody>
          <a:bodyPr wrap="square">
            <a:spAutoFit/>
          </a:bodyPr>
          <a:lstStyle/>
          <a:p>
            <a:pPr marL="714375" lvl="0" indent="-714375" eaLnBrk="0" fontAlgn="base" hangingPunct="0">
              <a:spcBef>
                <a:spcPct val="20000"/>
              </a:spcBef>
              <a:spcAft>
                <a:spcPct val="0"/>
              </a:spcAft>
              <a:buFont typeface="+mj-lt"/>
              <a:buAutoNum type="arabicPeriod"/>
              <a:tabLst>
                <a:tab pos="714375" algn="l"/>
              </a:tabLst>
            </a:pPr>
            <a:r>
              <a:rPr lang="de-DE" sz="380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Er beabsichtigt Gutes und tut es (Verse 15-21)</a:t>
            </a:r>
          </a:p>
          <a:p>
            <a:pPr marL="714375" lvl="0" indent="-714375" eaLnBrk="0" fontAlgn="base" hangingPunct="0">
              <a:spcBef>
                <a:spcPct val="20000"/>
              </a:spcBef>
              <a:spcAft>
                <a:spcPct val="0"/>
              </a:spcAft>
              <a:buFont typeface="+mj-lt"/>
              <a:buAutoNum type="arabicPeriod"/>
              <a:tabLst>
                <a:tab pos="714375" algn="l"/>
              </a:tabLst>
            </a:pPr>
            <a:r>
              <a:rPr lang="de-DE" sz="380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Er nimmt gnädig an und führt voran (Verse 22-26)</a:t>
            </a:r>
          </a:p>
        </p:txBody>
      </p:sp>
      <p:pic>
        <p:nvPicPr>
          <p:cNvPr id="10" name="Picture 4" descr="logo">
            <a:extLst>
              <a:ext uri="{FF2B5EF4-FFF2-40B4-BE49-F238E27FC236}">
                <a16:creationId xmlns:a16="http://schemas.microsoft.com/office/drawing/2014/main" id="{CB64CCA8-1375-4D87-BCE6-1D824757A26C}"/>
              </a:ext>
            </a:extLst>
          </p:cNvPr>
          <p:cNvPicPr>
            <a:picLocks noChangeAspect="1" noChangeArrowheads="1"/>
          </p:cNvPicPr>
          <p:nvPr/>
        </p:nvPicPr>
        <p:blipFill>
          <a:blip r:embed="rId2" cstate="print"/>
          <a:srcRect/>
          <a:stretch>
            <a:fillRect/>
          </a:stretch>
        </p:blipFill>
        <p:spPr bwMode="auto">
          <a:xfrm>
            <a:off x="10996803" y="5656017"/>
            <a:ext cx="952500" cy="1143000"/>
          </a:xfrm>
          <a:prstGeom prst="rect">
            <a:avLst/>
          </a:prstGeom>
          <a:noFill/>
          <a:ln w="9525">
            <a:noFill/>
            <a:miter lim="800000"/>
            <a:headEnd/>
            <a:tailEnd/>
          </a:ln>
        </p:spPr>
      </p:pic>
    </p:spTree>
    <p:extLst>
      <p:ext uri="{BB962C8B-B14F-4D97-AF65-F5344CB8AC3E}">
        <p14:creationId xmlns:p14="http://schemas.microsoft.com/office/powerpoint/2010/main" val="111506452"/>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12" name="Picture 4" descr="logo"/>
          <p:cNvPicPr>
            <a:picLocks noChangeAspect="1" noChangeArrowheads="1"/>
          </p:cNvPicPr>
          <p:nvPr/>
        </p:nvPicPr>
        <p:blipFill>
          <a:blip r:embed="rId2" cstate="print"/>
          <a:srcRect/>
          <a:stretch>
            <a:fillRect/>
          </a:stretch>
        </p:blipFill>
        <p:spPr bwMode="auto">
          <a:xfrm>
            <a:off x="11215878" y="5656017"/>
            <a:ext cx="952500" cy="1143000"/>
          </a:xfrm>
          <a:prstGeom prst="rect">
            <a:avLst/>
          </a:prstGeom>
          <a:noFill/>
          <a:ln w="9525">
            <a:noFill/>
            <a:miter lim="800000"/>
            <a:headEnd/>
            <a:tailEnd/>
          </a:ln>
        </p:spPr>
      </p:pic>
    </p:spTree>
    <p:extLst>
      <p:ext uri="{BB962C8B-B14F-4D97-AF65-F5344CB8AC3E}">
        <p14:creationId xmlns:p14="http://schemas.microsoft.com/office/powerpoint/2010/main" val="3028029711"/>
      </p:ext>
    </p:extLst>
  </p:cSld>
  <p:clrMapOvr>
    <a:masterClrMapping/>
  </p:clrMapOvr>
  <p:transition>
    <p:fad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465</Words>
  <Application>Microsoft Office PowerPoint</Application>
  <PresentationFormat>Breitbild</PresentationFormat>
  <Paragraphs>31</Paragraphs>
  <Slides>8</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8</vt:i4>
      </vt:variant>
    </vt:vector>
  </HeadingPairs>
  <TitlesOfParts>
    <vt:vector size="13" baseType="lpstr">
      <vt:lpstr>AR ESSENCE</vt:lpstr>
      <vt:lpstr>Arial</vt:lpstr>
      <vt:lpstr>Calibri</vt:lpstr>
      <vt:lpstr>Calibri Light</vt:lpstr>
      <vt:lpstr>Office Theme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Mose 50,15-26: Dein Glaube an den souveränen Gott</dc:title>
  <dc:creator>Sascha Kriegler</dc:creator>
  <cp:lastModifiedBy>Sascha Kriegler</cp:lastModifiedBy>
  <cp:revision>390</cp:revision>
  <dcterms:created xsi:type="dcterms:W3CDTF">2015-12-06T14:34:46Z</dcterms:created>
  <dcterms:modified xsi:type="dcterms:W3CDTF">2023-06-11T06:47:26Z</dcterms:modified>
</cp:coreProperties>
</file>