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2"/>
  </p:notesMasterIdLst>
  <p:sldIdLst>
    <p:sldId id="256" r:id="rId4"/>
    <p:sldId id="299" r:id="rId5"/>
    <p:sldId id="278" r:id="rId6"/>
    <p:sldId id="300" r:id="rId7"/>
    <p:sldId id="281" r:id="rId8"/>
    <p:sldId id="301" r:id="rId9"/>
    <p:sldId id="302" r:id="rId10"/>
    <p:sldId id="288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003399"/>
    <a:srgbClr val="0066CC"/>
    <a:srgbClr val="000066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416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15.06.2013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ata\Zwischenablage\37_5868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95" y="1099902"/>
            <a:ext cx="7120809" cy="46581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714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Das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praktische Leben in der Gemeinde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924175"/>
            <a:ext cx="8435975" cy="25923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1.</a:t>
            </a:r>
            <a:r>
              <a:rPr lang="de-DE" sz="2600" dirty="0" smtClean="0"/>
              <a:t> Eine wichtige Bitte:</a:t>
            </a:r>
          </a:p>
          <a:p>
            <a:pPr marL="0" indent="0">
              <a:buFontTx/>
              <a:buNone/>
            </a:pPr>
            <a:r>
              <a:rPr lang="de-DE" sz="2600" dirty="0"/>
              <a:t>	Das Beieinander mit den Gemeindehirten (12-13)</a:t>
            </a:r>
            <a:endParaRPr lang="de-DE" sz="2600" dirty="0" smtClean="0"/>
          </a:p>
          <a:p>
            <a:pPr marL="0" indent="0">
              <a:buFontTx/>
              <a:buNone/>
            </a:pPr>
            <a:endParaRPr lang="de-DE" sz="2000" dirty="0" smtClean="0">
              <a:solidFill>
                <a:srgbClr val="000000"/>
              </a:solidFill>
            </a:endParaRPr>
          </a:p>
          <a:p>
            <a:pPr marL="0" indent="0">
              <a:buFontTx/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2. </a:t>
            </a:r>
            <a:r>
              <a:rPr lang="de-DE" sz="2600" dirty="0" smtClean="0"/>
              <a:t>Eine notwendige Ermahnung:</a:t>
            </a:r>
          </a:p>
          <a:p>
            <a:pPr marL="0" indent="0">
              <a:buFontTx/>
              <a:buNone/>
            </a:pPr>
            <a:r>
              <a:rPr lang="de-DE" sz="2600" dirty="0"/>
              <a:t>	Das Miteinander der Gemeindeglieder (14-15)</a:t>
            </a:r>
            <a:endParaRPr lang="de-DE" sz="2600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1. Thessalonicher 5,12-15</a:t>
            </a:r>
            <a:endParaRPr lang="de-DE" sz="2600" kern="0" dirty="0">
              <a:solidFill>
                <a:schemeClr val="accent4">
                  <a:lumMod val="95000"/>
                  <a:lumOff val="5000"/>
                </a:schemeClr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27654" grpId="0" uiExpand="1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Eine wichtige Bitte: Das Beieinander mit den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Gemeindehirten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600" dirty="0" smtClean="0"/>
              <a:t>a) </a:t>
            </a:r>
            <a:r>
              <a:rPr lang="de-DE" sz="2600" u="sng" dirty="0" smtClean="0"/>
              <a:t>Anerkennung der Hirten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Die Arbeit der Hirten: </a:t>
            </a:r>
            <a:r>
              <a:rPr lang="de-DE" sz="2000" dirty="0">
                <a:solidFill>
                  <a:srgbClr val="003399"/>
                </a:solidFill>
              </a:rPr>
              <a:t>1. Korinther </a:t>
            </a:r>
            <a:r>
              <a:rPr lang="de-DE" sz="2000" dirty="0" smtClean="0">
                <a:solidFill>
                  <a:srgbClr val="003399"/>
                </a:solidFill>
              </a:rPr>
              <a:t>16,16</a:t>
            </a:r>
            <a:r>
              <a:rPr lang="de-DE" sz="2000" dirty="0">
                <a:solidFill>
                  <a:srgbClr val="003399"/>
                </a:solidFill>
              </a:rPr>
              <a:t>; 1. Timotheus 5,17</a:t>
            </a:r>
            <a:endParaRPr lang="de-DE" sz="2000" dirty="0" smtClean="0">
              <a:solidFill>
                <a:srgbClr val="003399"/>
              </a:solidFill>
            </a:endParaRPr>
          </a:p>
          <a:p>
            <a:pPr marL="0" indent="0">
              <a:buFontTx/>
              <a:buNone/>
            </a:pPr>
            <a:r>
              <a:rPr lang="de-DE" sz="2000" dirty="0" smtClean="0"/>
              <a:t>Das Vorstehen der Hirten:</a:t>
            </a:r>
            <a:r>
              <a:rPr lang="de-DE" sz="2000" dirty="0" smtClean="0">
                <a:solidFill>
                  <a:srgbClr val="003399"/>
                </a:solidFill>
              </a:rPr>
              <a:t> </a:t>
            </a:r>
            <a:r>
              <a:rPr lang="de-DE" sz="2000" dirty="0">
                <a:solidFill>
                  <a:srgbClr val="003399"/>
                </a:solidFill>
              </a:rPr>
              <a:t>Hebräer </a:t>
            </a:r>
            <a:r>
              <a:rPr lang="de-DE" sz="2000" dirty="0" smtClean="0">
                <a:solidFill>
                  <a:srgbClr val="003399"/>
                </a:solidFill>
              </a:rPr>
              <a:t>13,17; Römer 12,8</a:t>
            </a:r>
            <a:r>
              <a:rPr lang="de-DE" sz="2000" dirty="0">
                <a:solidFill>
                  <a:srgbClr val="003399"/>
                </a:solidFill>
              </a:rPr>
              <a:t>; 1. Timotheus 3,4-5.12; 5,17</a:t>
            </a:r>
            <a:endParaRPr lang="de-DE" sz="2000" dirty="0" smtClean="0">
              <a:solidFill>
                <a:srgbClr val="003399"/>
              </a:solidFill>
            </a:endParaRPr>
          </a:p>
          <a:p>
            <a:pPr marL="0" lv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Zurechtweisung der Hirten:</a:t>
            </a:r>
            <a:r>
              <a:rPr lang="de-DE" sz="2000" dirty="0" smtClean="0">
                <a:solidFill>
                  <a:srgbClr val="003399"/>
                </a:solidFill>
              </a:rPr>
              <a:t> Galater 6,1</a:t>
            </a:r>
            <a:endParaRPr lang="de-DE" sz="1000" dirty="0">
              <a:solidFill>
                <a:srgbClr val="003399"/>
              </a:solidFill>
            </a:endParaRPr>
          </a:p>
          <a:p>
            <a:pPr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</a:rPr>
              <a:t>Jesus </a:t>
            </a:r>
            <a:r>
              <a:rPr lang="de-DE" sz="2000" dirty="0">
                <a:solidFill>
                  <a:srgbClr val="008000"/>
                </a:solidFill>
              </a:rPr>
              <a:t>ist der Oberhirte (1. Petrus 5,4) / große Hirte (Hebräer 13,20)</a:t>
            </a:r>
          </a:p>
          <a:p>
            <a:pPr lvl="0"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</a:rPr>
              <a:t>Die Aufgabe der Hirten: Ernähren &amp; beschützen, weiden / führen und pflegen</a:t>
            </a:r>
            <a:endParaRPr lang="de-DE" sz="2000" dirty="0">
              <a:solidFill>
                <a:srgbClr val="008000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rgbClr val="0066CC"/>
                </a:solidFill>
              </a:rPr>
              <a:t>Das praktische Leben in der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Eine wichtige Bitte: Das Beieinander mit den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Gemeindehirten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600" dirty="0"/>
              <a:t>b</a:t>
            </a:r>
            <a:r>
              <a:rPr lang="de-DE" sz="2600" dirty="0" smtClean="0"/>
              <a:t>) </a:t>
            </a:r>
            <a:r>
              <a:rPr lang="de-DE" sz="2600" u="sng" dirty="0" smtClean="0"/>
              <a:t>Achten der Hirten in Liebe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Werke der Liebe und Demut: </a:t>
            </a:r>
            <a:r>
              <a:rPr lang="de-DE" sz="2000" dirty="0" smtClean="0">
                <a:solidFill>
                  <a:srgbClr val="003399"/>
                </a:solidFill>
              </a:rPr>
              <a:t>1. Petrus 5,2-6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Die Liebe macht vollkommen:</a:t>
            </a:r>
            <a:r>
              <a:rPr lang="de-DE" sz="2000" dirty="0" smtClean="0">
                <a:solidFill>
                  <a:srgbClr val="003399"/>
                </a:solidFill>
              </a:rPr>
              <a:t> Kolosser 3,14-15</a:t>
            </a:r>
          </a:p>
          <a:p>
            <a:pPr marL="0" indent="0">
              <a:buFontTx/>
              <a:buNone/>
            </a:pPr>
            <a:endParaRPr lang="de-DE" sz="1000" dirty="0" smtClean="0"/>
          </a:p>
          <a:p>
            <a:pPr marL="0" indent="0">
              <a:buFontTx/>
              <a:buNone/>
            </a:pPr>
            <a:r>
              <a:rPr lang="de-DE" sz="2600" dirty="0" smtClean="0"/>
              <a:t>c) </a:t>
            </a:r>
            <a:r>
              <a:rPr lang="de-DE" sz="2600" u="sng" dirty="0" smtClean="0"/>
              <a:t>Frieden untereinander halten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Das praktische Leben in der Gemeinde</a:t>
            </a:r>
            <a:endParaRPr lang="de-DE" sz="1400" kern="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Eine notwendige Ermahnung: Das Miteinander der Gemeindeglieder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600" dirty="0" smtClean="0"/>
              <a:t>a) </a:t>
            </a:r>
            <a:r>
              <a:rPr lang="de-DE" sz="2600" u="sng" dirty="0" smtClean="0"/>
              <a:t>Die Unordentlichen zurechtweisen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Unordentlicher </a:t>
            </a:r>
            <a:r>
              <a:rPr lang="de-DE" sz="2000" dirty="0" smtClean="0"/>
              <a:t>Wandel: </a:t>
            </a:r>
            <a:r>
              <a:rPr lang="de-DE" sz="2000" dirty="0" smtClean="0">
                <a:solidFill>
                  <a:srgbClr val="003399"/>
                </a:solidFill>
              </a:rPr>
              <a:t>1. Thessalonicher 4,11-12; 2. Thessalonicher 3,15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Gott ist nicht ein Gott der Unordnung:</a:t>
            </a:r>
            <a:r>
              <a:rPr lang="de-DE" sz="2000" dirty="0" smtClean="0">
                <a:solidFill>
                  <a:srgbClr val="003399"/>
                </a:solidFill>
              </a:rPr>
              <a:t> 1. Korinther 14,33</a:t>
            </a:r>
          </a:p>
          <a:p>
            <a:pPr marL="0" lvl="0" indent="0">
              <a:buNone/>
            </a:pPr>
            <a:endParaRPr lang="de-DE" sz="1000" dirty="0" smtClean="0">
              <a:solidFill>
                <a:srgbClr val="008000"/>
              </a:solidFill>
            </a:endParaRPr>
          </a:p>
          <a:p>
            <a:pPr marL="0" lvl="0" indent="0">
              <a:buNone/>
            </a:pPr>
            <a:r>
              <a:rPr lang="de-DE" sz="2600" dirty="0" smtClean="0"/>
              <a:t>b) </a:t>
            </a:r>
            <a:r>
              <a:rPr lang="de-DE" sz="2600" u="sng" dirty="0" smtClean="0"/>
              <a:t>Die Kleinmütigen trösten</a:t>
            </a:r>
          </a:p>
          <a:p>
            <a:pPr marL="0" lv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Gottes Aufruf im AT: </a:t>
            </a:r>
            <a:r>
              <a:rPr lang="de-DE" sz="2000" dirty="0" smtClean="0">
                <a:solidFill>
                  <a:srgbClr val="003399"/>
                </a:solidFill>
              </a:rPr>
              <a:t>Jesaja 35,34</a:t>
            </a:r>
          </a:p>
          <a:p>
            <a:pPr marL="0" lvl="0" indent="0">
              <a:buNone/>
            </a:pPr>
            <a:endParaRPr lang="de-DE" sz="1000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de-DE" sz="2600" dirty="0" smtClean="0"/>
              <a:t>c) </a:t>
            </a:r>
            <a:r>
              <a:rPr lang="de-DE" sz="2600" u="sng" dirty="0" smtClean="0">
                <a:solidFill>
                  <a:srgbClr val="000000"/>
                </a:solidFill>
              </a:rPr>
              <a:t>Der Schwachen annehmen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Die Schwachen: </a:t>
            </a:r>
            <a:r>
              <a:rPr lang="de-DE" sz="2000" dirty="0" smtClean="0">
                <a:solidFill>
                  <a:srgbClr val="003399"/>
                </a:solidFill>
              </a:rPr>
              <a:t>Römer 14,1; 1. Korinther 8,9-11; 9,22; Apostelgeschichte 20,35</a:t>
            </a:r>
          </a:p>
          <a:p>
            <a:pPr lvl="0"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</a:rPr>
              <a:t>Langmut: </a:t>
            </a:r>
            <a:r>
              <a:rPr lang="de-DE" sz="1800" dirty="0" smtClean="0">
                <a:solidFill>
                  <a:srgbClr val="008000"/>
                </a:solidFill>
              </a:rPr>
              <a:t>Epheser 4,2; Kolosser 3,12; 1. Korinther 13,4; Galater 5,22</a:t>
            </a:r>
          </a:p>
          <a:p>
            <a:pPr marL="0" indent="0">
              <a:buNone/>
            </a:pPr>
            <a:endParaRPr lang="de-DE" sz="1000" dirty="0">
              <a:solidFill>
                <a:srgbClr val="008000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rgbClr val="0066CC"/>
                </a:solidFill>
              </a:rPr>
              <a:t>Das praktische Leben in der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Eine notwendige Ermahnung: Das Miteinander der Gemeindeglieder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de-DE" sz="2600" dirty="0" smtClean="0"/>
              <a:t>d) </a:t>
            </a:r>
            <a:r>
              <a:rPr lang="de-DE" sz="2600" u="sng" dirty="0" smtClean="0"/>
              <a:t>Nicht Böses mit Bösem vergelten</a:t>
            </a:r>
          </a:p>
          <a:p>
            <a:pPr marL="0" indent="0">
              <a:buNone/>
            </a:pPr>
            <a:r>
              <a:rPr lang="de-DE" sz="2000" dirty="0" smtClean="0"/>
              <a:t>Keine Vergeltung: </a:t>
            </a:r>
            <a:r>
              <a:rPr lang="de-DE" sz="2000" dirty="0" smtClean="0">
                <a:solidFill>
                  <a:srgbClr val="003399"/>
                </a:solidFill>
              </a:rPr>
              <a:t>Matthäus 5,38-48; Römer 12,17.21; 1. Petrus 3,9</a:t>
            </a:r>
          </a:p>
          <a:p>
            <a:pPr marL="0" indent="0">
              <a:buNone/>
            </a:pPr>
            <a:r>
              <a:rPr lang="de-DE" sz="2000" dirty="0" smtClean="0"/>
              <a:t>Der Ausweg: </a:t>
            </a:r>
            <a:r>
              <a:rPr lang="de-DE" sz="2000" dirty="0" smtClean="0">
                <a:solidFill>
                  <a:srgbClr val="003399"/>
                </a:solidFill>
              </a:rPr>
              <a:t>Sprüche 20,22</a:t>
            </a:r>
          </a:p>
          <a:p>
            <a:pPr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</a:rPr>
              <a:t>Gutes tun: </a:t>
            </a:r>
            <a:r>
              <a:rPr lang="de-DE" sz="1800" dirty="0" smtClean="0">
                <a:solidFill>
                  <a:srgbClr val="008000"/>
                </a:solidFill>
              </a:rPr>
              <a:t>Matthäus 5,38-48</a:t>
            </a:r>
          </a:p>
          <a:p>
            <a:pPr marL="0" indent="0">
              <a:buNone/>
            </a:pPr>
            <a:endParaRPr lang="de-DE" sz="1000" dirty="0">
              <a:solidFill>
                <a:srgbClr val="008000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rgbClr val="0066CC"/>
                </a:solidFill>
              </a:rPr>
              <a:t>Das praktische Leben in der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Bildschirmpräsentation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Standarddesign</vt:lpstr>
      <vt:lpstr>1_Standarddesign</vt:lpstr>
      <vt:lpstr>Präsentation_Vorlage_METROSYSTEMS_4zu3_de_groß_20101026</vt:lpstr>
      <vt:lpstr>Folie 1</vt:lpstr>
      <vt:lpstr>Folie 2</vt:lpstr>
      <vt:lpstr>Das praktische Leben in der Gemeinde</vt:lpstr>
      <vt:lpstr>1. Eine wichtige Bitte: Das Beieinander mit den Gemeindehirten</vt:lpstr>
      <vt:lpstr>1. Eine wichtige Bitte: Das Beieinander mit den Gemeindehirten</vt:lpstr>
      <vt:lpstr>2. Eine notwendige Ermahnung: Das Miteinander der Gemeindeglieder</vt:lpstr>
      <vt:lpstr>2. Eine notwendige Ermahnung: Das Miteinander der Gemeindeglieder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Thessalonicher 5,12-15: Das praktische Leben in der Gemeinde</dc:title>
  <dc:creator>Sascha Kriegler</dc:creator>
  <cp:lastModifiedBy>Sascha Kriegler</cp:lastModifiedBy>
  <cp:revision>112</cp:revision>
  <dcterms:created xsi:type="dcterms:W3CDTF">2012-08-30T12:12:53Z</dcterms:created>
  <dcterms:modified xsi:type="dcterms:W3CDTF">2013-06-15T13:49:10Z</dcterms:modified>
</cp:coreProperties>
</file>