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3" r:id="rId3"/>
  </p:sldMasterIdLst>
  <p:notesMasterIdLst>
    <p:notesMasterId r:id="rId12"/>
  </p:notesMasterIdLst>
  <p:sldIdLst>
    <p:sldId id="256" r:id="rId4"/>
    <p:sldId id="278" r:id="rId5"/>
    <p:sldId id="300" r:id="rId6"/>
    <p:sldId id="303" r:id="rId7"/>
    <p:sldId id="304" r:id="rId8"/>
    <p:sldId id="305" r:id="rId9"/>
    <p:sldId id="302" r:id="rId10"/>
    <p:sldId id="288" r:id="rId1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8000"/>
    <a:srgbClr val="003399"/>
    <a:srgbClr val="0066CC"/>
    <a:srgbClr val="000066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416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7054419-1977-4B48-91D8-87A34BE9B8E7}" type="datetimeFigureOut">
              <a:rPr lang="de-DE"/>
              <a:pPr>
                <a:defRPr/>
              </a:pPr>
              <a:t>06.07.2013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5E5D9E3-5386-402E-881F-685C6169B65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639276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EF862-911A-42BB-9C49-D1C1E6B1C0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4B89F-2E4A-4DCE-94A7-6348472AFC7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2C30E-CA6D-4632-9397-0AC1C74A3F8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D93A3-B0F7-4671-B449-2918C4FDA7F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06DB1-8C79-47FB-82E1-AC9746BB134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7A53D-0A6A-4972-8C76-64B89DE8ABD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E131D-A8DC-4E6D-B95F-751198D5E96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66E8A-3BDB-4D6D-9176-1768E08A6B0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07FA3-6FD4-465A-90AB-A48F7E0B131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CB552-0AB5-48CF-AAEB-EEC9204F416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F9DDB-9467-400B-824B-7E648B23B5F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E902C-19A8-4106-8CD0-8B295974C6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9F1D7-8358-443C-8003-9AD6A5FFE8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01499-CCCC-4905-9823-2D1CA74C9C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1E3C4-DF13-485C-A52C-990402521E7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23938" y="1481138"/>
            <a:ext cx="3460750" cy="1220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7088" y="1481138"/>
            <a:ext cx="3460750" cy="1220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81FEC-7258-4D80-855A-348D731B89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327775" y="917575"/>
            <a:ext cx="1770063" cy="17843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014413" y="917575"/>
            <a:ext cx="5160962" cy="17843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4413" y="917575"/>
            <a:ext cx="7073900" cy="304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023938" y="1481138"/>
            <a:ext cx="7073900" cy="1220787"/>
          </a:xfrm>
        </p:spPr>
        <p:txBody>
          <a:bodyPr/>
          <a:lstStyle/>
          <a:p>
            <a:pPr lvl="0"/>
            <a:endParaRPr lang="de-DE" noProof="0" smtClean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1014413" y="917575"/>
            <a:ext cx="7083425" cy="17843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DDC5F-362A-4611-8C2D-D0C587D0159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E9E52-62F5-47CC-A5F6-546DFC1F399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99F84-4659-4E0F-8A04-4283E6D8AE6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95735-DBA0-461D-ACBE-5B7D5C8696E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6CAA7-8A09-4A91-A061-87183D8E9D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F10A0-3F37-4BDF-A8C7-18716DE1774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EFE8625-828C-4AFC-93E1-87A771387AB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E44ED0FD-9093-4BA0-907F-0E527601BAC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6450013"/>
            <a:ext cx="7385050" cy="273050"/>
          </a:xfrm>
          <a:prstGeom prst="rect">
            <a:avLst/>
          </a:prstGeom>
          <a:solidFill>
            <a:schemeClr val="tx2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solidFill>
                <a:srgbClr val="565A5B"/>
              </a:solidFill>
              <a:latin typeface="Arial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8389938" y="6448425"/>
            <a:ext cx="755650" cy="273050"/>
          </a:xfrm>
          <a:prstGeom prst="rect">
            <a:avLst/>
          </a:prstGeom>
          <a:solidFill>
            <a:srgbClr val="FCC51D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solidFill>
                <a:srgbClr val="565A5B"/>
              </a:solidFill>
              <a:latin typeface="Arial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3938" y="1481138"/>
            <a:ext cx="707390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14413" y="917575"/>
            <a:ext cx="7073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Titelmasterformat durch Klicken bearbeiten.</a:t>
            </a:r>
          </a:p>
        </p:txBody>
      </p:sp>
      <p:sp>
        <p:nvSpPr>
          <p:cNvPr id="2331654" name="Text Box 6"/>
          <p:cNvSpPr txBox="1">
            <a:spLocks noChangeArrowheads="1"/>
          </p:cNvSpPr>
          <p:nvPr/>
        </p:nvSpPr>
        <p:spPr bwMode="auto">
          <a:xfrm>
            <a:off x="3762375" y="6492875"/>
            <a:ext cx="3635375" cy="2047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3443" tIns="41721" rIns="83443" bIns="41721"/>
          <a:lstStyle>
            <a:lvl1pPr algn="l" defTabSz="871538">
              <a:defRPr>
                <a:solidFill>
                  <a:schemeClr val="tx1"/>
                </a:solidFill>
                <a:latin typeface="Arial" charset="0"/>
              </a:defRPr>
            </a:lvl1pPr>
            <a:lvl2pPr marL="417513" algn="l" defTabSz="871538">
              <a:defRPr>
                <a:solidFill>
                  <a:schemeClr val="tx1"/>
                </a:solidFill>
                <a:latin typeface="Arial" charset="0"/>
              </a:defRPr>
            </a:lvl2pPr>
            <a:lvl3pPr marL="835025" algn="l" defTabSz="871538">
              <a:defRPr>
                <a:solidFill>
                  <a:schemeClr val="tx1"/>
                </a:solidFill>
                <a:latin typeface="Arial" charset="0"/>
              </a:defRPr>
            </a:lvl3pPr>
            <a:lvl4pPr marL="1250950" algn="l" defTabSz="871538">
              <a:defRPr>
                <a:solidFill>
                  <a:schemeClr val="tx1"/>
                </a:solidFill>
                <a:latin typeface="Arial" charset="0"/>
              </a:defRPr>
            </a:lvl4pPr>
            <a:lvl5pPr marL="1668463" algn="l" defTabSz="871538">
              <a:defRPr>
                <a:solidFill>
                  <a:schemeClr val="tx1"/>
                </a:solidFill>
                <a:latin typeface="Arial" charset="0"/>
              </a:defRPr>
            </a:lvl5pPr>
            <a:lvl6pPr marL="21256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828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400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972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de-DE" sz="800" smtClean="0">
                <a:solidFill>
                  <a:srgbClr val="FFFFFF"/>
                </a:solidFill>
              </a:rPr>
              <a:t>© METRO SYSTEMS GmbH 2010-11</a:t>
            </a:r>
          </a:p>
        </p:txBody>
      </p:sp>
      <p:sp>
        <p:nvSpPr>
          <p:cNvPr id="2331655" name="Text Box 7"/>
          <p:cNvSpPr txBox="1">
            <a:spLocks noChangeArrowheads="1"/>
          </p:cNvSpPr>
          <p:nvPr/>
        </p:nvSpPr>
        <p:spPr bwMode="auto">
          <a:xfrm>
            <a:off x="1023938" y="6534150"/>
            <a:ext cx="2844800" cy="1222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algn="l" defTabSz="871538">
              <a:defRPr>
                <a:solidFill>
                  <a:schemeClr val="tx1"/>
                </a:solidFill>
                <a:latin typeface="Arial" charset="0"/>
              </a:defRPr>
            </a:lvl1pPr>
            <a:lvl2pPr marL="417513" algn="l" defTabSz="871538">
              <a:defRPr>
                <a:solidFill>
                  <a:schemeClr val="tx1"/>
                </a:solidFill>
                <a:latin typeface="Arial" charset="0"/>
              </a:defRPr>
            </a:lvl2pPr>
            <a:lvl3pPr marL="835025" algn="l" defTabSz="871538">
              <a:defRPr>
                <a:solidFill>
                  <a:schemeClr val="tx1"/>
                </a:solidFill>
                <a:latin typeface="Arial" charset="0"/>
              </a:defRPr>
            </a:lvl3pPr>
            <a:lvl4pPr marL="1250950" algn="l" defTabSz="871538">
              <a:defRPr>
                <a:solidFill>
                  <a:schemeClr val="tx1"/>
                </a:solidFill>
                <a:latin typeface="Arial" charset="0"/>
              </a:defRPr>
            </a:lvl4pPr>
            <a:lvl5pPr marL="1668463" algn="l" defTabSz="871538">
              <a:defRPr>
                <a:solidFill>
                  <a:schemeClr val="tx1"/>
                </a:solidFill>
                <a:latin typeface="Arial" charset="0"/>
              </a:defRPr>
            </a:lvl5pPr>
            <a:lvl6pPr marL="21256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828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400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972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sz="800" smtClean="0">
                <a:solidFill>
                  <a:srgbClr val="FFFFFF"/>
                </a:solidFill>
                <a:cs typeface="+mn-cs"/>
              </a:rPr>
              <a:t>MPOS Status all countries</a:t>
            </a:r>
          </a:p>
        </p:txBody>
      </p:sp>
      <p:pic>
        <p:nvPicPr>
          <p:cNvPr id="3080" name="Picture 9" descr="9941_MG_Logo_2010_d_RGB_M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448550" y="6573838"/>
            <a:ext cx="684213" cy="6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0" descr="METRO SYSTEMS_Logo_RGB_large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448550" y="6489700"/>
            <a:ext cx="8636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Rectangle 11"/>
          <p:cNvSpPr>
            <a:spLocks noChangeArrowheads="1"/>
          </p:cNvSpPr>
          <p:nvPr userDrawn="1"/>
        </p:nvSpPr>
        <p:spPr bwMode="auto">
          <a:xfrm>
            <a:off x="8447088" y="6465888"/>
            <a:ext cx="3238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3448" tIns="41724" rIns="83448" bIns="41724">
            <a:spAutoFit/>
          </a:bodyPr>
          <a:lstStyle/>
          <a:p>
            <a:pPr>
              <a:defRPr/>
            </a:pPr>
            <a:fld id="{5F1EFBB3-AF9B-49FA-96A6-F3E98FBC15FE}" type="slidenum">
              <a:rPr lang="de-DE" sz="1000" b="1">
                <a:solidFill>
                  <a:srgbClr val="004171"/>
                </a:solidFill>
                <a:latin typeface="Arial" charset="0"/>
              </a:rPr>
              <a:pPr>
                <a:defRPr/>
              </a:pPr>
              <a:t>‹Nr.›</a:t>
            </a:fld>
            <a:endParaRPr lang="de-DE" sz="1000" b="1">
              <a:solidFill>
                <a:srgbClr val="00417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</p:sldLayoutIdLst>
  <p:txStyles>
    <p:titleStyle>
      <a:lvl1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209550" indent="-209550" algn="l" defTabSz="871538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182563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2pPr>
      <a:lvl3pPr marL="895350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3pPr>
      <a:lvl4pPr marL="1312863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4pPr>
      <a:lvl5pPr marL="1638300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5pPr>
      <a:lvl6pPr marL="20955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6pPr>
      <a:lvl7pPr marL="25527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7pPr>
      <a:lvl8pPr marL="30099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8pPr>
      <a:lvl9pPr marL="34671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6148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14500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Gottes Werk und des Menschen Beitrag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2924174"/>
            <a:ext cx="8435975" cy="3673178"/>
          </a:xfrm>
        </p:spPr>
        <p:txBody>
          <a:bodyPr/>
          <a:lstStyle/>
          <a:p>
            <a:pPr marL="0" indent="0">
              <a:buNone/>
            </a:pPr>
            <a:r>
              <a:rPr lang="de-DE" sz="2600" dirty="0" smtClean="0">
                <a:solidFill>
                  <a:srgbClr val="C00000"/>
                </a:solidFill>
              </a:rPr>
              <a:t>1.</a:t>
            </a:r>
            <a:r>
              <a:rPr lang="de-DE" sz="2600" dirty="0" smtClean="0"/>
              <a:t> Gottes Werk:</a:t>
            </a:r>
          </a:p>
          <a:p>
            <a:pPr marL="0" indent="0">
              <a:buNone/>
            </a:pPr>
            <a:r>
              <a:rPr lang="de-DE" sz="2600" dirty="0" smtClean="0"/>
              <a:t>	Völlig und vollkommen (Verse 23-24)</a:t>
            </a:r>
          </a:p>
          <a:p>
            <a:pPr marL="0" indent="0">
              <a:buFontTx/>
              <a:buNone/>
            </a:pPr>
            <a:endParaRPr lang="de-DE" sz="10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de-DE" sz="2600" dirty="0" smtClean="0">
                <a:solidFill>
                  <a:srgbClr val="C00000"/>
                </a:solidFill>
              </a:rPr>
              <a:t>2. </a:t>
            </a:r>
            <a:r>
              <a:rPr lang="de-DE" sz="2600" dirty="0" smtClean="0"/>
              <a:t>Des Menschen Beitrag:</a:t>
            </a:r>
          </a:p>
          <a:p>
            <a:pPr marL="0" indent="0">
              <a:buNone/>
            </a:pPr>
            <a:r>
              <a:rPr lang="de-DE" sz="2600" dirty="0" smtClean="0"/>
              <a:t>	Hingegeben und gehorsam (Verse 18.25-27)</a:t>
            </a:r>
          </a:p>
          <a:p>
            <a:pPr marL="0" indent="0">
              <a:buFontTx/>
              <a:buNone/>
            </a:pPr>
            <a:endParaRPr lang="de-DE" sz="1000" dirty="0" smtClean="0"/>
          </a:p>
          <a:p>
            <a:pPr marL="0" indent="0">
              <a:buNone/>
            </a:pPr>
            <a:r>
              <a:rPr lang="de-DE" sz="2600" dirty="0" smtClean="0">
                <a:solidFill>
                  <a:srgbClr val="C00000"/>
                </a:solidFill>
              </a:rPr>
              <a:t>3. </a:t>
            </a:r>
            <a:r>
              <a:rPr lang="de-DE" sz="2600" dirty="0" smtClean="0"/>
              <a:t>Eingeschlossen in Gottes Gnade:</a:t>
            </a:r>
          </a:p>
          <a:p>
            <a:pPr marL="0" indent="0">
              <a:buNone/>
            </a:pPr>
            <a:r>
              <a:rPr lang="de-DE" sz="2600" dirty="0" smtClean="0"/>
              <a:t>	Der Thessalonicher-Brief und dein Leben</a:t>
            </a:r>
          </a:p>
          <a:p>
            <a:pPr marL="0" indent="0">
              <a:buNone/>
            </a:pPr>
            <a:r>
              <a:rPr lang="de-DE" sz="2600" dirty="0" smtClean="0"/>
              <a:t>	(Vers 28)</a:t>
            </a: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26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1. Thessalonicher 5,18.23-28</a:t>
            </a:r>
            <a:endParaRPr lang="de-DE" sz="2600" kern="0" dirty="0">
              <a:solidFill>
                <a:schemeClr val="accent4">
                  <a:lumMod val="95000"/>
                  <a:lumOff val="5000"/>
                </a:schemeClr>
              </a:solidFill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27654" grpId="0" uiExpand="1" build="p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1.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Gottes Werk: Völlig und vollständig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0" lvl="0" indent="0">
              <a:buNone/>
            </a:pPr>
            <a:r>
              <a:rPr lang="de-DE" sz="2600" dirty="0" smtClean="0">
                <a:solidFill>
                  <a:srgbClr val="000000"/>
                </a:solidFill>
              </a:rPr>
              <a:t>a) </a:t>
            </a:r>
            <a:r>
              <a:rPr lang="de-DE" sz="2600" u="sng" dirty="0" smtClean="0">
                <a:solidFill>
                  <a:srgbClr val="000000"/>
                </a:solidFill>
              </a:rPr>
              <a:t>Völlig heiligen</a:t>
            </a:r>
          </a:p>
          <a:p>
            <a:pPr marL="0" indent="0">
              <a:buFontTx/>
              <a:buNone/>
            </a:pPr>
            <a:r>
              <a:rPr lang="de-DE" sz="2000" dirty="0" smtClean="0"/>
              <a:t>Der Gott des Friedens: </a:t>
            </a:r>
            <a:r>
              <a:rPr lang="de-DE" sz="2000" dirty="0" smtClean="0">
                <a:solidFill>
                  <a:srgbClr val="003399"/>
                </a:solidFill>
              </a:rPr>
              <a:t>Römer 5,1.10</a:t>
            </a:r>
          </a:p>
          <a:p>
            <a:pPr>
              <a:buFont typeface="Wingdings"/>
              <a:buChar char="è"/>
            </a:pPr>
            <a:r>
              <a:rPr lang="de-DE" sz="2000" dirty="0" smtClean="0">
                <a:solidFill>
                  <a:srgbClr val="008000"/>
                </a:solidFill>
              </a:rPr>
              <a:t>Gott heiligt durch und durch!</a:t>
            </a:r>
          </a:p>
          <a:p>
            <a:pPr>
              <a:buNone/>
            </a:pPr>
            <a:endParaRPr lang="de-DE" sz="1000" dirty="0" smtClean="0"/>
          </a:p>
          <a:p>
            <a:pPr>
              <a:buNone/>
            </a:pPr>
            <a:r>
              <a:rPr lang="de-DE" sz="2000" dirty="0" smtClean="0"/>
              <a:t>Gott wirkt und vollbringt: </a:t>
            </a:r>
            <a:r>
              <a:rPr lang="de-DE" sz="2000" dirty="0" smtClean="0">
                <a:solidFill>
                  <a:srgbClr val="003399"/>
                </a:solidFill>
              </a:rPr>
              <a:t>Römer 12,2; Philipper 2,13</a:t>
            </a:r>
          </a:p>
          <a:p>
            <a:pPr>
              <a:buNone/>
            </a:pPr>
            <a:r>
              <a:rPr lang="de-DE" sz="2000" dirty="0" smtClean="0">
                <a:solidFill>
                  <a:srgbClr val="008000"/>
                </a:solidFill>
                <a:sym typeface="Wingdings" pitchFamily="2" charset="2"/>
              </a:rPr>
              <a:t> </a:t>
            </a:r>
            <a:r>
              <a:rPr lang="de-DE" sz="2000" dirty="0" smtClean="0">
                <a:solidFill>
                  <a:srgbClr val="008000"/>
                </a:solidFill>
              </a:rPr>
              <a:t>Den Steuerknüppel aus der Hand geben!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Gottes Werk und des Menschen Beitrag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696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1.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Gottes Werk: Völlig und vollständig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0" lvl="0" indent="0">
              <a:buNone/>
            </a:pPr>
            <a:r>
              <a:rPr lang="de-DE" sz="2600" dirty="0" smtClean="0">
                <a:solidFill>
                  <a:srgbClr val="000000"/>
                </a:solidFill>
              </a:rPr>
              <a:t>b) </a:t>
            </a:r>
            <a:r>
              <a:rPr lang="de-DE" sz="2600" u="sng" dirty="0" smtClean="0">
                <a:solidFill>
                  <a:srgbClr val="000000"/>
                </a:solidFill>
              </a:rPr>
              <a:t>Vollständig bewahren</a:t>
            </a:r>
          </a:p>
          <a:p>
            <a:pPr marL="0" indent="0">
              <a:buNone/>
            </a:pPr>
            <a:r>
              <a:rPr lang="de-DE" sz="2000" dirty="0" smtClean="0"/>
              <a:t>Geist/Seele-Leib:</a:t>
            </a:r>
            <a:r>
              <a:rPr lang="de-DE" sz="2000" dirty="0" smtClean="0">
                <a:solidFill>
                  <a:srgbClr val="003399"/>
                </a:solidFill>
              </a:rPr>
              <a:t> Matthäus 10,28; 2. Korinther 7,1; Hebräer 4,12; Jakobus 2,26</a:t>
            </a:r>
          </a:p>
          <a:p>
            <a:pPr>
              <a:buNone/>
            </a:pPr>
            <a:r>
              <a:rPr lang="de-DE" sz="2000" dirty="0" smtClean="0"/>
              <a:t>Gott beruft: </a:t>
            </a:r>
            <a:r>
              <a:rPr lang="en-US" sz="2000" dirty="0" err="1" smtClean="0">
                <a:solidFill>
                  <a:srgbClr val="003399"/>
                </a:solidFill>
              </a:rPr>
              <a:t>Römer</a:t>
            </a:r>
            <a:r>
              <a:rPr lang="en-US" sz="2000" dirty="0" smtClean="0">
                <a:solidFill>
                  <a:srgbClr val="003399"/>
                </a:solidFill>
              </a:rPr>
              <a:t> 1,6; 8,29ff; 1. </a:t>
            </a:r>
            <a:r>
              <a:rPr lang="en-US" sz="2000" dirty="0" err="1" smtClean="0">
                <a:solidFill>
                  <a:srgbClr val="003399"/>
                </a:solidFill>
              </a:rPr>
              <a:t>Korinther</a:t>
            </a:r>
            <a:r>
              <a:rPr lang="en-US" sz="2000" dirty="0" smtClean="0">
                <a:solidFill>
                  <a:srgbClr val="003399"/>
                </a:solidFill>
              </a:rPr>
              <a:t> 1,9; 1. </a:t>
            </a:r>
            <a:r>
              <a:rPr lang="en-US" sz="2000" dirty="0" err="1" smtClean="0">
                <a:solidFill>
                  <a:srgbClr val="003399"/>
                </a:solidFill>
              </a:rPr>
              <a:t>Thessalonicher</a:t>
            </a:r>
            <a:r>
              <a:rPr lang="en-US" sz="2000" dirty="0" smtClean="0">
                <a:solidFill>
                  <a:srgbClr val="003399"/>
                </a:solidFill>
              </a:rPr>
              <a:t> 2,12;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99"/>
                </a:solidFill>
              </a:rPr>
              <a:t>1. </a:t>
            </a:r>
            <a:r>
              <a:rPr lang="en-US" sz="2000" dirty="0" err="1" smtClean="0">
                <a:solidFill>
                  <a:srgbClr val="003399"/>
                </a:solidFill>
              </a:rPr>
              <a:t>Petrus</a:t>
            </a:r>
            <a:r>
              <a:rPr lang="en-US" sz="2000" dirty="0" smtClean="0">
                <a:solidFill>
                  <a:srgbClr val="003399"/>
                </a:solidFill>
              </a:rPr>
              <a:t> 2,9</a:t>
            </a:r>
          </a:p>
          <a:p>
            <a:pPr>
              <a:buNone/>
            </a:pPr>
            <a:r>
              <a:rPr lang="de-DE" sz="2000" dirty="0" smtClean="0"/>
              <a:t>Gott ist treu: </a:t>
            </a:r>
            <a:r>
              <a:rPr lang="en-US" sz="2000" dirty="0" smtClean="0">
                <a:solidFill>
                  <a:srgbClr val="003399"/>
                </a:solidFill>
              </a:rPr>
              <a:t>2. </a:t>
            </a:r>
            <a:r>
              <a:rPr lang="en-US" sz="2000" dirty="0" err="1" smtClean="0">
                <a:solidFill>
                  <a:srgbClr val="003399"/>
                </a:solidFill>
              </a:rPr>
              <a:t>Thessalonicher</a:t>
            </a:r>
            <a:r>
              <a:rPr lang="en-US" sz="2000" dirty="0" smtClean="0">
                <a:solidFill>
                  <a:srgbClr val="003399"/>
                </a:solidFill>
              </a:rPr>
              <a:t> 3,3; 2. </a:t>
            </a:r>
            <a:r>
              <a:rPr lang="en-US" sz="2000" dirty="0" err="1" smtClean="0">
                <a:solidFill>
                  <a:srgbClr val="003399"/>
                </a:solidFill>
              </a:rPr>
              <a:t>Timotheus</a:t>
            </a:r>
            <a:r>
              <a:rPr lang="en-US" sz="2000" dirty="0" smtClean="0">
                <a:solidFill>
                  <a:srgbClr val="003399"/>
                </a:solidFill>
              </a:rPr>
              <a:t> 2,13</a:t>
            </a:r>
            <a:endParaRPr lang="de-DE" sz="2000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de-DE" sz="2000" dirty="0" smtClean="0"/>
              <a:t>Gott vollbringt es bis zum Ende: </a:t>
            </a:r>
            <a:r>
              <a:rPr lang="en-US" sz="2000" dirty="0" err="1" smtClean="0">
                <a:solidFill>
                  <a:srgbClr val="003399"/>
                </a:solidFill>
              </a:rPr>
              <a:t>Römer</a:t>
            </a:r>
            <a:r>
              <a:rPr lang="en-US" sz="2000" dirty="0" smtClean="0">
                <a:solidFill>
                  <a:srgbClr val="003399"/>
                </a:solidFill>
              </a:rPr>
              <a:t> 8,28-39; </a:t>
            </a:r>
            <a:r>
              <a:rPr lang="en-US" sz="2000" dirty="0" err="1" smtClean="0">
                <a:solidFill>
                  <a:srgbClr val="003399"/>
                </a:solidFill>
              </a:rPr>
              <a:t>Philipper</a:t>
            </a:r>
            <a:r>
              <a:rPr lang="en-US" sz="2000" dirty="0" smtClean="0">
                <a:solidFill>
                  <a:srgbClr val="003399"/>
                </a:solidFill>
              </a:rPr>
              <a:t> 1,6</a:t>
            </a:r>
            <a:endParaRPr lang="de-DE" sz="2000" dirty="0" smtClean="0">
              <a:solidFill>
                <a:srgbClr val="008000"/>
              </a:solidFill>
            </a:endParaRPr>
          </a:p>
          <a:p>
            <a:pPr>
              <a:buNone/>
            </a:pPr>
            <a:endParaRPr lang="de-DE" sz="2000" dirty="0" smtClean="0">
              <a:solidFill>
                <a:srgbClr val="008000"/>
              </a:solidFill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Gottes Werk und des Menschen Beitrag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696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2.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Des Menschen Beitrag: Hingegeben und gehorsam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0" lvl="0" indent="0">
              <a:buNone/>
            </a:pPr>
            <a:r>
              <a:rPr lang="de-DE" sz="2600" dirty="0" smtClean="0">
                <a:solidFill>
                  <a:srgbClr val="000000"/>
                </a:solidFill>
              </a:rPr>
              <a:t>a) </a:t>
            </a:r>
            <a:r>
              <a:rPr lang="de-DE" sz="2600" u="sng" dirty="0" smtClean="0">
                <a:solidFill>
                  <a:srgbClr val="000000"/>
                </a:solidFill>
              </a:rPr>
              <a:t>Danke sagen in allem</a:t>
            </a:r>
          </a:p>
          <a:p>
            <a:pPr marL="0" indent="0">
              <a:buFontTx/>
              <a:buNone/>
            </a:pPr>
            <a:r>
              <a:rPr lang="de-DE" sz="2000" dirty="0" smtClean="0"/>
              <a:t>Undankbarkeit ist Charakter der Ungläubigen: </a:t>
            </a:r>
            <a:r>
              <a:rPr lang="de-DE" sz="2000" dirty="0" smtClean="0">
                <a:solidFill>
                  <a:srgbClr val="003399"/>
                </a:solidFill>
              </a:rPr>
              <a:t>Römer 1,21; 2. Timotheus 3,2</a:t>
            </a:r>
          </a:p>
          <a:p>
            <a:pPr>
              <a:buNone/>
            </a:pPr>
            <a:r>
              <a:rPr lang="de-DE" sz="2000" dirty="0" smtClean="0"/>
              <a:t>Der Herr gibt, der Herr nimmt: </a:t>
            </a:r>
            <a:r>
              <a:rPr lang="de-DE" sz="2000" dirty="0" smtClean="0">
                <a:solidFill>
                  <a:srgbClr val="003399"/>
                </a:solidFill>
              </a:rPr>
              <a:t>Hiob 1,21; Jakobus 1,17; Philipper 1,29</a:t>
            </a:r>
          </a:p>
          <a:p>
            <a:pPr>
              <a:buNone/>
            </a:pPr>
            <a:r>
              <a:rPr lang="de-DE" sz="2000" dirty="0" smtClean="0"/>
              <a:t>Fallbeispiel Paulus: </a:t>
            </a:r>
            <a:r>
              <a:rPr lang="en-US" sz="2000" dirty="0" smtClean="0">
                <a:solidFill>
                  <a:srgbClr val="003399"/>
                </a:solidFill>
              </a:rPr>
              <a:t>1. </a:t>
            </a:r>
            <a:r>
              <a:rPr lang="en-US" sz="2000" dirty="0" err="1" smtClean="0">
                <a:solidFill>
                  <a:srgbClr val="003399"/>
                </a:solidFill>
              </a:rPr>
              <a:t>Thessalonicher</a:t>
            </a:r>
            <a:r>
              <a:rPr lang="en-US" sz="2000" dirty="0" smtClean="0">
                <a:solidFill>
                  <a:srgbClr val="003399"/>
                </a:solidFill>
              </a:rPr>
              <a:t> 2,2; </a:t>
            </a:r>
            <a:r>
              <a:rPr lang="en-US" sz="2000" dirty="0" err="1" smtClean="0">
                <a:solidFill>
                  <a:srgbClr val="003399"/>
                </a:solidFill>
              </a:rPr>
              <a:t>Apostelgeschichte</a:t>
            </a:r>
            <a:r>
              <a:rPr lang="en-US" sz="2000" dirty="0" smtClean="0">
                <a:solidFill>
                  <a:srgbClr val="003399"/>
                </a:solidFill>
              </a:rPr>
              <a:t> 16,25</a:t>
            </a:r>
          </a:p>
          <a:p>
            <a:pPr>
              <a:buNone/>
            </a:pPr>
            <a:endParaRPr lang="en-US" sz="1000" dirty="0" smtClean="0">
              <a:solidFill>
                <a:srgbClr val="003399"/>
              </a:solidFill>
            </a:endParaRPr>
          </a:p>
          <a:p>
            <a:pPr marL="0" lvl="0" indent="0">
              <a:buNone/>
            </a:pPr>
            <a:r>
              <a:rPr lang="de-DE" sz="2600" dirty="0" smtClean="0">
                <a:solidFill>
                  <a:srgbClr val="000000"/>
                </a:solidFill>
              </a:rPr>
              <a:t>b) </a:t>
            </a:r>
            <a:r>
              <a:rPr lang="de-DE" sz="2600" u="sng" dirty="0" smtClean="0">
                <a:solidFill>
                  <a:srgbClr val="000000"/>
                </a:solidFill>
              </a:rPr>
              <a:t>Gegenseitiges Gebet</a:t>
            </a:r>
          </a:p>
          <a:p>
            <a:pPr marL="0" indent="0">
              <a:buFontTx/>
              <a:buNone/>
            </a:pPr>
            <a:r>
              <a:rPr lang="de-DE" sz="2000" dirty="0" smtClean="0"/>
              <a:t>Paulus und die Gemeinden: </a:t>
            </a:r>
            <a:r>
              <a:rPr lang="de-DE" sz="2000" dirty="0" smtClean="0">
                <a:solidFill>
                  <a:srgbClr val="003399"/>
                </a:solidFill>
              </a:rPr>
              <a:t>1. Thessalonicher 1,3ff; 3,9ff; 5,25; Kolosser 4,2-3</a:t>
            </a:r>
          </a:p>
          <a:p>
            <a:pPr>
              <a:buNone/>
            </a:pPr>
            <a:endParaRPr lang="de-DE" sz="2000" dirty="0" smtClean="0">
              <a:solidFill>
                <a:srgbClr val="008000"/>
              </a:solidFill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Gottes Werk und des Menschen Beitrag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696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2.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Des Menschen Beitrag: Hingegeben und gehorsam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0" lvl="0" indent="0">
              <a:buNone/>
            </a:pPr>
            <a:r>
              <a:rPr lang="de-DE" sz="2600" dirty="0" smtClean="0">
                <a:solidFill>
                  <a:srgbClr val="000000"/>
                </a:solidFill>
              </a:rPr>
              <a:t>c) </a:t>
            </a:r>
            <a:r>
              <a:rPr lang="de-DE" sz="2600" u="sng" dirty="0" smtClean="0">
                <a:solidFill>
                  <a:srgbClr val="000000"/>
                </a:solidFill>
              </a:rPr>
              <a:t>Geschwisterliche Gemeinschaft</a:t>
            </a:r>
          </a:p>
          <a:p>
            <a:pPr marL="0" indent="0">
              <a:buNone/>
            </a:pPr>
            <a:r>
              <a:rPr lang="de-DE" sz="2000" dirty="0" smtClean="0"/>
              <a:t>Der geschwisterliche Kuss: </a:t>
            </a:r>
            <a:r>
              <a:rPr lang="de-DE" sz="2000" dirty="0" smtClean="0">
                <a:solidFill>
                  <a:srgbClr val="003399"/>
                </a:solidFill>
              </a:rPr>
              <a:t>Römer 16,16; 1. Korinther 16,20; 2. Korinther 13,12; 1. Petrus 5,14</a:t>
            </a:r>
          </a:p>
          <a:p>
            <a:pPr marL="0" indent="0">
              <a:buFontTx/>
              <a:buNone/>
            </a:pPr>
            <a:endParaRPr lang="de-DE" sz="1000" dirty="0" smtClean="0">
              <a:solidFill>
                <a:srgbClr val="003399"/>
              </a:solidFill>
            </a:endParaRPr>
          </a:p>
          <a:p>
            <a:pPr marL="0" lvl="0" indent="0">
              <a:buNone/>
            </a:pPr>
            <a:r>
              <a:rPr lang="de-DE" sz="2600" dirty="0" smtClean="0">
                <a:solidFill>
                  <a:srgbClr val="000000"/>
                </a:solidFill>
              </a:rPr>
              <a:t>d) </a:t>
            </a:r>
            <a:r>
              <a:rPr lang="de-DE" sz="2600" u="sng" dirty="0" smtClean="0">
                <a:solidFill>
                  <a:srgbClr val="000000"/>
                </a:solidFill>
              </a:rPr>
              <a:t>Auf Gottes Wort hören</a:t>
            </a:r>
          </a:p>
          <a:p>
            <a:pPr marL="0" indent="0">
              <a:buNone/>
            </a:pPr>
            <a:r>
              <a:rPr lang="de-DE" sz="2000" dirty="0" smtClean="0"/>
              <a:t>Es ist für jeden wichtig: </a:t>
            </a:r>
            <a:r>
              <a:rPr lang="de-DE" sz="2000" dirty="0" smtClean="0">
                <a:solidFill>
                  <a:srgbClr val="003399"/>
                </a:solidFill>
              </a:rPr>
              <a:t>2. Timotheus 3,14ff</a:t>
            </a:r>
          </a:p>
          <a:p>
            <a:pPr marL="0" indent="0">
              <a:buFontTx/>
              <a:buNone/>
            </a:pPr>
            <a:endParaRPr lang="de-DE" sz="2000" dirty="0" smtClean="0">
              <a:solidFill>
                <a:srgbClr val="003399"/>
              </a:solidFill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Gottes Werk und des Menschen Beitrag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696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3.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Eingeschlossen in Gottes Gnade: Der Thessalonicher-Brief und dein Leben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0" indent="0">
              <a:buNone/>
            </a:pPr>
            <a:r>
              <a:rPr lang="de-DE" sz="2000" dirty="0" smtClean="0">
                <a:solidFill>
                  <a:srgbClr val="008000"/>
                </a:solidFill>
                <a:sym typeface="Wingdings" pitchFamily="2" charset="2"/>
              </a:rPr>
              <a:t> Das ist Gnade, die dir zuteilwurde!</a:t>
            </a:r>
            <a:endParaRPr lang="de-DE" sz="2000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de-DE" sz="2000" dirty="0" smtClean="0"/>
          </a:p>
        </p:txBody>
      </p:sp>
      <p:sp>
        <p:nvSpPr>
          <p:cNvPr id="26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Gottes Werk und des Menschen Beitrag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696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design">
  <a:themeElements>
    <a:clrScheme name="Standard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äsentation_Vorlage_METROSYSTEMS_4zu3_de_groß_20101026">
  <a:themeElements>
    <a:clrScheme name="Präsentation_Vorlage_METROSYSTEMS_4zu3_de_groß_20101026 1">
      <a:dk1>
        <a:srgbClr val="565A5B"/>
      </a:dk1>
      <a:lt1>
        <a:srgbClr val="FFFFFF"/>
      </a:lt1>
      <a:dk2>
        <a:srgbClr val="004171"/>
      </a:dk2>
      <a:lt2>
        <a:srgbClr val="FCC51D"/>
      </a:lt2>
      <a:accent1>
        <a:srgbClr val="E2001A"/>
      </a:accent1>
      <a:accent2>
        <a:srgbClr val="B2B2B2"/>
      </a:accent2>
      <a:accent3>
        <a:srgbClr val="FFFFFF"/>
      </a:accent3>
      <a:accent4>
        <a:srgbClr val="484C4C"/>
      </a:accent4>
      <a:accent5>
        <a:srgbClr val="EEAAAB"/>
      </a:accent5>
      <a:accent6>
        <a:srgbClr val="A1A1A1"/>
      </a:accent6>
      <a:hlink>
        <a:srgbClr val="96C147"/>
      </a:hlink>
      <a:folHlink>
        <a:srgbClr val="318D37"/>
      </a:folHlink>
    </a:clrScheme>
    <a:fontScheme name="Präsentation_Vorlage_METROSYSTEMS_4zu3_de_groß_2010102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FF00"/>
        </a:solidFill>
        <a:ln w="12700" algn="ctr">
          <a:solidFill>
            <a:schemeClr val="bg1"/>
          </a:solidFill>
          <a:round/>
          <a:headEnd/>
          <a:tailEnd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17961" dir="2700000" algn="ctr" rotWithShape="0">
                  <a:schemeClr val="folHlink"/>
                </a:outerShdw>
              </a:effectLst>
            </a14:hiddenEffects>
          </a:ext>
        </a:extLst>
      </a:spPr>
      <a:bodyPr wrap="none" anchor="ctr"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CC33"/>
        </a:solidFill>
        <a:ln w="127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17961" dir="2700000" algn="ctr" rotWithShape="0">
                  <a:schemeClr val="folHlink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äsentation_Vorlage_METROSYSTEMS_4zu3_de_groß_20101026 1">
        <a:dk1>
          <a:srgbClr val="565A5B"/>
        </a:dk1>
        <a:lt1>
          <a:srgbClr val="FFFFFF"/>
        </a:lt1>
        <a:dk2>
          <a:srgbClr val="004171"/>
        </a:dk2>
        <a:lt2>
          <a:srgbClr val="FCC51D"/>
        </a:lt2>
        <a:accent1>
          <a:srgbClr val="E2001A"/>
        </a:accent1>
        <a:accent2>
          <a:srgbClr val="B2B2B2"/>
        </a:accent2>
        <a:accent3>
          <a:srgbClr val="FFFFFF"/>
        </a:accent3>
        <a:accent4>
          <a:srgbClr val="484C4C"/>
        </a:accent4>
        <a:accent5>
          <a:srgbClr val="EEAAAB"/>
        </a:accent5>
        <a:accent6>
          <a:srgbClr val="A1A1A1"/>
        </a:accent6>
        <a:hlink>
          <a:srgbClr val="96C147"/>
        </a:hlink>
        <a:folHlink>
          <a:srgbClr val="318D3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307</Words>
  <Application>Microsoft Office PowerPoint</Application>
  <PresentationFormat>Bildschirmpräsentation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Standarddesign</vt:lpstr>
      <vt:lpstr>1_Standarddesign</vt:lpstr>
      <vt:lpstr>Präsentation_Vorlage_METROSYSTEMS_4zu3_de_groß_20101026</vt:lpstr>
      <vt:lpstr>Folie 1</vt:lpstr>
      <vt:lpstr>Gottes Werk und des Menschen Beitrag</vt:lpstr>
      <vt:lpstr>1. Gottes Werk: Völlig und vollständig</vt:lpstr>
      <vt:lpstr>1. Gottes Werk: Völlig und vollständig</vt:lpstr>
      <vt:lpstr>2. Des Menschen Beitrag: Hingegeben und gehorsam</vt:lpstr>
      <vt:lpstr>2. Des Menschen Beitrag: Hingegeben und gehorsam</vt:lpstr>
      <vt:lpstr>3. Eingeschlossen in Gottes Gnade: Der Thessalonicher-Brief und dein Leben</vt:lpstr>
      <vt:lpstr>Folie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Thessalonicher 5,18.23-28: Gottes Werk und des Menschen Beitrag</dc:title>
  <dc:creator>Sascha Kriegler</dc:creator>
  <cp:lastModifiedBy>Sascha Kriegler</cp:lastModifiedBy>
  <cp:revision>122</cp:revision>
  <dcterms:created xsi:type="dcterms:W3CDTF">2012-08-30T12:12:53Z</dcterms:created>
  <dcterms:modified xsi:type="dcterms:W3CDTF">2013-07-06T19:11:08Z</dcterms:modified>
</cp:coreProperties>
</file>