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585" r:id="rId2"/>
    <p:sldId id="611" r:id="rId3"/>
    <p:sldId id="653" r:id="rId4"/>
    <p:sldId id="659" r:id="rId5"/>
    <p:sldId id="654" r:id="rId6"/>
    <p:sldId id="655" r:id="rId7"/>
    <p:sldId id="660" r:id="rId8"/>
    <p:sldId id="661" r:id="rId9"/>
    <p:sldId id="656" r:id="rId10"/>
    <p:sldId id="662" r:id="rId11"/>
    <p:sldId id="663" r:id="rId12"/>
    <p:sldId id="664" r:id="rId13"/>
    <p:sldId id="665" r:id="rId14"/>
    <p:sldId id="666" r:id="rId15"/>
    <p:sldId id="667" r:id="rId16"/>
    <p:sldId id="668" r:id="rId17"/>
    <p:sldId id="669" r:id="rId18"/>
    <p:sldId id="671" r:id="rId19"/>
    <p:sldId id="670" r:id="rId20"/>
    <p:sldId id="673" r:id="rId21"/>
    <p:sldId id="672" r:id="rId22"/>
    <p:sldId id="674" r:id="rId23"/>
    <p:sldId id="675" r:id="rId24"/>
    <p:sldId id="676" r:id="rId25"/>
    <p:sldId id="677" r:id="rId26"/>
    <p:sldId id="678" r:id="rId27"/>
    <p:sldId id="679" r:id="rId28"/>
    <p:sldId id="680" r:id="rId29"/>
    <p:sldId id="681" r:id="rId30"/>
    <p:sldId id="683" r:id="rId31"/>
    <p:sldId id="682" r:id="rId32"/>
    <p:sldId id="684" r:id="rId33"/>
    <p:sldId id="685" r:id="rId34"/>
    <p:sldId id="686" r:id="rId35"/>
    <p:sldId id="688" r:id="rId36"/>
    <p:sldId id="689" r:id="rId37"/>
    <p:sldId id="690" r:id="rId38"/>
    <p:sldId id="691" r:id="rId39"/>
    <p:sldId id="692" r:id="rId40"/>
    <p:sldId id="648" r:id="rId41"/>
    <p:sldId id="421" r:id="rId4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00FF00"/>
    <a:srgbClr val="FF0000"/>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294" autoAdjust="0"/>
    <p:restoredTop sz="94683"/>
  </p:normalViewPr>
  <p:slideViewPr>
    <p:cSldViewPr snapToGrid="0">
      <p:cViewPr varScale="1">
        <p:scale>
          <a:sx n="87" d="100"/>
          <a:sy n="87" d="100"/>
        </p:scale>
        <p:origin x="102" y="3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BFB78052-0DDC-454C-BFA8-EE9E5D62F210}" type="datetimeFigureOut">
              <a:rPr lang="de-DE" smtClean="0"/>
              <a:t>15.03.2021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771495932"/>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15.03.2021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871670472"/>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15.03.2021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605043151"/>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15.03.2021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1644172780"/>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BFB78052-0DDC-454C-BFA8-EE9E5D62F210}" type="datetimeFigureOut">
              <a:rPr lang="de-DE" smtClean="0"/>
              <a:t>15.03.2021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411488032"/>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BFB78052-0DDC-454C-BFA8-EE9E5D62F210}" type="datetimeFigureOut">
              <a:rPr lang="de-DE" smtClean="0"/>
              <a:t>15.03.2021</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869247348"/>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BFB78052-0DDC-454C-BFA8-EE9E5D62F210}" type="datetimeFigureOut">
              <a:rPr lang="de-DE" smtClean="0"/>
              <a:t>15.03.2021</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690432089"/>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BFB78052-0DDC-454C-BFA8-EE9E5D62F210}" type="datetimeFigureOut">
              <a:rPr lang="de-DE" smtClean="0"/>
              <a:t>15.03.2021</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02212909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FB78052-0DDC-454C-BFA8-EE9E5D62F210}" type="datetimeFigureOut">
              <a:rPr lang="de-DE" smtClean="0"/>
              <a:t>15.03.2021</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904582740"/>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BFB78052-0DDC-454C-BFA8-EE9E5D62F210}" type="datetimeFigureOut">
              <a:rPr lang="de-DE" smtClean="0"/>
              <a:t>15.03.2021</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278978406"/>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BFB78052-0DDC-454C-BFA8-EE9E5D62F210}" type="datetimeFigureOut">
              <a:rPr lang="de-DE" smtClean="0"/>
              <a:t>15.03.2021</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746559822"/>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B78052-0DDC-454C-BFA8-EE9E5D62F210}" type="datetimeFigureOut">
              <a:rPr lang="de-DE" smtClean="0"/>
              <a:t>15.03.2021</a:t>
            </a:fld>
            <a:endParaRPr lang="de-DE" dirty="0"/>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AC4FF1-426E-4DFE-BCAC-868E90BB37A7}" type="slidenum">
              <a:rPr lang="de-DE" smtClean="0"/>
              <a:t>‹Nr.›</a:t>
            </a:fld>
            <a:endParaRPr lang="de-DE" dirty="0"/>
          </a:p>
        </p:txBody>
      </p:sp>
    </p:spTree>
    <p:extLst>
      <p:ext uri="{BB962C8B-B14F-4D97-AF65-F5344CB8AC3E}">
        <p14:creationId xmlns:p14="http://schemas.microsoft.com/office/powerpoint/2010/main" val="1724594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4" name="Picture 4" descr="logo">
            <a:extLst>
              <a:ext uri="{FF2B5EF4-FFF2-40B4-BE49-F238E27FC236}">
                <a16:creationId xmlns:a16="http://schemas.microsoft.com/office/drawing/2014/main" id="{FA509D64-B823-47C6-AE2F-D6A36D6605DF}"/>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938300227"/>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3801" y="1610635"/>
            <a:ext cx="7198755"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dirty="0">
                <a:solidFill>
                  <a:schemeClr val="accent4">
                    <a:lumMod val="60000"/>
                    <a:lumOff val="40000"/>
                  </a:schemeClr>
                </a:solidFill>
                <a:latin typeface="AR ESSENCE" panose="02000000000000000000" pitchFamily="2" charset="0"/>
              </a:rPr>
              <a:t>Die Bibel ist glaubwürdig, weil sie von Gott selbst ist (2. Petrus 1,21) …</a:t>
            </a:r>
          </a:p>
          <a:p>
            <a:pPr marL="0" indent="0">
              <a:buNone/>
            </a:pPr>
            <a:endParaRPr lang="de-DE" dirty="0">
              <a:solidFill>
                <a:schemeClr val="bg1">
                  <a:lumMod val="95000"/>
                </a:schemeClr>
              </a:solidFill>
              <a:latin typeface="AR ESSENCE" panose="02000000000000000000" pitchFamily="2" charset="0"/>
            </a:endParaRPr>
          </a:p>
          <a:p>
            <a:r>
              <a:rPr lang="de-DE" dirty="0">
                <a:solidFill>
                  <a:schemeClr val="bg1">
                    <a:lumMod val="95000"/>
                  </a:schemeClr>
                </a:solidFill>
                <a:latin typeface="AR ESSENCE" panose="02000000000000000000" pitchFamily="2" charset="0"/>
              </a:rPr>
              <a:t>Kein Konzil, keine Kirche, kein Theologe oder Gelehrter kann der Bibel Autorität verleihen oder sie ihr nehmen!</a:t>
            </a:r>
          </a:p>
          <a:p>
            <a:r>
              <a:rPr lang="de-DE" dirty="0">
                <a:solidFill>
                  <a:schemeClr val="bg1">
                    <a:lumMod val="95000"/>
                  </a:schemeClr>
                </a:solidFill>
                <a:latin typeface="AR ESSENCE" panose="02000000000000000000" pitchFamily="2" charset="0"/>
              </a:rPr>
              <a:t>Die Autorität der Bibel kommt von Gott selbst, weil die Bibel Gottes Wort ist!</a:t>
            </a:r>
          </a:p>
          <a:p>
            <a:pPr marL="0" indent="0">
              <a:buNone/>
            </a:pPr>
            <a:endParaRPr lang="de-DE" dirty="0">
              <a:solidFill>
                <a:schemeClr val="bg1">
                  <a:lumMod val="95000"/>
                </a:schemeClr>
              </a:solidFill>
              <a:latin typeface="AR ESSENCE" panose="02000000000000000000" pitchFamily="2" charset="0"/>
            </a:endParaRPr>
          </a:p>
          <a:p>
            <a:pPr marL="0" indent="0">
              <a:buNone/>
            </a:pPr>
            <a:endParaRPr lang="de-DE" dirty="0">
              <a:solidFill>
                <a:schemeClr val="accent4">
                  <a:lumMod val="60000"/>
                  <a:lumOff val="40000"/>
                </a:schemeClr>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246243"/>
            <a:ext cx="7202556"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Die Bibel ist glaubwürdig</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4099433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blinds(horizontal)">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blinds(horizontal)">
                                      <p:cBhvr>
                                        <p:cTn id="17"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3898"/>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69055" y="1423873"/>
            <a:ext cx="8516744"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dirty="0">
                <a:solidFill>
                  <a:schemeClr val="accent4">
                    <a:lumMod val="60000"/>
                    <a:lumOff val="40000"/>
                  </a:schemeClr>
                </a:solidFill>
                <a:latin typeface="AR ESSENCE" panose="02000000000000000000" pitchFamily="2" charset="0"/>
              </a:rPr>
              <a:t>Petrus begründet es in 2. Petrus 1 so:</a:t>
            </a:r>
          </a:p>
          <a:p>
            <a:pPr marL="0" indent="0">
              <a:buNone/>
            </a:pPr>
            <a:endParaRPr lang="de-DE" dirty="0">
              <a:solidFill>
                <a:schemeClr val="bg1">
                  <a:lumMod val="95000"/>
                </a:schemeClr>
              </a:solidFill>
              <a:latin typeface="AR ESSENCE" panose="02000000000000000000" pitchFamily="2" charset="0"/>
            </a:endParaRPr>
          </a:p>
          <a:p>
            <a:r>
              <a:rPr lang="de-DE" dirty="0">
                <a:solidFill>
                  <a:schemeClr val="bg1">
                    <a:lumMod val="95000"/>
                  </a:schemeClr>
                </a:solidFill>
                <a:latin typeface="AR ESSENCE" panose="02000000000000000000" pitchFamily="2" charset="0"/>
              </a:rPr>
              <a:t>Das prophetische Wort ist völlig gewiss </a:t>
            </a:r>
            <a:r>
              <a:rPr lang="de-DE" dirty="0">
                <a:solidFill>
                  <a:schemeClr val="accent4">
                    <a:lumMod val="60000"/>
                    <a:lumOff val="40000"/>
                  </a:schemeClr>
                </a:solidFill>
                <a:latin typeface="AR ESSENCE" panose="02000000000000000000" pitchFamily="2" charset="0"/>
              </a:rPr>
              <a:t>(V.19)</a:t>
            </a:r>
          </a:p>
          <a:p>
            <a:pPr marL="0" indent="0">
              <a:buNone/>
            </a:pPr>
            <a:r>
              <a:rPr lang="de-DE" dirty="0">
                <a:solidFill>
                  <a:schemeClr val="accent4">
                    <a:lumMod val="60000"/>
                    <a:lumOff val="40000"/>
                  </a:schemeClr>
                </a:solidFill>
                <a:latin typeface="AR ESSENCE" panose="02000000000000000000" pitchFamily="2" charset="0"/>
              </a:rPr>
              <a:t>-&gt;Es besteht kein Zweifel an der Echtheit!</a:t>
            </a:r>
          </a:p>
          <a:p>
            <a:r>
              <a:rPr lang="de-DE" dirty="0">
                <a:solidFill>
                  <a:schemeClr val="bg1">
                    <a:lumMod val="95000"/>
                  </a:schemeClr>
                </a:solidFill>
                <a:latin typeface="AR ESSENCE" panose="02000000000000000000" pitchFamily="2" charset="0"/>
              </a:rPr>
              <a:t>Kein einziges Wort in der Bibel gibt die eigene Meinung des Schreibers wider. </a:t>
            </a:r>
            <a:r>
              <a:rPr lang="de-DE" dirty="0">
                <a:solidFill>
                  <a:schemeClr val="accent4">
                    <a:lumMod val="60000"/>
                    <a:lumOff val="40000"/>
                  </a:schemeClr>
                </a:solidFill>
                <a:latin typeface="AR ESSENCE" panose="02000000000000000000" pitchFamily="2" charset="0"/>
              </a:rPr>
              <a:t>(V.20)</a:t>
            </a:r>
          </a:p>
          <a:p>
            <a:r>
              <a:rPr lang="de-DE" dirty="0">
                <a:solidFill>
                  <a:schemeClr val="bg1">
                    <a:lumMod val="95000"/>
                  </a:schemeClr>
                </a:solidFill>
                <a:latin typeface="AR ESSENCE" panose="02000000000000000000" pitchFamily="2" charset="0"/>
              </a:rPr>
              <a:t>Niemals wurde etwas aufgrund von eigenem Willen der Autoren niedergeschrieben, sondern sie schrieben das, wozu sie der Heilige Geist trieb. </a:t>
            </a:r>
            <a:r>
              <a:rPr lang="de-DE" dirty="0">
                <a:solidFill>
                  <a:schemeClr val="accent4">
                    <a:lumMod val="60000"/>
                    <a:lumOff val="40000"/>
                  </a:schemeClr>
                </a:solidFill>
                <a:latin typeface="AR ESSENCE" panose="02000000000000000000" pitchFamily="2" charset="0"/>
              </a:rPr>
              <a:t>(V.21)</a:t>
            </a:r>
          </a:p>
          <a:p>
            <a:pPr marL="0" indent="0">
              <a:buNone/>
            </a:pPr>
            <a:endParaRPr lang="de-DE" dirty="0">
              <a:solidFill>
                <a:schemeClr val="bg1">
                  <a:lumMod val="95000"/>
                </a:schemeClr>
              </a:solidFill>
              <a:latin typeface="AR ESSENCE" panose="02000000000000000000" pitchFamily="2" charset="0"/>
            </a:endParaRPr>
          </a:p>
          <a:p>
            <a:pPr marL="0" indent="0">
              <a:buNone/>
            </a:pPr>
            <a:endParaRPr lang="de-DE" dirty="0">
              <a:solidFill>
                <a:schemeClr val="accent4">
                  <a:lumMod val="60000"/>
                  <a:lumOff val="40000"/>
                </a:schemeClr>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246243"/>
            <a:ext cx="7202556"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Die Bibel ist glaubwürdig</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9368539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blinds(horizontal)">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blinds(horizontal)">
                                      <p:cBhvr>
                                        <p:cTn id="17" dur="500"/>
                                        <p:tgtEl>
                                          <p:spTgt spid="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Effect transition="in" filter="blinds(horizontal)">
                                      <p:cBhvr>
                                        <p:cTn id="22" dur="500"/>
                                        <p:tgtEl>
                                          <p:spTgt spid="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blinds(horizontal)">
                                      <p:cBhvr>
                                        <p:cTn id="27"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1" y="1364615"/>
            <a:ext cx="8853055"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dirty="0">
                <a:solidFill>
                  <a:schemeClr val="bg1">
                    <a:lumMod val="95000"/>
                  </a:schemeClr>
                </a:solidFill>
                <a:latin typeface="AR ESSENCE" panose="02000000000000000000" pitchFamily="2" charset="0"/>
              </a:rPr>
              <a:t>Die Bibel bestätigt sich selbst…</a:t>
            </a:r>
          </a:p>
          <a:p>
            <a:pPr marL="0" indent="0">
              <a:buNone/>
            </a:pPr>
            <a:endParaRPr lang="de-DE" dirty="0">
              <a:solidFill>
                <a:schemeClr val="bg1">
                  <a:lumMod val="95000"/>
                </a:schemeClr>
              </a:solidFill>
              <a:latin typeface="AR ESSENCE" panose="02000000000000000000" pitchFamily="2" charset="0"/>
            </a:endParaRPr>
          </a:p>
          <a:p>
            <a:r>
              <a:rPr lang="de-DE" dirty="0">
                <a:solidFill>
                  <a:schemeClr val="bg1">
                    <a:lumMod val="95000"/>
                  </a:schemeClr>
                </a:solidFill>
                <a:latin typeface="AR ESSENCE" panose="02000000000000000000" pitchFamily="2" charset="0"/>
              </a:rPr>
              <a:t>Beispiel: Psalmist -&gt; Er sieht das geschriebene Wort als Gottes Wort und begründet die Bibel mit der Bibel </a:t>
            </a:r>
            <a:r>
              <a:rPr lang="de-DE" dirty="0">
                <a:solidFill>
                  <a:schemeClr val="accent4">
                    <a:lumMod val="60000"/>
                    <a:lumOff val="40000"/>
                  </a:schemeClr>
                </a:solidFill>
                <a:latin typeface="AR ESSENCE" panose="02000000000000000000" pitchFamily="2" charset="0"/>
              </a:rPr>
              <a:t>(Ps. 119,152) </a:t>
            </a:r>
          </a:p>
          <a:p>
            <a:r>
              <a:rPr lang="de-DE" dirty="0">
                <a:solidFill>
                  <a:schemeClr val="bg1"/>
                </a:solidFill>
                <a:latin typeface="AR ESSENCE" panose="02000000000000000000" pitchFamily="2" charset="0"/>
              </a:rPr>
              <a:t>Die Bibel insgesamt offenbart die Gedanken Gottes und der H.G. öffnet uns die Augen für das, was wir normalerweise nicht wahrnehmen könnten.          </a:t>
            </a:r>
            <a:r>
              <a:rPr lang="de-DE" dirty="0">
                <a:solidFill>
                  <a:schemeClr val="accent4">
                    <a:lumMod val="60000"/>
                    <a:lumOff val="40000"/>
                  </a:schemeClr>
                </a:solidFill>
                <a:latin typeface="AR ESSENCE" panose="02000000000000000000" pitchFamily="2" charset="0"/>
              </a:rPr>
              <a:t>(1. Kor. 2,10-14)</a:t>
            </a:r>
          </a:p>
          <a:p>
            <a:pPr marL="0" indent="0">
              <a:buNone/>
            </a:pPr>
            <a:endParaRPr lang="de-DE" dirty="0">
              <a:solidFill>
                <a:schemeClr val="bg1">
                  <a:lumMod val="95000"/>
                </a:schemeClr>
              </a:solidFill>
              <a:latin typeface="AR ESSENCE" panose="02000000000000000000" pitchFamily="2" charset="0"/>
            </a:endParaRPr>
          </a:p>
          <a:p>
            <a:pPr marL="0" indent="0">
              <a:buNone/>
            </a:pPr>
            <a:endParaRPr lang="de-DE" dirty="0">
              <a:solidFill>
                <a:schemeClr val="accent4">
                  <a:lumMod val="60000"/>
                  <a:lumOff val="40000"/>
                </a:schemeClr>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246243"/>
            <a:ext cx="7202556"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Die Bibel ist glaubwürdig</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63971158"/>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1" y="1364615"/>
            <a:ext cx="8853055"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dirty="0">
                <a:solidFill>
                  <a:schemeClr val="accent4">
                    <a:lumMod val="60000"/>
                    <a:lumOff val="40000"/>
                  </a:schemeClr>
                </a:solidFill>
                <a:latin typeface="AR ESSENCE" panose="02000000000000000000" pitchFamily="2" charset="0"/>
              </a:rPr>
              <a:t>Die Bibel bestätigt sich selbst…</a:t>
            </a:r>
          </a:p>
          <a:p>
            <a:pPr marL="0" indent="0">
              <a:buNone/>
            </a:pPr>
            <a:endParaRPr lang="de-DE" dirty="0">
              <a:solidFill>
                <a:schemeClr val="bg1">
                  <a:lumMod val="95000"/>
                </a:schemeClr>
              </a:solidFill>
              <a:latin typeface="AR ESSENCE" panose="02000000000000000000" pitchFamily="2" charset="0"/>
            </a:endParaRPr>
          </a:p>
          <a:p>
            <a:r>
              <a:rPr lang="de-DE" dirty="0">
                <a:solidFill>
                  <a:schemeClr val="bg1">
                    <a:lumMod val="95000"/>
                  </a:schemeClr>
                </a:solidFill>
                <a:latin typeface="AR ESSENCE" panose="02000000000000000000" pitchFamily="2" charset="0"/>
              </a:rPr>
              <a:t>Wenn die Bibel eine Bestätigung von Außerhalb brauchen würde, wäre sie nicht Gottes Wort, denn weil der Höchste der Autor ist, kann kein höherer sein Wort bestätigen, es kommt ja von ihm selbst!</a:t>
            </a:r>
            <a:endParaRPr lang="de-DE" dirty="0">
              <a:solidFill>
                <a:schemeClr val="accent4">
                  <a:lumMod val="60000"/>
                  <a:lumOff val="40000"/>
                </a:schemeClr>
              </a:solidFill>
              <a:latin typeface="AR ESSENCE" panose="02000000000000000000" pitchFamily="2" charset="0"/>
            </a:endParaRPr>
          </a:p>
          <a:p>
            <a:pPr marL="0" indent="0">
              <a:buNone/>
            </a:pPr>
            <a:endParaRPr lang="de-DE" dirty="0">
              <a:solidFill>
                <a:schemeClr val="bg1">
                  <a:lumMod val="95000"/>
                </a:schemeClr>
              </a:solidFill>
              <a:latin typeface="AR ESSENCE" panose="02000000000000000000" pitchFamily="2" charset="0"/>
            </a:endParaRPr>
          </a:p>
          <a:p>
            <a:pPr marL="0" indent="0">
              <a:buNone/>
            </a:pPr>
            <a:endParaRPr lang="de-DE" dirty="0">
              <a:solidFill>
                <a:schemeClr val="accent4">
                  <a:lumMod val="60000"/>
                  <a:lumOff val="40000"/>
                </a:schemeClr>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246243"/>
            <a:ext cx="7202556"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Die Bibel ist glaubwürdig</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06829786"/>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1" y="1364615"/>
            <a:ext cx="8853055"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dirty="0">
                <a:solidFill>
                  <a:schemeClr val="accent4">
                    <a:lumMod val="60000"/>
                    <a:lumOff val="40000"/>
                  </a:schemeClr>
                </a:solidFill>
                <a:latin typeface="AR ESSENCE" panose="02000000000000000000" pitchFamily="2" charset="0"/>
              </a:rPr>
              <a:t>Das AT bestätigt selbst, dass es Gottes Wort ist…</a:t>
            </a:r>
          </a:p>
          <a:p>
            <a:pPr marL="0" indent="0">
              <a:buNone/>
            </a:pPr>
            <a:endParaRPr lang="de-DE" dirty="0">
              <a:solidFill>
                <a:schemeClr val="bg1">
                  <a:lumMod val="95000"/>
                </a:schemeClr>
              </a:solidFill>
              <a:latin typeface="AR ESSENCE" panose="02000000000000000000" pitchFamily="2" charset="0"/>
            </a:endParaRPr>
          </a:p>
          <a:p>
            <a:r>
              <a:rPr lang="de-DE" dirty="0">
                <a:solidFill>
                  <a:schemeClr val="bg1">
                    <a:lumMod val="95000"/>
                  </a:schemeClr>
                </a:solidFill>
                <a:latin typeface="AR ESSENCE" panose="02000000000000000000" pitchFamily="2" charset="0"/>
              </a:rPr>
              <a:t>Im AT stehen mehrere hundertmal Sätze wie:      „So spricht der Herr“ oder „Der Herr sprach“</a:t>
            </a:r>
          </a:p>
          <a:p>
            <a:r>
              <a:rPr lang="de-DE" dirty="0">
                <a:solidFill>
                  <a:schemeClr val="bg1">
                    <a:lumMod val="95000"/>
                  </a:schemeClr>
                </a:solidFill>
                <a:latin typeface="AR ESSENCE" panose="02000000000000000000" pitchFamily="2" charset="0"/>
              </a:rPr>
              <a:t>Das AT schreibt, dass Gott nicht Lügen kann        </a:t>
            </a:r>
            <a:r>
              <a:rPr lang="de-DE" dirty="0">
                <a:solidFill>
                  <a:schemeClr val="accent4">
                    <a:lumMod val="60000"/>
                    <a:lumOff val="40000"/>
                  </a:schemeClr>
                </a:solidFill>
                <a:latin typeface="AR ESSENCE" panose="02000000000000000000" pitchFamily="2" charset="0"/>
              </a:rPr>
              <a:t>(1. Sam. 15,29)</a:t>
            </a:r>
          </a:p>
          <a:p>
            <a:r>
              <a:rPr lang="de-DE" dirty="0">
                <a:solidFill>
                  <a:schemeClr val="bg1">
                    <a:lumMod val="95000"/>
                  </a:schemeClr>
                </a:solidFill>
                <a:latin typeface="AR ESSENCE" panose="02000000000000000000" pitchFamily="2" charset="0"/>
              </a:rPr>
              <a:t>In verschiedenen Redewendungen sagt das AT 3808 mal, dass es die ausdrücklichen Worte Gottes übermittelt!</a:t>
            </a:r>
          </a:p>
          <a:p>
            <a:endParaRPr lang="de-DE" dirty="0">
              <a:solidFill>
                <a:schemeClr val="accent4">
                  <a:lumMod val="60000"/>
                  <a:lumOff val="40000"/>
                </a:schemeClr>
              </a:solidFill>
              <a:latin typeface="AR ESSENCE" panose="02000000000000000000" pitchFamily="2" charset="0"/>
            </a:endParaRPr>
          </a:p>
          <a:p>
            <a:pPr marL="0" indent="0">
              <a:buNone/>
            </a:pPr>
            <a:endParaRPr lang="de-DE" dirty="0">
              <a:solidFill>
                <a:schemeClr val="bg1">
                  <a:lumMod val="95000"/>
                </a:schemeClr>
              </a:solidFill>
              <a:latin typeface="AR ESSENCE" panose="02000000000000000000" pitchFamily="2" charset="0"/>
            </a:endParaRPr>
          </a:p>
          <a:p>
            <a:pPr marL="0" indent="0">
              <a:buNone/>
            </a:pPr>
            <a:endParaRPr lang="de-DE" dirty="0">
              <a:solidFill>
                <a:schemeClr val="accent4">
                  <a:lumMod val="60000"/>
                  <a:lumOff val="40000"/>
                </a:schemeClr>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246243"/>
            <a:ext cx="7202556"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Die Bibel ist glaubwürdig</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8521162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Effect transition="in" filter="checkerboard(across)">
                                      <p:cBhvr>
                                        <p:cTn id="7" dur="500"/>
                                        <p:tgtEl>
                                          <p:spTgt spid="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9">
                                            <p:txEl>
                                              <p:pRg st="3" end="3"/>
                                            </p:txEl>
                                          </p:spTgt>
                                        </p:tgtEl>
                                        <p:attrNameLst>
                                          <p:attrName>style.visibility</p:attrName>
                                        </p:attrNameLst>
                                      </p:cBhvr>
                                      <p:to>
                                        <p:strVal val="visible"/>
                                      </p:to>
                                    </p:set>
                                    <p:anim calcmode="lin" valueType="num">
                                      <p:cBhvr additive="base">
                                        <p:cTn id="12"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9">
                                            <p:txEl>
                                              <p:pRg st="4" end="4"/>
                                            </p:txEl>
                                          </p:spTgt>
                                        </p:tgtEl>
                                        <p:attrNameLst>
                                          <p:attrName>style.visibility</p:attrName>
                                        </p:attrNameLst>
                                      </p:cBhvr>
                                      <p:to>
                                        <p:strVal val="visible"/>
                                      </p:to>
                                    </p:set>
                                    <p:anim calcmode="lin" valueType="num">
                                      <p:cBhvr additive="base">
                                        <p:cTn id="18"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1" y="1364615"/>
            <a:ext cx="8853055"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dirty="0">
                <a:solidFill>
                  <a:schemeClr val="accent4">
                    <a:lumMod val="60000"/>
                    <a:lumOff val="40000"/>
                  </a:schemeClr>
                </a:solidFill>
                <a:latin typeface="AR ESSENCE" panose="02000000000000000000" pitchFamily="2" charset="0"/>
              </a:rPr>
              <a:t>Das AT bestätigt selbst, dass es Gottes Wort ist…</a:t>
            </a:r>
          </a:p>
          <a:p>
            <a:pPr marL="0" indent="0">
              <a:buNone/>
            </a:pPr>
            <a:endParaRPr lang="de-DE" dirty="0">
              <a:solidFill>
                <a:schemeClr val="bg1">
                  <a:lumMod val="95000"/>
                </a:schemeClr>
              </a:solidFill>
              <a:latin typeface="AR ESSENCE" panose="02000000000000000000" pitchFamily="2" charset="0"/>
            </a:endParaRPr>
          </a:p>
          <a:p>
            <a:r>
              <a:rPr lang="de-DE" dirty="0">
                <a:solidFill>
                  <a:schemeClr val="bg1">
                    <a:lumMod val="95000"/>
                  </a:schemeClr>
                </a:solidFill>
                <a:latin typeface="AR ESSENCE" panose="02000000000000000000" pitchFamily="2" charset="0"/>
              </a:rPr>
              <a:t>Salomo sagt über die Bibel in Sprüche 30: </a:t>
            </a:r>
          </a:p>
          <a:p>
            <a:pPr marL="0" indent="0">
              <a:buNone/>
            </a:pPr>
            <a:endParaRPr lang="de-DE" sz="2400" dirty="0">
              <a:solidFill>
                <a:schemeClr val="bg1">
                  <a:lumMod val="95000"/>
                </a:schemeClr>
              </a:solidFill>
              <a:latin typeface="AR ESSENCE" panose="02000000000000000000" pitchFamily="2" charset="0"/>
            </a:endParaRPr>
          </a:p>
          <a:p>
            <a:pPr marL="0" indent="0">
              <a:buNone/>
            </a:pPr>
            <a:r>
              <a:rPr lang="de-DE" sz="2400" i="1" dirty="0">
                <a:solidFill>
                  <a:schemeClr val="accent1">
                    <a:lumMod val="60000"/>
                    <a:lumOff val="40000"/>
                  </a:schemeClr>
                </a:solidFill>
                <a:latin typeface="AR ESSENCE" panose="02000000000000000000" pitchFamily="2" charset="0"/>
              </a:rPr>
              <a:t>„5 Alle Reden Gottes sind geläutert; </a:t>
            </a:r>
          </a:p>
          <a:p>
            <a:pPr marL="0" indent="0">
              <a:buNone/>
            </a:pPr>
            <a:r>
              <a:rPr lang="de-DE" sz="2400" i="1" dirty="0">
                <a:solidFill>
                  <a:schemeClr val="accent1">
                    <a:lumMod val="60000"/>
                    <a:lumOff val="40000"/>
                  </a:schemeClr>
                </a:solidFill>
                <a:latin typeface="AR ESSENCE" panose="02000000000000000000" pitchFamily="2" charset="0"/>
              </a:rPr>
              <a:t>er ist ein Schild denen, die ihm vertrauen. </a:t>
            </a:r>
          </a:p>
          <a:p>
            <a:pPr marL="0" indent="0">
              <a:buNone/>
            </a:pPr>
            <a:r>
              <a:rPr lang="de-DE" sz="2400" i="1" dirty="0">
                <a:solidFill>
                  <a:schemeClr val="accent1">
                    <a:lumMod val="60000"/>
                    <a:lumOff val="40000"/>
                  </a:schemeClr>
                </a:solidFill>
                <a:latin typeface="AR ESSENCE" panose="02000000000000000000" pitchFamily="2" charset="0"/>
              </a:rPr>
              <a:t>6 Tue nichts zu seinen Worten hinzu, </a:t>
            </a:r>
          </a:p>
          <a:p>
            <a:pPr marL="0" indent="0">
              <a:buNone/>
            </a:pPr>
            <a:r>
              <a:rPr lang="de-DE" sz="2400" i="1" dirty="0">
                <a:solidFill>
                  <a:schemeClr val="accent1">
                    <a:lumMod val="60000"/>
                    <a:lumOff val="40000"/>
                  </a:schemeClr>
                </a:solidFill>
                <a:latin typeface="AR ESSENCE" panose="02000000000000000000" pitchFamily="2" charset="0"/>
              </a:rPr>
              <a:t>damit er dich nicht bestraft und du als Lügner dastehst!“</a:t>
            </a:r>
          </a:p>
          <a:p>
            <a:endParaRPr lang="de-DE" dirty="0">
              <a:solidFill>
                <a:schemeClr val="accent4">
                  <a:lumMod val="60000"/>
                  <a:lumOff val="40000"/>
                </a:schemeClr>
              </a:solidFill>
              <a:latin typeface="AR ESSENCE" panose="02000000000000000000" pitchFamily="2" charset="0"/>
            </a:endParaRPr>
          </a:p>
          <a:p>
            <a:pPr marL="0" indent="0">
              <a:buNone/>
            </a:pPr>
            <a:endParaRPr lang="de-DE" dirty="0">
              <a:solidFill>
                <a:schemeClr val="bg1">
                  <a:lumMod val="95000"/>
                </a:schemeClr>
              </a:solidFill>
              <a:latin typeface="AR ESSENCE" panose="02000000000000000000" pitchFamily="2" charset="0"/>
            </a:endParaRPr>
          </a:p>
          <a:p>
            <a:pPr marL="0" indent="0">
              <a:buNone/>
            </a:pPr>
            <a:endParaRPr lang="de-DE" dirty="0">
              <a:solidFill>
                <a:schemeClr val="accent4">
                  <a:lumMod val="60000"/>
                  <a:lumOff val="40000"/>
                </a:schemeClr>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246243"/>
            <a:ext cx="7202556"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Die Bibel ist glaubwürdig</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19717513"/>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1" y="1364615"/>
            <a:ext cx="9698183"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dirty="0">
                <a:solidFill>
                  <a:schemeClr val="accent4">
                    <a:lumMod val="60000"/>
                    <a:lumOff val="40000"/>
                  </a:schemeClr>
                </a:solidFill>
                <a:latin typeface="AR ESSENCE" panose="02000000000000000000" pitchFamily="2" charset="0"/>
              </a:rPr>
              <a:t>Auch Jesus bestätigt, dass das AT Gottes Wort ist…</a:t>
            </a:r>
          </a:p>
          <a:p>
            <a:pPr marL="0" indent="0">
              <a:buNone/>
            </a:pPr>
            <a:endParaRPr lang="de-DE" dirty="0">
              <a:solidFill>
                <a:schemeClr val="bg1">
                  <a:lumMod val="95000"/>
                </a:schemeClr>
              </a:solidFill>
              <a:latin typeface="AR ESSENCE" panose="02000000000000000000" pitchFamily="2" charset="0"/>
            </a:endParaRPr>
          </a:p>
          <a:p>
            <a:r>
              <a:rPr lang="de-DE" dirty="0">
                <a:solidFill>
                  <a:schemeClr val="bg1">
                    <a:lumMod val="95000"/>
                  </a:schemeClr>
                </a:solidFill>
                <a:latin typeface="AR ESSENCE" panose="02000000000000000000" pitchFamily="2" charset="0"/>
              </a:rPr>
              <a:t>Er sagt, die Schrift kann nicht aufgelöst werden </a:t>
            </a:r>
            <a:r>
              <a:rPr lang="de-DE" dirty="0">
                <a:solidFill>
                  <a:schemeClr val="accent4">
                    <a:lumMod val="60000"/>
                    <a:lumOff val="40000"/>
                  </a:schemeClr>
                </a:solidFill>
                <a:latin typeface="AR ESSENCE" panose="02000000000000000000" pitchFamily="2" charset="0"/>
              </a:rPr>
              <a:t>(Joh. 10,35)</a:t>
            </a:r>
          </a:p>
          <a:p>
            <a:r>
              <a:rPr lang="de-DE" dirty="0">
                <a:solidFill>
                  <a:schemeClr val="bg1">
                    <a:lumMod val="95000"/>
                  </a:schemeClr>
                </a:solidFill>
                <a:latin typeface="AR ESSENCE" panose="02000000000000000000" pitchFamily="2" charset="0"/>
              </a:rPr>
              <a:t>Er bestätigte die alttestamentlichen Propheten </a:t>
            </a:r>
            <a:r>
              <a:rPr lang="de-DE" dirty="0">
                <a:solidFill>
                  <a:schemeClr val="accent4">
                    <a:lumMod val="60000"/>
                    <a:lumOff val="40000"/>
                  </a:schemeClr>
                </a:solidFill>
                <a:latin typeface="AR ESSENCE" panose="02000000000000000000" pitchFamily="2" charset="0"/>
              </a:rPr>
              <a:t>(Mt. 5,17)</a:t>
            </a:r>
          </a:p>
          <a:p>
            <a:pPr marL="0" indent="0">
              <a:buNone/>
            </a:pPr>
            <a:endParaRPr lang="de-DE" dirty="0">
              <a:solidFill>
                <a:schemeClr val="accent4">
                  <a:lumMod val="60000"/>
                  <a:lumOff val="40000"/>
                </a:schemeClr>
              </a:solidFill>
              <a:latin typeface="AR ESSENCE" panose="02000000000000000000" pitchFamily="2" charset="0"/>
            </a:endParaRPr>
          </a:p>
          <a:p>
            <a:pPr marL="0" indent="0">
              <a:buNone/>
            </a:pPr>
            <a:endParaRPr lang="de-DE" dirty="0">
              <a:solidFill>
                <a:schemeClr val="bg1">
                  <a:lumMod val="95000"/>
                </a:schemeClr>
              </a:solidFill>
              <a:latin typeface="AR ESSENCE" panose="02000000000000000000" pitchFamily="2" charset="0"/>
            </a:endParaRPr>
          </a:p>
          <a:p>
            <a:pPr marL="0" indent="0">
              <a:buNone/>
            </a:pPr>
            <a:endParaRPr lang="de-DE" dirty="0">
              <a:solidFill>
                <a:schemeClr val="accent4">
                  <a:lumMod val="60000"/>
                  <a:lumOff val="40000"/>
                </a:schemeClr>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246243"/>
            <a:ext cx="7202556"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Die Bibel ist glaubwürdig</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5007744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2" presetClass="entr" presetSubtype="4" fill="hold" nodeType="clickEffect">
                                  <p:stCondLst>
                                    <p:cond delay="0"/>
                                  </p:stCondLst>
                                  <p:childTnLst>
                                    <p:set>
                                      <p:cBhvr>
                                        <p:cTn id="10" dur="1" fill="hold">
                                          <p:stCondLst>
                                            <p:cond delay="0"/>
                                          </p:stCondLst>
                                        </p:cTn>
                                        <p:tgtEl>
                                          <p:spTgt spid="9">
                                            <p:txEl>
                                              <p:pRg st="3" end="3"/>
                                            </p:txEl>
                                          </p:spTgt>
                                        </p:tgtEl>
                                        <p:attrNameLst>
                                          <p:attrName>style.visibility</p:attrName>
                                        </p:attrNameLst>
                                      </p:cBhvr>
                                      <p:to>
                                        <p:strVal val="visible"/>
                                      </p:to>
                                    </p:set>
                                    <p:anim calcmode="lin" valueType="num">
                                      <p:cBhvr additive="base">
                                        <p:cTn id="11" dur="500"/>
                                        <p:tgtEl>
                                          <p:spTgt spid="9">
                                            <p:txEl>
                                              <p:pRg st="3" end="3"/>
                                            </p:txEl>
                                          </p:spTgt>
                                        </p:tgtEl>
                                        <p:attrNameLst>
                                          <p:attrName>ppt_y</p:attrName>
                                        </p:attrNameLst>
                                      </p:cBhvr>
                                      <p:tavLst>
                                        <p:tav tm="0">
                                          <p:val>
                                            <p:strVal val="#ppt_y+#ppt_h*1.125000"/>
                                          </p:val>
                                        </p:tav>
                                        <p:tav tm="100000">
                                          <p:val>
                                            <p:strVal val="#ppt_y"/>
                                          </p:val>
                                        </p:tav>
                                      </p:tavLst>
                                    </p:anim>
                                    <p:animEffect transition="in" filter="wipe(up)">
                                      <p:cBhvr>
                                        <p:cTn id="12"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1" y="1364615"/>
            <a:ext cx="9698183"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dirty="0">
                <a:solidFill>
                  <a:schemeClr val="accent4">
                    <a:lumMod val="60000"/>
                    <a:lumOff val="40000"/>
                  </a:schemeClr>
                </a:solidFill>
                <a:latin typeface="AR ESSENCE" panose="02000000000000000000" pitchFamily="2" charset="0"/>
              </a:rPr>
              <a:t>Auch die neutestamentlichen Autoren der Bibel </a:t>
            </a:r>
          </a:p>
          <a:p>
            <a:pPr marL="0" indent="0">
              <a:buNone/>
            </a:pPr>
            <a:r>
              <a:rPr lang="de-DE" dirty="0">
                <a:solidFill>
                  <a:schemeClr val="accent4">
                    <a:lumMod val="60000"/>
                    <a:lumOff val="40000"/>
                  </a:schemeClr>
                </a:solidFill>
                <a:latin typeface="AR ESSENCE" panose="02000000000000000000" pitchFamily="2" charset="0"/>
              </a:rPr>
              <a:t>bestätigen das AT…</a:t>
            </a:r>
          </a:p>
          <a:p>
            <a:pPr marL="0" indent="0">
              <a:buNone/>
            </a:pPr>
            <a:endParaRPr lang="de-DE" dirty="0">
              <a:solidFill>
                <a:schemeClr val="bg1">
                  <a:lumMod val="95000"/>
                </a:schemeClr>
              </a:solidFill>
              <a:latin typeface="AR ESSENCE" panose="02000000000000000000" pitchFamily="2" charset="0"/>
            </a:endParaRPr>
          </a:p>
          <a:p>
            <a:r>
              <a:rPr lang="de-DE" dirty="0">
                <a:solidFill>
                  <a:schemeClr val="bg1">
                    <a:lumMod val="95000"/>
                  </a:schemeClr>
                </a:solidFill>
                <a:latin typeface="AR ESSENCE" panose="02000000000000000000" pitchFamily="2" charset="0"/>
              </a:rPr>
              <a:t>Paulus sagt, dass alle Schrift von Gott eingegeben ist     </a:t>
            </a:r>
            <a:r>
              <a:rPr lang="de-DE" dirty="0">
                <a:solidFill>
                  <a:schemeClr val="accent4">
                    <a:lumMod val="60000"/>
                    <a:lumOff val="40000"/>
                  </a:schemeClr>
                </a:solidFill>
                <a:latin typeface="AR ESSENCE" panose="02000000000000000000" pitchFamily="2" charset="0"/>
              </a:rPr>
              <a:t>(2. Tim. 3,16) </a:t>
            </a:r>
            <a:r>
              <a:rPr lang="de-DE" dirty="0">
                <a:solidFill>
                  <a:schemeClr val="bg1">
                    <a:lumMod val="95000"/>
                  </a:schemeClr>
                </a:solidFill>
                <a:latin typeface="AR ESSENCE" panose="02000000000000000000" pitchFamily="2" charset="0"/>
              </a:rPr>
              <a:t>und dass alles was zuvor geschrieben ist zu unserer Belehrung geschrieben ist </a:t>
            </a:r>
            <a:r>
              <a:rPr lang="de-DE" dirty="0">
                <a:solidFill>
                  <a:schemeClr val="accent4">
                    <a:lumMod val="60000"/>
                    <a:lumOff val="40000"/>
                  </a:schemeClr>
                </a:solidFill>
                <a:latin typeface="AR ESSENCE" panose="02000000000000000000" pitchFamily="2" charset="0"/>
              </a:rPr>
              <a:t>(Röm. 15,4)</a:t>
            </a:r>
          </a:p>
          <a:p>
            <a:endParaRPr lang="de-DE" dirty="0">
              <a:solidFill>
                <a:schemeClr val="bg1">
                  <a:lumMod val="95000"/>
                </a:schemeClr>
              </a:solidFill>
              <a:latin typeface="AR ESSENCE" panose="02000000000000000000" pitchFamily="2" charset="0"/>
            </a:endParaRPr>
          </a:p>
          <a:p>
            <a:pPr marL="0" indent="0">
              <a:buNone/>
            </a:pPr>
            <a:endParaRPr lang="de-DE" dirty="0">
              <a:solidFill>
                <a:schemeClr val="accent4">
                  <a:lumMod val="60000"/>
                  <a:lumOff val="40000"/>
                </a:schemeClr>
              </a:solidFill>
              <a:latin typeface="AR ESSENCE" panose="02000000000000000000" pitchFamily="2" charset="0"/>
            </a:endParaRPr>
          </a:p>
          <a:p>
            <a:pPr marL="0" indent="0">
              <a:buNone/>
            </a:pPr>
            <a:endParaRPr lang="de-DE" dirty="0">
              <a:solidFill>
                <a:schemeClr val="bg1">
                  <a:lumMod val="95000"/>
                </a:schemeClr>
              </a:solidFill>
              <a:latin typeface="AR ESSENCE" panose="02000000000000000000" pitchFamily="2" charset="0"/>
            </a:endParaRPr>
          </a:p>
          <a:p>
            <a:pPr marL="0" indent="0">
              <a:buNone/>
            </a:pPr>
            <a:endParaRPr lang="de-DE" dirty="0">
              <a:solidFill>
                <a:schemeClr val="accent4">
                  <a:lumMod val="60000"/>
                  <a:lumOff val="40000"/>
                </a:schemeClr>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246243"/>
            <a:ext cx="7202556"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Die Bibel ist glaubwürdig</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18290645"/>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1" y="1364615"/>
            <a:ext cx="9698183"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dirty="0">
                <a:solidFill>
                  <a:schemeClr val="accent4">
                    <a:lumMod val="60000"/>
                    <a:lumOff val="40000"/>
                  </a:schemeClr>
                </a:solidFill>
                <a:latin typeface="AR ESSENCE" panose="02000000000000000000" pitchFamily="2" charset="0"/>
              </a:rPr>
              <a:t>Auch die neutestamentlichen Autoren der Bibel </a:t>
            </a:r>
          </a:p>
          <a:p>
            <a:pPr marL="0" indent="0">
              <a:buNone/>
            </a:pPr>
            <a:r>
              <a:rPr lang="de-DE" dirty="0">
                <a:solidFill>
                  <a:schemeClr val="accent4">
                    <a:lumMod val="60000"/>
                    <a:lumOff val="40000"/>
                  </a:schemeClr>
                </a:solidFill>
                <a:latin typeface="AR ESSENCE" panose="02000000000000000000" pitchFamily="2" charset="0"/>
              </a:rPr>
              <a:t>bestätigen das AT…</a:t>
            </a:r>
          </a:p>
          <a:p>
            <a:pPr marL="0" indent="0">
              <a:buNone/>
            </a:pPr>
            <a:endParaRPr lang="de-DE" dirty="0">
              <a:solidFill>
                <a:schemeClr val="bg1">
                  <a:lumMod val="95000"/>
                </a:schemeClr>
              </a:solidFill>
              <a:latin typeface="AR ESSENCE" panose="02000000000000000000" pitchFamily="2" charset="0"/>
            </a:endParaRPr>
          </a:p>
          <a:p>
            <a:r>
              <a:rPr lang="de-DE" dirty="0">
                <a:solidFill>
                  <a:schemeClr val="bg1">
                    <a:lumMod val="95000"/>
                  </a:schemeClr>
                </a:solidFill>
                <a:latin typeface="AR ESSENCE" panose="02000000000000000000" pitchFamily="2" charset="0"/>
              </a:rPr>
              <a:t>Petrus -&gt; Unser heutiger Abschnitt bestätigt das AT.</a:t>
            </a:r>
          </a:p>
          <a:p>
            <a:r>
              <a:rPr lang="de-DE" dirty="0">
                <a:solidFill>
                  <a:schemeClr val="bg1">
                    <a:lumMod val="95000"/>
                  </a:schemeClr>
                </a:solidFill>
                <a:latin typeface="AR ESSENCE" panose="02000000000000000000" pitchFamily="2" charset="0"/>
              </a:rPr>
              <a:t>Sie bestätigen das AT auch dadurch als Gottes Wort, dass sie Stellen aus dem AT so formulieren, dass Gottes Wort etwas sagt, wobei dort ein Psalmist oder Gott selbst etwas sagte! -&gt; Sie stellen es also auf eine Stufe. </a:t>
            </a:r>
          </a:p>
          <a:p>
            <a:pPr marL="0" indent="0">
              <a:buNone/>
            </a:pPr>
            <a:endParaRPr lang="de-DE" dirty="0">
              <a:solidFill>
                <a:schemeClr val="accent4">
                  <a:lumMod val="60000"/>
                  <a:lumOff val="40000"/>
                </a:schemeClr>
              </a:solidFill>
              <a:latin typeface="AR ESSENCE" panose="02000000000000000000" pitchFamily="2" charset="0"/>
            </a:endParaRPr>
          </a:p>
          <a:p>
            <a:pPr marL="0" indent="0">
              <a:buNone/>
            </a:pPr>
            <a:endParaRPr lang="de-DE" dirty="0">
              <a:solidFill>
                <a:schemeClr val="bg1">
                  <a:lumMod val="95000"/>
                </a:schemeClr>
              </a:solidFill>
              <a:latin typeface="AR ESSENCE" panose="02000000000000000000" pitchFamily="2" charset="0"/>
            </a:endParaRPr>
          </a:p>
          <a:p>
            <a:pPr marL="0" indent="0">
              <a:buNone/>
            </a:pPr>
            <a:endParaRPr lang="de-DE" dirty="0">
              <a:solidFill>
                <a:schemeClr val="accent4">
                  <a:lumMod val="60000"/>
                  <a:lumOff val="40000"/>
                </a:schemeClr>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246243"/>
            <a:ext cx="7202556"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Die Bibel ist glaubwürdig</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8928243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9">
                                            <p:txEl>
                                              <p:pRg st="3" end="3"/>
                                            </p:txEl>
                                          </p:spTgt>
                                        </p:tgtEl>
                                        <p:attrNameLst>
                                          <p:attrName>style.visibility</p:attrName>
                                        </p:attrNameLst>
                                      </p:cBhvr>
                                      <p:to>
                                        <p:strVal val="visible"/>
                                      </p:to>
                                    </p:set>
                                    <p:animEffect transition="in" filter="checkerboard(across)">
                                      <p:cBhvr>
                                        <p:cTn id="7" dur="500"/>
                                        <p:tgtEl>
                                          <p:spTgt spid="9">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9">
                                            <p:txEl>
                                              <p:pRg st="4" end="4"/>
                                            </p:txEl>
                                          </p:spTgt>
                                        </p:tgtEl>
                                        <p:attrNameLst>
                                          <p:attrName>style.visibility</p:attrName>
                                        </p:attrNameLst>
                                      </p:cBhvr>
                                      <p:to>
                                        <p:strVal val="visible"/>
                                      </p:to>
                                    </p:set>
                                    <p:animEffect transition="in" filter="checkerboard(across)">
                                      <p:cBhvr>
                                        <p:cTn id="12"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1" y="1364615"/>
            <a:ext cx="9698183"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dirty="0">
                <a:solidFill>
                  <a:schemeClr val="accent4">
                    <a:lumMod val="60000"/>
                    <a:lumOff val="40000"/>
                  </a:schemeClr>
                </a:solidFill>
                <a:latin typeface="AR ESSENCE" panose="02000000000000000000" pitchFamily="2" charset="0"/>
              </a:rPr>
              <a:t>Auch das Neue Testament ist Gottes Wort…</a:t>
            </a:r>
          </a:p>
          <a:p>
            <a:pPr marL="0" indent="0">
              <a:buNone/>
            </a:pPr>
            <a:endParaRPr lang="de-DE" dirty="0">
              <a:solidFill>
                <a:schemeClr val="accent4">
                  <a:lumMod val="60000"/>
                  <a:lumOff val="40000"/>
                </a:schemeClr>
              </a:solidFill>
              <a:latin typeface="AR ESSENCE" panose="02000000000000000000" pitchFamily="2" charset="0"/>
            </a:endParaRPr>
          </a:p>
          <a:p>
            <a:r>
              <a:rPr lang="de-DE" dirty="0">
                <a:solidFill>
                  <a:schemeClr val="accent1">
                    <a:lumMod val="60000"/>
                    <a:lumOff val="40000"/>
                  </a:schemeClr>
                </a:solidFill>
                <a:latin typeface="AR ESSENCE" panose="02000000000000000000" pitchFamily="2" charset="0"/>
              </a:rPr>
              <a:t>Jesus</a:t>
            </a:r>
            <a:r>
              <a:rPr lang="de-DE" dirty="0">
                <a:solidFill>
                  <a:schemeClr val="bg1"/>
                </a:solidFill>
                <a:latin typeface="AR ESSENCE" panose="02000000000000000000" pitchFamily="2" charset="0"/>
              </a:rPr>
              <a:t> sagt, dass seine Worte die gleiche Autorität hatten wie die Worte des Gesetztes </a:t>
            </a:r>
            <a:r>
              <a:rPr lang="de-DE" dirty="0">
                <a:solidFill>
                  <a:schemeClr val="accent4">
                    <a:lumMod val="60000"/>
                    <a:lumOff val="40000"/>
                  </a:schemeClr>
                </a:solidFill>
                <a:latin typeface="AR ESSENCE" panose="02000000000000000000" pitchFamily="2" charset="0"/>
              </a:rPr>
              <a:t>(Mt. 5,18 -&gt; Mt. 24,35)</a:t>
            </a:r>
          </a:p>
          <a:p>
            <a:r>
              <a:rPr lang="de-DE" dirty="0">
                <a:solidFill>
                  <a:schemeClr val="accent1">
                    <a:lumMod val="60000"/>
                    <a:lumOff val="40000"/>
                  </a:schemeClr>
                </a:solidFill>
                <a:latin typeface="AR ESSENCE" panose="02000000000000000000" pitchFamily="2" charset="0"/>
              </a:rPr>
              <a:t>Paulus</a:t>
            </a:r>
            <a:r>
              <a:rPr lang="de-DE" dirty="0">
                <a:solidFill>
                  <a:schemeClr val="bg1"/>
                </a:solidFill>
                <a:latin typeface="AR ESSENCE" panose="02000000000000000000" pitchFamily="2" charset="0"/>
              </a:rPr>
              <a:t> schreibt immer wieder, dass die von ihm gelehrten und geschriebenen Worte, Gottes Worte waren </a:t>
            </a:r>
            <a:r>
              <a:rPr lang="de-DE" dirty="0">
                <a:solidFill>
                  <a:schemeClr val="accent4">
                    <a:lumMod val="60000"/>
                    <a:lumOff val="40000"/>
                  </a:schemeClr>
                </a:solidFill>
                <a:latin typeface="AR ESSENCE" panose="02000000000000000000" pitchFamily="2" charset="0"/>
              </a:rPr>
              <a:t>(1. Kor. 2,13; 1. Kor. 7,10; 1. Kor. 14,37; Eph. 3,3-5; 1. Thes. 2,13)</a:t>
            </a:r>
            <a:endParaRPr lang="de-DE" dirty="0">
              <a:solidFill>
                <a:schemeClr val="bg1">
                  <a:lumMod val="95000"/>
                </a:schemeClr>
              </a:solidFill>
              <a:latin typeface="AR ESSENCE" panose="02000000000000000000" pitchFamily="2" charset="0"/>
            </a:endParaRPr>
          </a:p>
          <a:p>
            <a:pPr marL="0" indent="0">
              <a:buNone/>
            </a:pPr>
            <a:endParaRPr lang="de-DE" dirty="0">
              <a:solidFill>
                <a:schemeClr val="accent4">
                  <a:lumMod val="60000"/>
                  <a:lumOff val="40000"/>
                </a:schemeClr>
              </a:solidFill>
              <a:latin typeface="AR ESSENCE" panose="02000000000000000000" pitchFamily="2" charset="0"/>
            </a:endParaRPr>
          </a:p>
          <a:p>
            <a:pPr marL="0" indent="0">
              <a:buNone/>
            </a:pPr>
            <a:endParaRPr lang="de-DE" dirty="0">
              <a:solidFill>
                <a:schemeClr val="bg1">
                  <a:lumMod val="95000"/>
                </a:schemeClr>
              </a:solidFill>
              <a:latin typeface="AR ESSENCE" panose="02000000000000000000" pitchFamily="2" charset="0"/>
            </a:endParaRPr>
          </a:p>
          <a:p>
            <a:pPr marL="0" indent="0">
              <a:buNone/>
            </a:pPr>
            <a:endParaRPr lang="de-DE" dirty="0">
              <a:solidFill>
                <a:schemeClr val="accent4">
                  <a:lumMod val="60000"/>
                  <a:lumOff val="40000"/>
                </a:schemeClr>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246243"/>
            <a:ext cx="7202556"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Die Bibel ist glaubwürdig</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5983019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 calcmode="lin" valueType="num">
                                      <p:cBhvr>
                                        <p:cTn id="7" dur="1000" fill="hold"/>
                                        <p:tgtEl>
                                          <p:spTgt spid="9">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9">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9">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9">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30"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animEffect transition="in" filter="fade">
                                      <p:cBhvr>
                                        <p:cTn id="15" dur="800" decel="100000"/>
                                        <p:tgtEl>
                                          <p:spTgt spid="9">
                                            <p:txEl>
                                              <p:pRg st="3" end="3"/>
                                            </p:txEl>
                                          </p:spTgt>
                                        </p:tgtEl>
                                      </p:cBhvr>
                                    </p:animEffect>
                                    <p:anim calcmode="lin" valueType="num">
                                      <p:cBhvr>
                                        <p:cTn id="16" dur="800" decel="100000" fill="hold"/>
                                        <p:tgtEl>
                                          <p:spTgt spid="9">
                                            <p:txEl>
                                              <p:pRg st="3" end="3"/>
                                            </p:txEl>
                                          </p:spTgt>
                                        </p:tgtEl>
                                        <p:attrNameLst>
                                          <p:attrName>style.rotation</p:attrName>
                                        </p:attrNameLst>
                                      </p:cBhvr>
                                      <p:tavLst>
                                        <p:tav tm="0">
                                          <p:val>
                                            <p:fltVal val="-90"/>
                                          </p:val>
                                        </p:tav>
                                        <p:tav tm="100000">
                                          <p:val>
                                            <p:fltVal val="0"/>
                                          </p:val>
                                        </p:tav>
                                      </p:tavLst>
                                    </p:anim>
                                    <p:anim calcmode="lin" valueType="num">
                                      <p:cBhvr>
                                        <p:cTn id="17" dur="800" decel="100000" fill="hold"/>
                                        <p:tgtEl>
                                          <p:spTgt spid="9">
                                            <p:txEl>
                                              <p:pRg st="3" end="3"/>
                                            </p:txEl>
                                          </p:spTgt>
                                        </p:tgtEl>
                                        <p:attrNameLst>
                                          <p:attrName>ppt_x</p:attrName>
                                        </p:attrNameLst>
                                      </p:cBhvr>
                                      <p:tavLst>
                                        <p:tav tm="0">
                                          <p:val>
                                            <p:strVal val="#ppt_x+0.4"/>
                                          </p:val>
                                        </p:tav>
                                        <p:tav tm="100000">
                                          <p:val>
                                            <p:strVal val="#ppt_x-0.05"/>
                                          </p:val>
                                        </p:tav>
                                      </p:tavLst>
                                    </p:anim>
                                    <p:anim calcmode="lin" valueType="num">
                                      <p:cBhvr>
                                        <p:cTn id="18" dur="800" decel="100000" fill="hold"/>
                                        <p:tgtEl>
                                          <p:spTgt spid="9">
                                            <p:txEl>
                                              <p:pRg st="3" end="3"/>
                                            </p:txEl>
                                          </p:spTgt>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9">
                                            <p:txEl>
                                              <p:pRg st="3" end="3"/>
                                            </p:txEl>
                                          </p:spTgt>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9">
                                            <p:txEl>
                                              <p:pRg st="3" end="3"/>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10233"/>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9" name="Rectangle 5"/>
          <p:cNvSpPr txBox="1">
            <a:spLocks noChangeArrowheads="1"/>
          </p:cNvSpPr>
          <p:nvPr/>
        </p:nvSpPr>
        <p:spPr bwMode="auto">
          <a:xfrm>
            <a:off x="457200" y="1989138"/>
            <a:ext cx="8543924" cy="607758"/>
          </a:xfrm>
          <a:prstGeom prst="rect">
            <a:avLst/>
          </a:prstGeom>
          <a:noFill/>
          <a:ln w="9525">
            <a:noFill/>
            <a:miter lim="800000"/>
            <a:headEnd/>
            <a:tailEnd/>
          </a:ln>
        </p:spPr>
        <p:txBody>
          <a:bodyPr/>
          <a:lstStyle/>
          <a:p>
            <a:pPr algn="ctr" fontAlgn="base">
              <a:spcBef>
                <a:spcPct val="0"/>
              </a:spcBef>
              <a:spcAft>
                <a:spcPct val="0"/>
              </a:spcAft>
              <a:defRPr/>
            </a:pPr>
            <a:r>
              <a:rPr lang="de-DE" sz="3600" dirty="0">
                <a:solidFill>
                  <a:schemeClr val="bg1"/>
                </a:solidFill>
                <a:effectLst>
                  <a:glow rad="139700">
                    <a:schemeClr val="tx1">
                      <a:alpha val="40000"/>
                    </a:schemeClr>
                  </a:glow>
                </a:effectLst>
                <a:latin typeface="AR ESSENCE" panose="02000000000000000000" pitchFamily="2" charset="0"/>
                <a:cs typeface="Arial" charset="0"/>
              </a:rPr>
              <a:t>2. Petrus 1, 18-21</a:t>
            </a:r>
          </a:p>
        </p:txBody>
      </p:sp>
      <p:sp>
        <p:nvSpPr>
          <p:cNvPr id="8" name="Rectangle 5"/>
          <p:cNvSpPr txBox="1">
            <a:spLocks noChangeArrowheads="1"/>
          </p:cNvSpPr>
          <p:nvPr/>
        </p:nvSpPr>
        <p:spPr>
          <a:xfrm>
            <a:off x="457200" y="274638"/>
            <a:ext cx="7916092"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b="1" dirty="0">
                <a:solidFill>
                  <a:schemeClr val="accent4">
                    <a:lumMod val="60000"/>
                    <a:lumOff val="40000"/>
                  </a:schemeClr>
                </a:solidFill>
                <a:effectLst>
                  <a:glow rad="139700">
                    <a:schemeClr val="tx1">
                      <a:alpha val="40000"/>
                    </a:schemeClr>
                  </a:glow>
                </a:effectLst>
                <a:latin typeface="AR ESSENCE" panose="02000000000000000000" pitchFamily="2" charset="0"/>
              </a:rPr>
              <a:t>Die Autorität der Bibel (Teil I)</a:t>
            </a:r>
          </a:p>
        </p:txBody>
      </p:sp>
      <p:pic>
        <p:nvPicPr>
          <p:cNvPr id="10" name="Picture 4" descr="logo">
            <a:extLst>
              <a:ext uri="{FF2B5EF4-FFF2-40B4-BE49-F238E27FC236}">
                <a16:creationId xmlns:a16="http://schemas.microsoft.com/office/drawing/2014/main" id="{CB64CCA8-1375-4D87-BCE6-1D824757A26C}"/>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11" name="Rechteck 10">
            <a:extLst>
              <a:ext uri="{FF2B5EF4-FFF2-40B4-BE49-F238E27FC236}">
                <a16:creationId xmlns:a16="http://schemas.microsoft.com/office/drawing/2014/main" id="{B5628B69-A03E-45CD-B888-BBA1205EB436}"/>
              </a:ext>
            </a:extLst>
          </p:cNvPr>
          <p:cNvSpPr/>
          <p:nvPr/>
        </p:nvSpPr>
        <p:spPr>
          <a:xfrm>
            <a:off x="71919" y="2854375"/>
            <a:ext cx="11877384" cy="2591479"/>
          </a:xfrm>
          <a:prstGeom prst="rect">
            <a:avLst/>
          </a:prstGeom>
        </p:spPr>
        <p:txBody>
          <a:bodyPr wrap="square">
            <a:spAutoFit/>
          </a:bodyPr>
          <a:lstStyle/>
          <a:p>
            <a:pPr marL="714375" lvl="0" indent="-714375" eaLnBrk="0" fontAlgn="base" hangingPunct="0">
              <a:spcBef>
                <a:spcPct val="20000"/>
              </a:spcBef>
              <a:spcAft>
                <a:spcPct val="0"/>
              </a:spcAft>
              <a:buFont typeface="+mj-lt"/>
              <a:buAutoNum type="arabicPeriod"/>
              <a:tabLst>
                <a:tab pos="714375" algn="l"/>
              </a:tabLst>
            </a:pPr>
            <a:r>
              <a:rPr lang="de-DE" sz="2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Die Bibel ist glaubwürdig (V. 18-19a+21b)</a:t>
            </a:r>
          </a:p>
          <a:p>
            <a:pPr marL="714375" lvl="0" indent="-714375" eaLnBrk="0" fontAlgn="base" hangingPunct="0">
              <a:spcBef>
                <a:spcPct val="20000"/>
              </a:spcBef>
              <a:spcAft>
                <a:spcPct val="0"/>
              </a:spcAft>
              <a:buFont typeface="+mj-lt"/>
              <a:buAutoNum type="arabicPeriod"/>
              <a:tabLst>
                <a:tab pos="714375" algn="l"/>
              </a:tabLst>
            </a:pPr>
            <a:r>
              <a:rPr lang="de-DE" sz="2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Die Bibel ist irrtumslos, weil sie von Gott inspiriert ist (V. 20+21a)</a:t>
            </a:r>
          </a:p>
          <a:p>
            <a:pPr marL="714375" indent="-714375" eaLnBrk="0" fontAlgn="base" hangingPunct="0">
              <a:spcBef>
                <a:spcPct val="20000"/>
              </a:spcBef>
              <a:spcAft>
                <a:spcPct val="0"/>
              </a:spcAft>
              <a:buFont typeface="+mj-lt"/>
              <a:buAutoNum type="arabicPeriod"/>
              <a:tabLst>
                <a:tab pos="714375" algn="l"/>
              </a:tabLst>
            </a:pPr>
            <a:r>
              <a:rPr lang="de-DE" sz="280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Die Bibel genügt für uns und ist klar zu verstehen (V. 19b)</a:t>
            </a:r>
          </a:p>
          <a:p>
            <a:pPr marL="714375" lvl="0" indent="-714375" eaLnBrk="0" fontAlgn="base" hangingPunct="0">
              <a:spcBef>
                <a:spcPct val="20000"/>
              </a:spcBef>
              <a:spcAft>
                <a:spcPct val="0"/>
              </a:spcAft>
              <a:buFont typeface="+mj-lt"/>
              <a:buAutoNum type="arabicPeriod"/>
              <a:tabLst>
                <a:tab pos="714375" algn="l"/>
              </a:tabLst>
            </a:pPr>
            <a:endParaRPr lang="de-DE" sz="280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lvl="0" eaLnBrk="0" fontAlgn="base" hangingPunct="0">
              <a:spcBef>
                <a:spcPct val="20000"/>
              </a:spcBef>
              <a:spcAft>
                <a:spcPct val="0"/>
              </a:spcAft>
              <a:tabLst>
                <a:tab pos="714375" algn="l"/>
              </a:tabLst>
            </a:pPr>
            <a:endParaRPr lang="de-DE" sz="2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4041106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fade">
                                      <p:cBhvr>
                                        <p:cTn id="12" dur="5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animEffect transition="in" filter="fade">
                                      <p:cBhvr>
                                        <p:cTn id="17" dur="500"/>
                                        <p:tgtEl>
                                          <p:spTgt spid="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xEl>
                                              <p:pRg st="2" end="2"/>
                                            </p:txEl>
                                          </p:spTgt>
                                        </p:tgtEl>
                                        <p:attrNameLst>
                                          <p:attrName>style.visibility</p:attrName>
                                        </p:attrNameLst>
                                      </p:cBhvr>
                                      <p:to>
                                        <p:strVal val="visible"/>
                                      </p:to>
                                    </p:set>
                                    <p:animEffect transition="in" filter="fade">
                                      <p:cBhvr>
                                        <p:cTn id="22"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1" y="1364615"/>
            <a:ext cx="9698183"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dirty="0">
                <a:solidFill>
                  <a:schemeClr val="accent4">
                    <a:lumMod val="60000"/>
                    <a:lumOff val="40000"/>
                  </a:schemeClr>
                </a:solidFill>
                <a:latin typeface="AR ESSENCE" panose="02000000000000000000" pitchFamily="2" charset="0"/>
              </a:rPr>
              <a:t>Auch das Neue Testament ist Gottes Wort…</a:t>
            </a:r>
          </a:p>
          <a:p>
            <a:pPr marL="0" indent="0">
              <a:buNone/>
            </a:pPr>
            <a:endParaRPr lang="de-DE" dirty="0">
              <a:solidFill>
                <a:schemeClr val="accent4">
                  <a:lumMod val="60000"/>
                  <a:lumOff val="40000"/>
                </a:schemeClr>
              </a:solidFill>
              <a:latin typeface="AR ESSENCE" panose="02000000000000000000" pitchFamily="2" charset="0"/>
            </a:endParaRPr>
          </a:p>
          <a:p>
            <a:r>
              <a:rPr lang="de-DE" dirty="0">
                <a:solidFill>
                  <a:schemeClr val="accent1">
                    <a:lumMod val="60000"/>
                    <a:lumOff val="40000"/>
                  </a:schemeClr>
                </a:solidFill>
                <a:latin typeface="AR ESSENCE" panose="02000000000000000000" pitchFamily="2" charset="0"/>
              </a:rPr>
              <a:t>Petrus </a:t>
            </a:r>
            <a:r>
              <a:rPr lang="de-DE" dirty="0">
                <a:solidFill>
                  <a:schemeClr val="bg1"/>
                </a:solidFill>
                <a:latin typeface="AR ESSENCE" panose="02000000000000000000" pitchFamily="2" charset="0"/>
              </a:rPr>
              <a:t>bestätigt, dass Paulus´ Briefe Gottes Wort sind     </a:t>
            </a:r>
            <a:r>
              <a:rPr lang="de-DE" dirty="0">
                <a:solidFill>
                  <a:schemeClr val="accent4">
                    <a:lumMod val="60000"/>
                    <a:lumOff val="40000"/>
                  </a:schemeClr>
                </a:solidFill>
                <a:latin typeface="AR ESSENCE" panose="02000000000000000000" pitchFamily="2" charset="0"/>
              </a:rPr>
              <a:t>(2. Petrus 3,15+16)</a:t>
            </a:r>
          </a:p>
          <a:p>
            <a:r>
              <a:rPr lang="de-DE" dirty="0">
                <a:solidFill>
                  <a:schemeClr val="accent1">
                    <a:lumMod val="60000"/>
                    <a:lumOff val="40000"/>
                  </a:schemeClr>
                </a:solidFill>
                <a:latin typeface="AR ESSENCE" panose="02000000000000000000" pitchFamily="2" charset="0"/>
              </a:rPr>
              <a:t>Paulus</a:t>
            </a:r>
            <a:r>
              <a:rPr lang="de-DE" dirty="0">
                <a:solidFill>
                  <a:schemeClr val="bg1">
                    <a:lumMod val="95000"/>
                  </a:schemeClr>
                </a:solidFill>
                <a:latin typeface="AR ESSENCE" panose="02000000000000000000" pitchFamily="2" charset="0"/>
              </a:rPr>
              <a:t> zitiert aus dem </a:t>
            </a:r>
            <a:r>
              <a:rPr lang="de-DE" dirty="0">
                <a:solidFill>
                  <a:schemeClr val="accent4">
                    <a:lumMod val="60000"/>
                    <a:lumOff val="40000"/>
                  </a:schemeClr>
                </a:solidFill>
                <a:latin typeface="AR ESSENCE" panose="02000000000000000000" pitchFamily="2" charset="0"/>
              </a:rPr>
              <a:t>Lukas-Evangelium Kap. 10,7</a:t>
            </a:r>
          </a:p>
          <a:p>
            <a:r>
              <a:rPr lang="de-DE" dirty="0">
                <a:solidFill>
                  <a:schemeClr val="accent1">
                    <a:lumMod val="60000"/>
                    <a:lumOff val="40000"/>
                  </a:schemeClr>
                </a:solidFill>
                <a:latin typeface="AR ESSENCE" panose="02000000000000000000" pitchFamily="2" charset="0"/>
              </a:rPr>
              <a:t>Jesus</a:t>
            </a:r>
            <a:r>
              <a:rPr lang="de-DE" dirty="0">
                <a:solidFill>
                  <a:schemeClr val="accent4">
                    <a:lumMod val="60000"/>
                    <a:lumOff val="40000"/>
                  </a:schemeClr>
                </a:solidFill>
                <a:latin typeface="AR ESSENCE" panose="02000000000000000000" pitchFamily="2" charset="0"/>
              </a:rPr>
              <a:t> </a:t>
            </a:r>
            <a:r>
              <a:rPr lang="de-DE" dirty="0">
                <a:solidFill>
                  <a:schemeClr val="bg1"/>
                </a:solidFill>
                <a:latin typeface="AR ESSENCE" panose="02000000000000000000" pitchFamily="2" charset="0"/>
              </a:rPr>
              <a:t>gab seinen Aposteln Autorität</a:t>
            </a:r>
            <a:r>
              <a:rPr lang="de-DE" dirty="0">
                <a:solidFill>
                  <a:schemeClr val="accent4">
                    <a:lumMod val="60000"/>
                    <a:lumOff val="40000"/>
                  </a:schemeClr>
                </a:solidFill>
                <a:latin typeface="AR ESSENCE" panose="02000000000000000000" pitchFamily="2" charset="0"/>
              </a:rPr>
              <a:t> (Mt. 16,18-19)</a:t>
            </a:r>
            <a:endParaRPr lang="de-DE" dirty="0">
              <a:solidFill>
                <a:schemeClr val="accent1">
                  <a:lumMod val="60000"/>
                  <a:lumOff val="40000"/>
                </a:schemeClr>
              </a:solidFill>
              <a:latin typeface="AR ESSENCE" panose="02000000000000000000" pitchFamily="2" charset="0"/>
            </a:endParaRPr>
          </a:p>
          <a:p>
            <a:pPr marL="0" indent="0">
              <a:buNone/>
            </a:pPr>
            <a:endParaRPr lang="de-DE" dirty="0">
              <a:solidFill>
                <a:schemeClr val="accent4">
                  <a:lumMod val="60000"/>
                  <a:lumOff val="40000"/>
                </a:schemeClr>
              </a:solidFill>
              <a:latin typeface="AR ESSENCE" panose="02000000000000000000" pitchFamily="2" charset="0"/>
            </a:endParaRPr>
          </a:p>
          <a:p>
            <a:pPr marL="0" indent="0">
              <a:buNone/>
            </a:pPr>
            <a:endParaRPr lang="de-DE" dirty="0">
              <a:solidFill>
                <a:schemeClr val="bg1">
                  <a:lumMod val="95000"/>
                </a:schemeClr>
              </a:solidFill>
              <a:latin typeface="AR ESSENCE" panose="02000000000000000000" pitchFamily="2" charset="0"/>
            </a:endParaRPr>
          </a:p>
          <a:p>
            <a:pPr marL="0" indent="0">
              <a:buNone/>
            </a:pPr>
            <a:endParaRPr lang="de-DE" dirty="0">
              <a:solidFill>
                <a:schemeClr val="accent4">
                  <a:lumMod val="60000"/>
                  <a:lumOff val="40000"/>
                </a:schemeClr>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246243"/>
            <a:ext cx="7202556"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Die Bibel ist glaubwürdig</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6452074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Effect transition="in" filter="wipe(down)">
                                      <p:cBhvr>
                                        <p:cTn id="7" dur="580">
                                          <p:stCondLst>
                                            <p:cond delay="0"/>
                                          </p:stCondLst>
                                        </p:cTn>
                                        <p:tgtEl>
                                          <p:spTgt spid="9">
                                            <p:txEl>
                                              <p:pRg st="2" end="2"/>
                                            </p:txEl>
                                          </p:spTgt>
                                        </p:tgtEl>
                                      </p:cBhvr>
                                    </p:animEffect>
                                    <p:anim calcmode="lin" valueType="num">
                                      <p:cBhvr>
                                        <p:cTn id="8" dur="1822" tmFilter="0,0; 0.14,0.36; 0.43,0.73; 0.71,0.91; 1.0,1.0">
                                          <p:stCondLst>
                                            <p:cond delay="0"/>
                                          </p:stCondLst>
                                        </p:cTn>
                                        <p:tgtEl>
                                          <p:spTgt spid="9">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9">
                                            <p:txEl>
                                              <p:pRg st="2" end="2"/>
                                            </p:txEl>
                                          </p:spTgt>
                                        </p:tgtEl>
                                      </p:cBhvr>
                                      <p:to x="100000" y="60000"/>
                                    </p:animScale>
                                    <p:animScale>
                                      <p:cBhvr>
                                        <p:cTn id="14" dur="166" decel="50000">
                                          <p:stCondLst>
                                            <p:cond delay="676"/>
                                          </p:stCondLst>
                                        </p:cTn>
                                        <p:tgtEl>
                                          <p:spTgt spid="9">
                                            <p:txEl>
                                              <p:pRg st="2" end="2"/>
                                            </p:txEl>
                                          </p:spTgt>
                                        </p:tgtEl>
                                      </p:cBhvr>
                                      <p:to x="100000" y="100000"/>
                                    </p:animScale>
                                    <p:animScale>
                                      <p:cBhvr>
                                        <p:cTn id="15" dur="26">
                                          <p:stCondLst>
                                            <p:cond delay="1312"/>
                                          </p:stCondLst>
                                        </p:cTn>
                                        <p:tgtEl>
                                          <p:spTgt spid="9">
                                            <p:txEl>
                                              <p:pRg st="2" end="2"/>
                                            </p:txEl>
                                          </p:spTgt>
                                        </p:tgtEl>
                                      </p:cBhvr>
                                      <p:to x="100000" y="80000"/>
                                    </p:animScale>
                                    <p:animScale>
                                      <p:cBhvr>
                                        <p:cTn id="16" dur="166" decel="50000">
                                          <p:stCondLst>
                                            <p:cond delay="1338"/>
                                          </p:stCondLst>
                                        </p:cTn>
                                        <p:tgtEl>
                                          <p:spTgt spid="9">
                                            <p:txEl>
                                              <p:pRg st="2" end="2"/>
                                            </p:txEl>
                                          </p:spTgt>
                                        </p:tgtEl>
                                      </p:cBhvr>
                                      <p:to x="100000" y="100000"/>
                                    </p:animScale>
                                    <p:animScale>
                                      <p:cBhvr>
                                        <p:cTn id="17" dur="26">
                                          <p:stCondLst>
                                            <p:cond delay="1642"/>
                                          </p:stCondLst>
                                        </p:cTn>
                                        <p:tgtEl>
                                          <p:spTgt spid="9">
                                            <p:txEl>
                                              <p:pRg st="2" end="2"/>
                                            </p:txEl>
                                          </p:spTgt>
                                        </p:tgtEl>
                                      </p:cBhvr>
                                      <p:to x="100000" y="90000"/>
                                    </p:animScale>
                                    <p:animScale>
                                      <p:cBhvr>
                                        <p:cTn id="18" dur="166" decel="50000">
                                          <p:stCondLst>
                                            <p:cond delay="1668"/>
                                          </p:stCondLst>
                                        </p:cTn>
                                        <p:tgtEl>
                                          <p:spTgt spid="9">
                                            <p:txEl>
                                              <p:pRg st="2" end="2"/>
                                            </p:txEl>
                                          </p:spTgt>
                                        </p:tgtEl>
                                      </p:cBhvr>
                                      <p:to x="100000" y="100000"/>
                                    </p:animScale>
                                    <p:animScale>
                                      <p:cBhvr>
                                        <p:cTn id="19" dur="26">
                                          <p:stCondLst>
                                            <p:cond delay="1808"/>
                                          </p:stCondLst>
                                        </p:cTn>
                                        <p:tgtEl>
                                          <p:spTgt spid="9">
                                            <p:txEl>
                                              <p:pRg st="2" end="2"/>
                                            </p:txEl>
                                          </p:spTgt>
                                        </p:tgtEl>
                                      </p:cBhvr>
                                      <p:to x="100000" y="95000"/>
                                    </p:animScale>
                                    <p:animScale>
                                      <p:cBhvr>
                                        <p:cTn id="20" dur="166" decel="50000">
                                          <p:stCondLst>
                                            <p:cond delay="1834"/>
                                          </p:stCondLst>
                                        </p:cTn>
                                        <p:tgtEl>
                                          <p:spTgt spid="9">
                                            <p:txEl>
                                              <p:pRg st="2" end="2"/>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9">
                                            <p:txEl>
                                              <p:pRg st="3" end="3"/>
                                            </p:txEl>
                                          </p:spTgt>
                                        </p:tgtEl>
                                        <p:attrNameLst>
                                          <p:attrName>style.visibility</p:attrName>
                                        </p:attrNameLst>
                                      </p:cBhvr>
                                      <p:to>
                                        <p:strVal val="visible"/>
                                      </p:to>
                                    </p:set>
                                    <p:animEffect transition="in" filter="fade">
                                      <p:cBhvr>
                                        <p:cTn id="25" dur="1000"/>
                                        <p:tgtEl>
                                          <p:spTgt spid="9">
                                            <p:txEl>
                                              <p:pRg st="3" end="3"/>
                                            </p:txEl>
                                          </p:spTgt>
                                        </p:tgtEl>
                                      </p:cBhvr>
                                    </p:animEffect>
                                    <p:anim calcmode="lin" valueType="num">
                                      <p:cBhvr>
                                        <p:cTn id="26"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9">
                                            <p:txEl>
                                              <p:pRg st="4" end="4"/>
                                            </p:txEl>
                                          </p:spTgt>
                                        </p:tgtEl>
                                        <p:attrNameLst>
                                          <p:attrName>style.visibility</p:attrName>
                                        </p:attrNameLst>
                                      </p:cBhvr>
                                      <p:to>
                                        <p:strVal val="visible"/>
                                      </p:to>
                                    </p:set>
                                    <p:animEffect transition="in" filter="wipe(down)">
                                      <p:cBhvr>
                                        <p:cTn id="32"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1" y="1364615"/>
            <a:ext cx="9698183"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dirty="0">
                <a:solidFill>
                  <a:schemeClr val="accent4">
                    <a:lumMod val="60000"/>
                    <a:lumOff val="40000"/>
                  </a:schemeClr>
                </a:solidFill>
                <a:latin typeface="AR ESSENCE" panose="02000000000000000000" pitchFamily="2" charset="0"/>
              </a:rPr>
              <a:t>Zusammenfassung:</a:t>
            </a:r>
          </a:p>
          <a:p>
            <a:pPr marL="0" indent="0">
              <a:buNone/>
            </a:pPr>
            <a:r>
              <a:rPr lang="de-DE" dirty="0">
                <a:solidFill>
                  <a:schemeClr val="accent4">
                    <a:lumMod val="60000"/>
                    <a:lumOff val="40000"/>
                  </a:schemeClr>
                </a:solidFill>
                <a:latin typeface="AR ESSENCE" panose="02000000000000000000" pitchFamily="2" charset="0"/>
              </a:rPr>
              <a:t>Zitat von B. Peters:</a:t>
            </a:r>
          </a:p>
          <a:p>
            <a:pPr marL="0" indent="0">
              <a:buNone/>
            </a:pPr>
            <a:r>
              <a:rPr lang="de-DE" dirty="0">
                <a:solidFill>
                  <a:schemeClr val="bg1"/>
                </a:solidFill>
                <a:latin typeface="AR ESSENCE" panose="02000000000000000000" pitchFamily="2" charset="0"/>
              </a:rPr>
              <a:t>„Die Autorität der Bibel beruht auf Gott selbst. Er spricht durch seine inspirierten Knechte, die Propheten; er spricht durch Christus; er spricht durch seine Apostel; deren Stimme ist Gottes Stimme. Gott ist der einzige hinlängliche Bürge für die Bibel. Es kann gar nicht anders sein, wenn die Bibel Gottes Wort ist.“</a:t>
            </a:r>
          </a:p>
          <a:p>
            <a:pPr marL="0" indent="0">
              <a:buNone/>
            </a:pPr>
            <a:endParaRPr lang="de-DE" dirty="0">
              <a:solidFill>
                <a:schemeClr val="bg1">
                  <a:lumMod val="95000"/>
                </a:schemeClr>
              </a:solidFill>
              <a:latin typeface="AR ESSENCE" panose="02000000000000000000" pitchFamily="2" charset="0"/>
            </a:endParaRPr>
          </a:p>
          <a:p>
            <a:pPr marL="0" indent="0">
              <a:buNone/>
            </a:pPr>
            <a:endParaRPr lang="de-DE" dirty="0">
              <a:solidFill>
                <a:schemeClr val="accent4">
                  <a:lumMod val="60000"/>
                  <a:lumOff val="40000"/>
                </a:schemeClr>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246243"/>
            <a:ext cx="7202556"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Die Bibel ist glaubwürdig</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5006708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9">
                                            <p:txEl>
                                              <p:pRg st="2" end="2"/>
                                            </p:txEl>
                                          </p:spTgt>
                                        </p:tgtEl>
                                        <p:attrNameLst>
                                          <p:attrName>style.visibility</p:attrName>
                                        </p:attrNameLst>
                                      </p:cBhvr>
                                      <p:to>
                                        <p:strVal val="visible"/>
                                      </p:to>
                                    </p:set>
                                    <p:anim calcmode="lin" valueType="num">
                                      <p:cBhvr>
                                        <p:cTn id="7" dur="750" fill="hold"/>
                                        <p:tgtEl>
                                          <p:spTgt spid="9">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9">
                                            <p:txEl>
                                              <p:pRg st="2" end="2"/>
                                            </p:txEl>
                                          </p:spTgt>
                                        </p:tgtEl>
                                        <p:attrNameLst>
                                          <p:attrName>ppt_y</p:attrName>
                                        </p:attrNameLst>
                                      </p:cBhvr>
                                      <p:tavLst>
                                        <p:tav tm="0">
                                          <p:val>
                                            <p:strVal val="#ppt_y"/>
                                          </p:val>
                                        </p:tav>
                                        <p:tav tm="100000">
                                          <p:val>
                                            <p:strVal val="#ppt_y"/>
                                          </p:val>
                                        </p:tav>
                                      </p:tavLst>
                                    </p:anim>
                                    <p:anim calcmode="lin" valueType="num">
                                      <p:cBhvr>
                                        <p:cTn id="9" dur="750" fill="hold"/>
                                        <p:tgtEl>
                                          <p:spTgt spid="9">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9">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1" y="1364615"/>
            <a:ext cx="9698183"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dirty="0">
                <a:solidFill>
                  <a:schemeClr val="accent4">
                    <a:lumMod val="60000"/>
                    <a:lumOff val="40000"/>
                  </a:schemeClr>
                </a:solidFill>
                <a:latin typeface="AR ESSENCE" panose="02000000000000000000" pitchFamily="2" charset="0"/>
              </a:rPr>
              <a:t>Was bedeutet das für uns?</a:t>
            </a:r>
          </a:p>
          <a:p>
            <a:pPr marL="0" indent="0">
              <a:buNone/>
            </a:pPr>
            <a:endParaRPr lang="de-DE" dirty="0">
              <a:solidFill>
                <a:schemeClr val="accent4">
                  <a:lumMod val="60000"/>
                  <a:lumOff val="40000"/>
                </a:schemeClr>
              </a:solidFill>
              <a:latin typeface="AR ESSENCE" panose="02000000000000000000" pitchFamily="2" charset="0"/>
            </a:endParaRPr>
          </a:p>
          <a:p>
            <a:r>
              <a:rPr lang="de-DE" dirty="0">
                <a:solidFill>
                  <a:schemeClr val="bg1"/>
                </a:solidFill>
                <a:latin typeface="AR ESSENCE" panose="02000000000000000000" pitchFamily="2" charset="0"/>
              </a:rPr>
              <a:t>Wir müssen Gottes Wort vollkommen vertrauen!</a:t>
            </a:r>
          </a:p>
          <a:p>
            <a:r>
              <a:rPr lang="de-DE" dirty="0">
                <a:solidFill>
                  <a:schemeClr val="bg1"/>
                </a:solidFill>
                <a:latin typeface="AR ESSENCE" panose="02000000000000000000" pitchFamily="2" charset="0"/>
              </a:rPr>
              <a:t>Es ist vollkommen, weil es nicht von Menschen geschrieben wurde, sondern durch den Heiligen Geist!</a:t>
            </a:r>
          </a:p>
          <a:p>
            <a:r>
              <a:rPr lang="de-DE" dirty="0">
                <a:solidFill>
                  <a:schemeClr val="bg1"/>
                </a:solidFill>
                <a:latin typeface="AR ESSENCE" panose="02000000000000000000" pitchFamily="2" charset="0"/>
              </a:rPr>
              <a:t>Wir müssen verstehen, dass die Inspiration der Bibel so passiert ist, dass die 40 verschiedenen Autoren genau das geschrieben haben, was Gott wollte und nicht ihre eigene Meinung.</a:t>
            </a:r>
          </a:p>
          <a:p>
            <a:pPr marL="0" indent="0">
              <a:buNone/>
            </a:pPr>
            <a:endParaRPr lang="de-DE" dirty="0">
              <a:solidFill>
                <a:schemeClr val="bg1">
                  <a:lumMod val="95000"/>
                </a:schemeClr>
              </a:solidFill>
              <a:latin typeface="AR ESSENCE" panose="02000000000000000000" pitchFamily="2" charset="0"/>
            </a:endParaRPr>
          </a:p>
          <a:p>
            <a:pPr marL="0" indent="0">
              <a:buNone/>
            </a:pPr>
            <a:endParaRPr lang="de-DE" dirty="0">
              <a:solidFill>
                <a:schemeClr val="accent4">
                  <a:lumMod val="60000"/>
                  <a:lumOff val="40000"/>
                </a:schemeClr>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246243"/>
            <a:ext cx="7202556"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Die Bibel ist glaubwürdig</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4149028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Effect transition="in" filter="blinds(horizontal)">
                                      <p:cBhvr>
                                        <p:cTn id="7" dur="500"/>
                                        <p:tgtEl>
                                          <p:spTgt spid="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xEl>
                                              <p:pRg st="3" end="3"/>
                                            </p:txEl>
                                          </p:spTgt>
                                        </p:tgtEl>
                                        <p:attrNameLst>
                                          <p:attrName>style.visibility</p:attrName>
                                        </p:attrNameLst>
                                      </p:cBhvr>
                                      <p:to>
                                        <p:strVal val="visible"/>
                                      </p:to>
                                    </p:set>
                                    <p:animEffect transition="in" filter="blinds(horizontal)">
                                      <p:cBhvr>
                                        <p:cTn id="12" dur="500"/>
                                        <p:tgtEl>
                                          <p:spTgt spid="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anim calcmode="lin" valueType="num">
                                      <p:cBhvr additive="base">
                                        <p:cTn id="17" dur="500"/>
                                        <p:tgtEl>
                                          <p:spTgt spid="9">
                                            <p:txEl>
                                              <p:pRg st="4" end="4"/>
                                            </p:txEl>
                                          </p:spTgt>
                                        </p:tgtEl>
                                        <p:attrNameLst>
                                          <p:attrName>ppt_y</p:attrName>
                                        </p:attrNameLst>
                                      </p:cBhvr>
                                      <p:tavLst>
                                        <p:tav tm="0">
                                          <p:val>
                                            <p:strVal val="#ppt_y+#ppt_h*1.125000"/>
                                          </p:val>
                                        </p:tav>
                                        <p:tav tm="100000">
                                          <p:val>
                                            <p:strVal val="#ppt_y"/>
                                          </p:val>
                                        </p:tav>
                                      </p:tavLst>
                                    </p:anim>
                                    <p:animEffect transition="in" filter="wipe(up)">
                                      <p:cBhvr>
                                        <p:cTn id="18"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1" y="1364615"/>
            <a:ext cx="9698183"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dirty="0">
                <a:solidFill>
                  <a:schemeClr val="accent4">
                    <a:lumMod val="60000"/>
                    <a:lumOff val="40000"/>
                  </a:schemeClr>
                </a:solidFill>
                <a:latin typeface="AR ESSENCE" panose="02000000000000000000" pitchFamily="2" charset="0"/>
              </a:rPr>
              <a:t>Was bedeutet das für uns?</a:t>
            </a:r>
          </a:p>
          <a:p>
            <a:pPr marL="0" indent="0">
              <a:buNone/>
            </a:pPr>
            <a:endParaRPr lang="de-DE" dirty="0">
              <a:solidFill>
                <a:schemeClr val="accent4">
                  <a:lumMod val="60000"/>
                  <a:lumOff val="40000"/>
                </a:schemeClr>
              </a:solidFill>
              <a:latin typeface="AR ESSENCE" panose="02000000000000000000" pitchFamily="2" charset="0"/>
            </a:endParaRPr>
          </a:p>
          <a:p>
            <a:r>
              <a:rPr lang="de-DE" dirty="0">
                <a:solidFill>
                  <a:schemeClr val="bg1"/>
                </a:solidFill>
                <a:latin typeface="AR ESSENCE" panose="02000000000000000000" pitchFamily="2" charset="0"/>
              </a:rPr>
              <a:t>Gott gebrauchte zwar ihre verschiedene Herkunft und Prägung der Autoren jedoch ist der Inhalt niemals menschlich!</a:t>
            </a:r>
          </a:p>
          <a:p>
            <a:r>
              <a:rPr lang="de-DE" dirty="0">
                <a:solidFill>
                  <a:schemeClr val="bg1"/>
                </a:solidFill>
                <a:latin typeface="AR ESSENCE" panose="02000000000000000000" pitchFamily="2" charset="0"/>
              </a:rPr>
              <a:t>Deswegen können wir der Bibel vertrauen und uns an ihre Zusagen festklammern.</a:t>
            </a:r>
          </a:p>
          <a:p>
            <a:pPr marL="0" indent="0">
              <a:buNone/>
            </a:pPr>
            <a:endParaRPr lang="de-DE" dirty="0">
              <a:solidFill>
                <a:schemeClr val="bg1">
                  <a:lumMod val="95000"/>
                </a:schemeClr>
              </a:solidFill>
              <a:latin typeface="AR ESSENCE" panose="02000000000000000000" pitchFamily="2" charset="0"/>
            </a:endParaRPr>
          </a:p>
          <a:p>
            <a:pPr marL="0" indent="0">
              <a:buNone/>
            </a:pPr>
            <a:endParaRPr lang="de-DE" dirty="0">
              <a:solidFill>
                <a:schemeClr val="accent4">
                  <a:lumMod val="60000"/>
                  <a:lumOff val="40000"/>
                </a:schemeClr>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246243"/>
            <a:ext cx="7202556"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Die Bibel ist glaubwürdig</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2062304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 calcmode="lin" valueType="num">
                                      <p:cBhvr additive="base">
                                        <p:cTn id="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nodeType="click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animEffect transition="in" filter="strips(downLeft)">
                                      <p:cBhvr>
                                        <p:cTn id="13"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1" y="1364615"/>
            <a:ext cx="9698183"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dirty="0">
                <a:solidFill>
                  <a:schemeClr val="accent4">
                    <a:lumMod val="60000"/>
                    <a:lumOff val="40000"/>
                  </a:schemeClr>
                </a:solidFill>
                <a:latin typeface="AR ESSENCE" panose="02000000000000000000" pitchFamily="2" charset="0"/>
              </a:rPr>
              <a:t>Was bedeutet das für uns?</a:t>
            </a:r>
          </a:p>
          <a:p>
            <a:pPr marL="0" indent="0">
              <a:buNone/>
            </a:pPr>
            <a:endParaRPr lang="de-DE" dirty="0">
              <a:solidFill>
                <a:schemeClr val="accent4">
                  <a:lumMod val="60000"/>
                  <a:lumOff val="40000"/>
                </a:schemeClr>
              </a:solidFill>
              <a:latin typeface="AR ESSENCE" panose="02000000000000000000" pitchFamily="2" charset="0"/>
            </a:endParaRPr>
          </a:p>
          <a:p>
            <a:r>
              <a:rPr lang="de-DE" dirty="0">
                <a:solidFill>
                  <a:schemeClr val="bg1">
                    <a:lumMod val="95000"/>
                  </a:schemeClr>
                </a:solidFill>
                <a:latin typeface="AR ESSENCE" panose="02000000000000000000" pitchFamily="2" charset="0"/>
              </a:rPr>
              <a:t>Gott spricht zu uns durch seinen Heiligen Geist, indem er uns sein Wort aufschließt!</a:t>
            </a:r>
          </a:p>
          <a:p>
            <a:pPr marL="0" indent="0">
              <a:buNone/>
            </a:pPr>
            <a:endParaRPr lang="de-DE" dirty="0">
              <a:solidFill>
                <a:schemeClr val="accent4">
                  <a:lumMod val="60000"/>
                  <a:lumOff val="40000"/>
                </a:schemeClr>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246243"/>
            <a:ext cx="7202556"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Die Bibel ist glaubwürdig</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77585854"/>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179658" y="2437571"/>
            <a:ext cx="9698183"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i="1" dirty="0">
                <a:solidFill>
                  <a:schemeClr val="bg1">
                    <a:lumMod val="95000"/>
                  </a:schemeClr>
                </a:solidFill>
                <a:latin typeface="AR ESSENCE" panose="02000000000000000000" pitchFamily="2" charset="0"/>
              </a:rPr>
              <a:t>Dabei sollt ihr vor allem das erkennen, dass keine Weissagung der Schrift von eigenmächtiger Deutung ist. </a:t>
            </a:r>
            <a:r>
              <a:rPr lang="de-DE" dirty="0">
                <a:solidFill>
                  <a:schemeClr val="accent4">
                    <a:lumMod val="60000"/>
                    <a:lumOff val="40000"/>
                  </a:schemeClr>
                </a:solidFill>
                <a:latin typeface="AR ESSENCE" panose="02000000000000000000" pitchFamily="2" charset="0"/>
              </a:rPr>
              <a:t>(2. Petrus 1,20)</a:t>
            </a:r>
          </a:p>
          <a:p>
            <a:pPr marL="0" indent="0">
              <a:buNone/>
            </a:pPr>
            <a:endParaRPr lang="de-DE" dirty="0">
              <a:solidFill>
                <a:schemeClr val="bg1">
                  <a:lumMod val="95000"/>
                </a:schemeClr>
              </a:solidFill>
              <a:latin typeface="AR ESSENCE" panose="02000000000000000000" pitchFamily="2" charset="0"/>
            </a:endParaRPr>
          </a:p>
          <a:p>
            <a:pPr marL="0" indent="0">
              <a:buNone/>
            </a:pPr>
            <a:r>
              <a:rPr lang="de-DE" dirty="0">
                <a:solidFill>
                  <a:schemeClr val="bg1">
                    <a:lumMod val="95000"/>
                  </a:schemeClr>
                </a:solidFill>
                <a:latin typeface="AR ESSENCE" panose="02000000000000000000" pitchFamily="2" charset="0"/>
              </a:rPr>
              <a:t>-&gt;Weil die Bibel Gottes Wort ist muss sie Irrtumslos sein, denn Gott ist vollkommen! </a:t>
            </a:r>
          </a:p>
          <a:p>
            <a:pPr marL="0" indent="0">
              <a:buNone/>
            </a:pPr>
            <a:r>
              <a:rPr lang="de-DE" dirty="0">
                <a:solidFill>
                  <a:schemeClr val="bg1">
                    <a:lumMod val="95000"/>
                  </a:schemeClr>
                </a:solidFill>
                <a:latin typeface="AR ESSENCE" panose="02000000000000000000" pitchFamily="2" charset="0"/>
              </a:rPr>
              <a:t>-&gt;Wir brauchen eine vollkommene Offenbarung von Gott, weil wir nicht vollkommen sind und nur so die Wahrheit erkennen können!</a:t>
            </a:r>
          </a:p>
          <a:p>
            <a:pPr marL="0" indent="0">
              <a:buNone/>
            </a:pPr>
            <a:endParaRPr lang="de-DE" dirty="0">
              <a:solidFill>
                <a:schemeClr val="accent4">
                  <a:lumMod val="60000"/>
                  <a:lumOff val="40000"/>
                </a:schemeClr>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263235" y="64084"/>
            <a:ext cx="7813963"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Die Bibel ist irrtumslos, weil sie von Gott inspiriert ist  (V. 20+21a)</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5114074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checkerboard(across)">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barn(inVertical)">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circle(in)">
                                      <p:cBhvr>
                                        <p:cTn id="17" dur="20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249380" y="1936115"/>
            <a:ext cx="9698183"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dirty="0">
                <a:solidFill>
                  <a:schemeClr val="bg1">
                    <a:lumMod val="95000"/>
                  </a:schemeClr>
                </a:solidFill>
                <a:latin typeface="AR ESSENCE" panose="02000000000000000000" pitchFamily="2" charset="0"/>
              </a:rPr>
              <a:t>Denn niemals wurde eine Weissagung durch menschlichen Willen hervorgebracht… </a:t>
            </a:r>
            <a:r>
              <a:rPr lang="de-DE" dirty="0">
                <a:solidFill>
                  <a:schemeClr val="accent4">
                    <a:lumMod val="60000"/>
                    <a:lumOff val="40000"/>
                  </a:schemeClr>
                </a:solidFill>
                <a:latin typeface="AR ESSENCE" panose="02000000000000000000" pitchFamily="2" charset="0"/>
              </a:rPr>
              <a:t>(2. Petrus 1,21a)</a:t>
            </a:r>
          </a:p>
          <a:p>
            <a:pPr marL="0" indent="0">
              <a:buNone/>
            </a:pPr>
            <a:endParaRPr lang="de-DE" dirty="0">
              <a:solidFill>
                <a:schemeClr val="bg1">
                  <a:lumMod val="95000"/>
                </a:schemeClr>
              </a:solidFill>
              <a:latin typeface="AR ESSENCE" panose="02000000000000000000" pitchFamily="2" charset="0"/>
            </a:endParaRPr>
          </a:p>
          <a:p>
            <a:pPr marL="0" indent="0">
              <a:buNone/>
            </a:pPr>
            <a:r>
              <a:rPr lang="de-DE" dirty="0">
                <a:solidFill>
                  <a:schemeClr val="bg1"/>
                </a:solidFill>
                <a:latin typeface="AR ESSENCE" panose="02000000000000000000" pitchFamily="2" charset="0"/>
              </a:rPr>
              <a:t>-&gt;Wäre es tatsächlich so, dass die Propheten ihre eigene Meinung wiedergeben hätten, so wäre die Bibel unbrauchbar und fehlerhaft.</a:t>
            </a:r>
          </a:p>
          <a:p>
            <a:pPr marL="0" indent="0">
              <a:buNone/>
            </a:pPr>
            <a:endParaRPr lang="de-DE" dirty="0">
              <a:solidFill>
                <a:schemeClr val="bg1"/>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64084"/>
            <a:ext cx="7864278"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Die Bibel ist irrtumslos, weil sie von Gott inspiriert ist</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8804954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edge">
                                      <p:cBhvr>
                                        <p:cTn id="7" dur="2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 calcmode="lin" valueType="num">
                                      <p:cBhvr>
                                        <p:cTn id="12" dur="1000" fill="hold"/>
                                        <p:tgtEl>
                                          <p:spTgt spid="9">
                                            <p:txEl>
                                              <p:pRg st="2" end="2"/>
                                            </p:txEl>
                                          </p:spTgt>
                                        </p:tgtEl>
                                        <p:attrNameLst>
                                          <p:attrName>ppt_w</p:attrName>
                                        </p:attrNameLst>
                                      </p:cBhvr>
                                      <p:tavLst>
                                        <p:tav tm="0">
                                          <p:val>
                                            <p:strVal val="#ppt_w*0.70"/>
                                          </p:val>
                                        </p:tav>
                                        <p:tav tm="100000">
                                          <p:val>
                                            <p:strVal val="#ppt_w"/>
                                          </p:val>
                                        </p:tav>
                                      </p:tavLst>
                                    </p:anim>
                                    <p:anim calcmode="lin" valueType="num">
                                      <p:cBhvr>
                                        <p:cTn id="13" dur="1000" fill="hold"/>
                                        <p:tgtEl>
                                          <p:spTgt spid="9">
                                            <p:txEl>
                                              <p:pRg st="2" end="2"/>
                                            </p:txEl>
                                          </p:spTgt>
                                        </p:tgtEl>
                                        <p:attrNameLst>
                                          <p:attrName>ppt_h</p:attrName>
                                        </p:attrNameLst>
                                      </p:cBhvr>
                                      <p:tavLst>
                                        <p:tav tm="0">
                                          <p:val>
                                            <p:strVal val="#ppt_h"/>
                                          </p:val>
                                        </p:tav>
                                        <p:tav tm="100000">
                                          <p:val>
                                            <p:strVal val="#ppt_h"/>
                                          </p:val>
                                        </p:tav>
                                      </p:tavLst>
                                    </p:anim>
                                    <p:animEffect transition="in" filter="fade">
                                      <p:cBhvr>
                                        <p:cTn id="14" dur="10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200025" y="2369402"/>
            <a:ext cx="9698183"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dirty="0">
                <a:solidFill>
                  <a:schemeClr val="accent4">
                    <a:lumMod val="60000"/>
                    <a:lumOff val="40000"/>
                  </a:schemeClr>
                </a:solidFill>
                <a:latin typeface="AR ESSENCE" panose="02000000000000000000" pitchFamily="2" charset="0"/>
              </a:rPr>
              <a:t>Wurde die Bibel von Menschen oder von Gott geschrieben?</a:t>
            </a:r>
          </a:p>
          <a:p>
            <a:pPr marL="0" indent="0">
              <a:buNone/>
            </a:pPr>
            <a:r>
              <a:rPr lang="de-DE" dirty="0">
                <a:solidFill>
                  <a:schemeClr val="bg1">
                    <a:lumMod val="95000"/>
                  </a:schemeClr>
                </a:solidFill>
                <a:latin typeface="AR ESSENCE" panose="02000000000000000000" pitchFamily="2" charset="0"/>
              </a:rPr>
              <a:t>Es gibt dazu verschiedene Lehren:</a:t>
            </a:r>
          </a:p>
          <a:p>
            <a:pPr marL="0" indent="0">
              <a:buNone/>
            </a:pPr>
            <a:endParaRPr lang="de-DE" dirty="0">
              <a:solidFill>
                <a:schemeClr val="bg1">
                  <a:lumMod val="95000"/>
                </a:schemeClr>
              </a:solidFill>
              <a:latin typeface="AR ESSENCE" panose="02000000000000000000" pitchFamily="2" charset="0"/>
            </a:endParaRPr>
          </a:p>
          <a:p>
            <a:pPr marL="0" indent="0">
              <a:buNone/>
            </a:pPr>
            <a:r>
              <a:rPr lang="de-DE" dirty="0">
                <a:solidFill>
                  <a:schemeClr val="bg1">
                    <a:lumMod val="95000"/>
                  </a:schemeClr>
                </a:solidFill>
                <a:latin typeface="AR ESSENCE" panose="02000000000000000000" pitchFamily="2" charset="0"/>
              </a:rPr>
              <a:t>1. Die Diktattheorie -&gt; Man ist der Ansicht, dass Gott den Autoren der Bibel die exakten Worte eingeben hat, die sie schreiben sollten. Der menschliche Autor war lediglich ein Werkzeug, das Gott wie ein Schreibstift benutzte.</a:t>
            </a:r>
          </a:p>
          <a:p>
            <a:pPr marL="0" indent="0">
              <a:buNone/>
            </a:pPr>
            <a:endParaRPr lang="de-DE" dirty="0">
              <a:solidFill>
                <a:schemeClr val="bg1"/>
              </a:solidFill>
              <a:latin typeface="AR ESSENCE" panose="02000000000000000000" pitchFamily="2" charset="0"/>
            </a:endParaRPr>
          </a:p>
          <a:p>
            <a:pPr marL="0" indent="0">
              <a:buNone/>
            </a:pPr>
            <a:endParaRPr lang="de-DE" dirty="0">
              <a:solidFill>
                <a:schemeClr val="bg1"/>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199433"/>
            <a:ext cx="8099807"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Die Bibel ist irrtumslos, weil sie von Gott inspiriert ist </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1811743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 calcmode="lin" valueType="num">
                                      <p:cBhvr>
                                        <p:cTn id="7" dur="1000" fill="hold"/>
                                        <p:tgtEl>
                                          <p:spTgt spid="9">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9">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9">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5"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anim calcmode="lin" valueType="num">
                                      <p:cBhvr>
                                        <p:cTn id="15" dur="500" decel="50000" fill="hold">
                                          <p:stCondLst>
                                            <p:cond delay="0"/>
                                          </p:stCondLst>
                                        </p:cTn>
                                        <p:tgtEl>
                                          <p:spTgt spid="9">
                                            <p:txEl>
                                              <p:pRg st="3" end="3"/>
                                            </p:txEl>
                                          </p:spTgt>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9">
                                            <p:txEl>
                                              <p:pRg st="3" end="3"/>
                                            </p:txEl>
                                          </p:spTgt>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9">
                                            <p:txEl>
                                              <p:pRg st="3" end="3"/>
                                            </p:txEl>
                                          </p:spTgt>
                                        </p:tgtEl>
                                        <p:attrNameLst>
                                          <p:attrName>ppt_w</p:attrName>
                                        </p:attrNameLst>
                                      </p:cBhvr>
                                      <p:tavLst>
                                        <p:tav tm="0">
                                          <p:val>
                                            <p:strVal val="#ppt_w*.05"/>
                                          </p:val>
                                        </p:tav>
                                        <p:tav tm="100000">
                                          <p:val>
                                            <p:strVal val="#ppt_w"/>
                                          </p:val>
                                        </p:tav>
                                      </p:tavLst>
                                    </p:anim>
                                    <p:anim calcmode="lin" valueType="num">
                                      <p:cBhvr>
                                        <p:cTn id="18" dur="1000" fill="hold"/>
                                        <p:tgtEl>
                                          <p:spTgt spid="9">
                                            <p:txEl>
                                              <p:pRg st="3" end="3"/>
                                            </p:txEl>
                                          </p:spTgt>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9">
                                            <p:txEl>
                                              <p:pRg st="3" end="3"/>
                                            </p:txEl>
                                          </p:spTgt>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9">
                                            <p:txEl>
                                              <p:pRg st="3" end="3"/>
                                            </p:txEl>
                                          </p:spTgt>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9">
                                            <p:txEl>
                                              <p:pRg st="3" end="3"/>
                                            </p:txEl>
                                          </p:spTgt>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200025" y="2369402"/>
            <a:ext cx="9698183"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dirty="0">
                <a:solidFill>
                  <a:schemeClr val="accent4">
                    <a:lumMod val="60000"/>
                    <a:lumOff val="40000"/>
                  </a:schemeClr>
                </a:solidFill>
                <a:latin typeface="AR ESSENCE" panose="02000000000000000000" pitchFamily="2" charset="0"/>
              </a:rPr>
              <a:t>Was spricht gegen diese Lehre?</a:t>
            </a:r>
          </a:p>
          <a:p>
            <a:pPr marL="0" indent="0">
              <a:buNone/>
            </a:pPr>
            <a:endParaRPr lang="de-DE" dirty="0">
              <a:solidFill>
                <a:schemeClr val="accent4">
                  <a:lumMod val="60000"/>
                  <a:lumOff val="40000"/>
                </a:schemeClr>
              </a:solidFill>
              <a:latin typeface="AR ESSENCE" panose="02000000000000000000" pitchFamily="2" charset="0"/>
            </a:endParaRPr>
          </a:p>
          <a:p>
            <a:pPr marL="0" indent="0">
              <a:buNone/>
            </a:pPr>
            <a:r>
              <a:rPr lang="de-DE" dirty="0">
                <a:solidFill>
                  <a:schemeClr val="bg1"/>
                </a:solidFill>
                <a:latin typeface="AR ESSENCE" panose="02000000000000000000" pitchFamily="2" charset="0"/>
              </a:rPr>
              <a:t>Es gibt zwar Stellen in der Bibel in denen Gott Menschen etwas wörtlich diktiert hat, wie Mose die Zehn Gebote oder Johannes die Sendschreiben an die 7 Gemeinden, aber sicherlich ist die ganze Bibel nicht von Gott diktiert, denn sonst wäre sie fortlaufend im selben Still verfasst. </a:t>
            </a:r>
          </a:p>
          <a:p>
            <a:pPr marL="0" indent="0">
              <a:buNone/>
            </a:pPr>
            <a:endParaRPr lang="de-DE" dirty="0">
              <a:solidFill>
                <a:schemeClr val="bg1"/>
              </a:solidFill>
              <a:latin typeface="AR ESSENCE" panose="02000000000000000000" pitchFamily="2" charset="0"/>
            </a:endParaRPr>
          </a:p>
          <a:p>
            <a:pPr marL="0" indent="0">
              <a:buNone/>
            </a:pPr>
            <a:endParaRPr lang="de-DE" dirty="0">
              <a:solidFill>
                <a:schemeClr val="bg1"/>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199433"/>
            <a:ext cx="8099807"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Die Bibel ist irrtumslos, weil sie von Gott inspiriert ist </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5595723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Effect transition="in" filter="wipe(down)">
                                      <p:cBhvr>
                                        <p:cTn id="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200025" y="2369402"/>
            <a:ext cx="9698183"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dirty="0">
                <a:solidFill>
                  <a:schemeClr val="accent4">
                    <a:lumMod val="60000"/>
                    <a:lumOff val="40000"/>
                  </a:schemeClr>
                </a:solidFill>
                <a:latin typeface="AR ESSENCE" panose="02000000000000000000" pitchFamily="2" charset="0"/>
              </a:rPr>
              <a:t>2. Die Theorie der partiellen oder konzeptuellen Inspiration  </a:t>
            </a:r>
          </a:p>
          <a:p>
            <a:pPr marL="0" indent="0">
              <a:buNone/>
            </a:pPr>
            <a:endParaRPr lang="de-DE" dirty="0">
              <a:solidFill>
                <a:schemeClr val="accent4">
                  <a:lumMod val="60000"/>
                  <a:lumOff val="40000"/>
                </a:schemeClr>
              </a:solidFill>
              <a:latin typeface="AR ESSENCE" panose="02000000000000000000" pitchFamily="2" charset="0"/>
            </a:endParaRPr>
          </a:p>
          <a:p>
            <a:r>
              <a:rPr lang="de-DE" dirty="0">
                <a:solidFill>
                  <a:schemeClr val="bg1"/>
                </a:solidFill>
                <a:latin typeface="AR ESSENCE" panose="02000000000000000000" pitchFamily="2" charset="0"/>
              </a:rPr>
              <a:t>Man glaubt, dass Gott den Autoren nicht Worte eingegeben hat, sondern allgemeine Ideen oder Eindrücke, die sie dann mit eigenen Worten aufgeschrieben haben.</a:t>
            </a:r>
          </a:p>
          <a:p>
            <a:pPr marL="0" indent="0">
              <a:buNone/>
            </a:pPr>
            <a:endParaRPr lang="de-DE" dirty="0">
              <a:solidFill>
                <a:schemeClr val="bg1"/>
              </a:solidFill>
              <a:latin typeface="AR ESSENCE" panose="02000000000000000000" pitchFamily="2" charset="0"/>
            </a:endParaRPr>
          </a:p>
          <a:p>
            <a:pPr marL="0" indent="0">
              <a:buNone/>
            </a:pPr>
            <a:endParaRPr lang="de-DE" dirty="0">
              <a:solidFill>
                <a:schemeClr val="bg1"/>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199433"/>
            <a:ext cx="8099807"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Die Bibel ist irrtumslos, weil sie von Gott inspiriert ist </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6640206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Effect transition="in" filter="checkerboard(across)">
                                      <p:cBhvr>
                                        <p:cTn id="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0000"/>
              </a:solidFill>
            </a:endParaRPr>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254775" y="198584"/>
            <a:ext cx="8524875" cy="180965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Der Kontext:</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16" name="Rectangle 6">
            <a:extLst>
              <a:ext uri="{FF2B5EF4-FFF2-40B4-BE49-F238E27FC236}">
                <a16:creationId xmlns:a16="http://schemas.microsoft.com/office/drawing/2014/main" id="{EFFBF8F7-A024-2444-87C6-6EBDF395682B}"/>
              </a:ext>
            </a:extLst>
          </p:cNvPr>
          <p:cNvSpPr txBox="1">
            <a:spLocks noChangeArrowheads="1"/>
          </p:cNvSpPr>
          <p:nvPr/>
        </p:nvSpPr>
        <p:spPr bwMode="auto">
          <a:xfrm>
            <a:off x="-374072" y="1682435"/>
            <a:ext cx="8431866" cy="45382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endParaRPr lang="de-DE" kern="0" dirty="0">
              <a:solidFill>
                <a:srgbClr val="FF0000"/>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719138">
              <a:tabLst>
                <a:tab pos="719138" algn="l"/>
              </a:tabLst>
              <a:defRPr/>
            </a:pPr>
            <a:r>
              <a:rPr lang="de-DE" sz="24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Petrus will seine Empfänger durch seinen Augenzeugenbericht ermutigen an den Verheißungen der Bibel festzuhalten.         </a:t>
            </a:r>
            <a:r>
              <a:rPr lang="de-DE" sz="24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(2. Petrus 1, 16-18)</a:t>
            </a:r>
          </a:p>
          <a:p>
            <a:pPr marL="719138">
              <a:tabLst>
                <a:tab pos="719138" algn="l"/>
              </a:tabLst>
              <a:defRPr/>
            </a:pPr>
            <a:r>
              <a:rPr lang="de-DE" sz="24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Jesus kommt definitiv in Macht und Herrlichkeit wieder und wird sein Reich aufrichten! </a:t>
            </a:r>
            <a:r>
              <a:rPr lang="de-DE" sz="24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(2. Petrus 3, 10)</a:t>
            </a:r>
          </a:p>
          <a:p>
            <a:pPr marL="719138">
              <a:tabLst>
                <a:tab pos="719138" algn="l"/>
              </a:tabLst>
              <a:defRPr/>
            </a:pPr>
            <a:r>
              <a:rPr lang="de-DE" sz="24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Das, was ihnen im AT und von den Aposteln überliefert wurde, wird eintreffen. </a:t>
            </a:r>
            <a:r>
              <a:rPr lang="de-DE" sz="24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(2. Petrus 3,2)</a:t>
            </a:r>
          </a:p>
          <a:p>
            <a:pPr marL="719138">
              <a:tabLst>
                <a:tab pos="719138" algn="l"/>
              </a:tabLst>
              <a:defRPr/>
            </a:pPr>
            <a:r>
              <a:rPr lang="de-DE" sz="24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Petrus warnt vor Irrlehrern, die die Wiederkunft Jesu leugnen!   </a:t>
            </a:r>
            <a:r>
              <a:rPr lang="de-DE" sz="24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(2. Petrus 3, 4)</a:t>
            </a:r>
          </a:p>
          <a:p>
            <a:pPr marL="0" indent="0">
              <a:buNone/>
              <a:tabLst>
                <a:tab pos="719138" algn="l"/>
              </a:tabLst>
              <a:defRPr/>
            </a:pP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endParaRPr>
          </a:p>
          <a:p>
            <a:pPr marL="376238" indent="0">
              <a:buNone/>
              <a:tabLst>
                <a:tab pos="719138" algn="l"/>
              </a:tabLst>
              <a:defRPr/>
            </a:pPr>
            <a:endParaRPr lang="de-DE" kern="0" dirty="0">
              <a:solidFill>
                <a:srgbClr val="FFC000"/>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861319513"/>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200025" y="1748913"/>
            <a:ext cx="9969211"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dirty="0">
                <a:solidFill>
                  <a:schemeClr val="accent4">
                    <a:lumMod val="60000"/>
                    <a:lumOff val="40000"/>
                  </a:schemeClr>
                </a:solidFill>
                <a:latin typeface="AR ESSENCE" panose="02000000000000000000" pitchFamily="2" charset="0"/>
              </a:rPr>
              <a:t>Was spricht gegen diese Lehre?</a:t>
            </a:r>
          </a:p>
          <a:p>
            <a:pPr marL="0" indent="0">
              <a:buNone/>
            </a:pPr>
            <a:endParaRPr lang="de-DE" dirty="0">
              <a:solidFill>
                <a:schemeClr val="accent4">
                  <a:lumMod val="60000"/>
                  <a:lumOff val="40000"/>
                </a:schemeClr>
              </a:solidFill>
              <a:latin typeface="AR ESSENCE" panose="02000000000000000000" pitchFamily="2" charset="0"/>
            </a:endParaRPr>
          </a:p>
          <a:p>
            <a:r>
              <a:rPr lang="de-DE" dirty="0">
                <a:solidFill>
                  <a:schemeClr val="bg1"/>
                </a:solidFill>
                <a:latin typeface="AR ESSENCE" panose="02000000000000000000" pitchFamily="2" charset="0"/>
              </a:rPr>
              <a:t>Wenn die Autoren die Freiheit gehabt hätten aus ihrer Idee etwas aufschreiben oder nicht, so wäre die Bibel voll von Fehlern.</a:t>
            </a:r>
          </a:p>
          <a:p>
            <a:r>
              <a:rPr lang="de-DE" dirty="0">
                <a:solidFill>
                  <a:schemeClr val="bg1"/>
                </a:solidFill>
                <a:latin typeface="AR ESSENCE" panose="02000000000000000000" pitchFamily="2" charset="0"/>
              </a:rPr>
              <a:t>Diese Lehre ist besonders bei Bibelkritiker beliebt, weil sie so sagen können, dass die Bibel nicht Gottes Wort ist, sondern es nur enthält.</a:t>
            </a:r>
          </a:p>
          <a:p>
            <a:r>
              <a:rPr lang="de-DE" dirty="0">
                <a:solidFill>
                  <a:schemeClr val="bg1"/>
                </a:solidFill>
                <a:latin typeface="AR ESSENCE" panose="02000000000000000000" pitchFamily="2" charset="0"/>
              </a:rPr>
              <a:t>Die Bibel sagt aber an vielen Stellen, dass sie vollkommen ist.</a:t>
            </a:r>
          </a:p>
          <a:p>
            <a:pPr marL="0" indent="0">
              <a:buNone/>
            </a:pPr>
            <a:endParaRPr lang="de-DE" dirty="0">
              <a:solidFill>
                <a:schemeClr val="bg1"/>
              </a:solidFill>
              <a:latin typeface="AR ESSENCE" panose="02000000000000000000" pitchFamily="2" charset="0"/>
            </a:endParaRPr>
          </a:p>
          <a:p>
            <a:pPr marL="0" indent="0">
              <a:buNone/>
            </a:pPr>
            <a:endParaRPr lang="de-DE" dirty="0">
              <a:solidFill>
                <a:schemeClr val="bg1"/>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199433"/>
            <a:ext cx="8099807"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Die Bibel ist irrtumslos, weil sie von Gott inspiriert ist </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3230804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Effect transition="in" filter="blinds(horizontal)">
                                      <p:cBhvr>
                                        <p:cTn id="7" dur="500"/>
                                        <p:tgtEl>
                                          <p:spTgt spid="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9">
                                            <p:txEl>
                                              <p:pRg st="3" end="3"/>
                                            </p:txEl>
                                          </p:spTgt>
                                        </p:tgtEl>
                                        <p:attrNameLst>
                                          <p:attrName>style.visibility</p:attrName>
                                        </p:attrNameLst>
                                      </p:cBhvr>
                                      <p:to>
                                        <p:strVal val="visible"/>
                                      </p:to>
                                    </p:set>
                                    <p:animEffect transition="in" filter="barn(inVertical)">
                                      <p:cBhvr>
                                        <p:cTn id="12" dur="500"/>
                                        <p:tgtEl>
                                          <p:spTgt spid="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anim calcmode="lin" valueType="num">
                                      <p:cBhvr>
                                        <p:cTn id="17" dur="500" fill="hold"/>
                                        <p:tgtEl>
                                          <p:spTgt spid="9">
                                            <p:txEl>
                                              <p:pRg st="4" end="4"/>
                                            </p:txEl>
                                          </p:spTgt>
                                        </p:tgtEl>
                                        <p:attrNameLst>
                                          <p:attrName>ppt_w</p:attrName>
                                        </p:attrNameLst>
                                      </p:cBhvr>
                                      <p:tavLst>
                                        <p:tav tm="0">
                                          <p:val>
                                            <p:fltVal val="0"/>
                                          </p:val>
                                        </p:tav>
                                        <p:tav tm="100000">
                                          <p:val>
                                            <p:strVal val="#ppt_w"/>
                                          </p:val>
                                        </p:tav>
                                      </p:tavLst>
                                    </p:anim>
                                    <p:anim calcmode="lin" valueType="num">
                                      <p:cBhvr>
                                        <p:cTn id="18" dur="500" fill="hold"/>
                                        <p:tgtEl>
                                          <p:spTgt spid="9">
                                            <p:txEl>
                                              <p:pRg st="4" end="4"/>
                                            </p:txEl>
                                          </p:spTgt>
                                        </p:tgtEl>
                                        <p:attrNameLst>
                                          <p:attrName>ppt_h</p:attrName>
                                        </p:attrNameLst>
                                      </p:cBhvr>
                                      <p:tavLst>
                                        <p:tav tm="0">
                                          <p:val>
                                            <p:fltVal val="0"/>
                                          </p:val>
                                        </p:tav>
                                        <p:tav tm="100000">
                                          <p:val>
                                            <p:strVal val="#ppt_h"/>
                                          </p:val>
                                        </p:tav>
                                      </p:tavLst>
                                    </p:anim>
                                    <p:animEffect transition="in" filter="fade">
                                      <p:cBhvr>
                                        <p:cTn id="19"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186171" y="1936115"/>
            <a:ext cx="9698183"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dirty="0">
                <a:solidFill>
                  <a:schemeClr val="accent4">
                    <a:lumMod val="60000"/>
                    <a:lumOff val="40000"/>
                  </a:schemeClr>
                </a:solidFill>
                <a:latin typeface="AR ESSENCE" panose="02000000000000000000" pitchFamily="2" charset="0"/>
              </a:rPr>
              <a:t>Die Theorie der natürlichen Inspiration</a:t>
            </a:r>
          </a:p>
          <a:p>
            <a:pPr marL="0" indent="0">
              <a:buNone/>
            </a:pPr>
            <a:endParaRPr lang="de-DE" dirty="0">
              <a:solidFill>
                <a:schemeClr val="accent4">
                  <a:lumMod val="60000"/>
                  <a:lumOff val="40000"/>
                </a:schemeClr>
              </a:solidFill>
              <a:latin typeface="AR ESSENCE" panose="02000000000000000000" pitchFamily="2" charset="0"/>
            </a:endParaRPr>
          </a:p>
          <a:p>
            <a:r>
              <a:rPr lang="de-DE" dirty="0">
                <a:solidFill>
                  <a:schemeClr val="bg1"/>
                </a:solidFill>
                <a:latin typeface="AR ESSENCE" panose="02000000000000000000" pitchFamily="2" charset="0"/>
              </a:rPr>
              <a:t>Die Vertreter dieser Lehre sagen, dass die Autoren der biblischen Bücher nicht die Inspiration von Gott, sondern aus sich selbst hatten, so wie Künstler, Komponisten, Architekten und Schriftsteller selbst ihre Inspiration haben.</a:t>
            </a:r>
          </a:p>
          <a:p>
            <a:pPr marL="0" indent="0">
              <a:buNone/>
            </a:pPr>
            <a:endParaRPr lang="de-DE" dirty="0">
              <a:solidFill>
                <a:schemeClr val="accent4">
                  <a:lumMod val="60000"/>
                  <a:lumOff val="40000"/>
                </a:schemeClr>
              </a:solidFill>
              <a:latin typeface="AR ESSENCE" panose="02000000000000000000" pitchFamily="2" charset="0"/>
            </a:endParaRPr>
          </a:p>
          <a:p>
            <a:pPr marL="0" indent="0">
              <a:buNone/>
            </a:pPr>
            <a:endParaRPr lang="de-DE" dirty="0">
              <a:solidFill>
                <a:schemeClr val="accent4">
                  <a:lumMod val="60000"/>
                  <a:lumOff val="40000"/>
                </a:schemeClr>
              </a:solidFill>
              <a:latin typeface="AR ESSENCE" panose="02000000000000000000" pitchFamily="2" charset="0"/>
            </a:endParaRPr>
          </a:p>
          <a:p>
            <a:pPr marL="0" indent="0">
              <a:buNone/>
            </a:pPr>
            <a:endParaRPr lang="de-DE" dirty="0">
              <a:solidFill>
                <a:schemeClr val="bg1"/>
              </a:solidFill>
              <a:latin typeface="AR ESSENCE" panose="02000000000000000000" pitchFamily="2" charset="0"/>
            </a:endParaRPr>
          </a:p>
          <a:p>
            <a:pPr marL="0" indent="0">
              <a:buNone/>
            </a:pPr>
            <a:endParaRPr lang="de-DE" dirty="0">
              <a:solidFill>
                <a:schemeClr val="bg1"/>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199433"/>
            <a:ext cx="8099807"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Die Bibel ist irrtumslos, weil sie von Gott inspiriert ist </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9052959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 calcmode="lin" valueType="num">
                                      <p:cBhvr>
                                        <p:cTn id="7" dur="500" fill="hold"/>
                                        <p:tgtEl>
                                          <p:spTgt spid="9">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9">
                                            <p:txEl>
                                              <p:pRg st="2" end="2"/>
                                            </p:txEl>
                                          </p:spTgt>
                                        </p:tgtEl>
                                        <p:attrNameLst>
                                          <p:attrName>ppt_h</p:attrName>
                                        </p:attrNameLst>
                                      </p:cBhvr>
                                      <p:tavLst>
                                        <p:tav tm="0">
                                          <p:val>
                                            <p:fltVal val="0"/>
                                          </p:val>
                                        </p:tav>
                                        <p:tav tm="100000">
                                          <p:val>
                                            <p:strVal val="#ppt_h"/>
                                          </p:val>
                                        </p:tav>
                                      </p:tavLst>
                                    </p:anim>
                                    <p:anim calcmode="lin" valueType="num">
                                      <p:cBhvr>
                                        <p:cTn id="9" dur="500" fill="hold"/>
                                        <p:tgtEl>
                                          <p:spTgt spid="9">
                                            <p:txEl>
                                              <p:pRg st="2" end="2"/>
                                            </p:txEl>
                                          </p:spTgt>
                                        </p:tgtEl>
                                        <p:attrNameLst>
                                          <p:attrName>style.rotation</p:attrName>
                                        </p:attrNameLst>
                                      </p:cBhvr>
                                      <p:tavLst>
                                        <p:tav tm="0">
                                          <p:val>
                                            <p:fltVal val="360"/>
                                          </p:val>
                                        </p:tav>
                                        <p:tav tm="100000">
                                          <p:val>
                                            <p:fltVal val="0"/>
                                          </p:val>
                                        </p:tav>
                                      </p:tavLst>
                                    </p:anim>
                                    <p:animEffect transition="in" filter="fade">
                                      <p:cBhvr>
                                        <p:cTn id="10"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213880" y="1936115"/>
            <a:ext cx="9698183"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dirty="0">
                <a:solidFill>
                  <a:schemeClr val="accent4">
                    <a:lumMod val="60000"/>
                    <a:lumOff val="40000"/>
                  </a:schemeClr>
                </a:solidFill>
                <a:latin typeface="AR ESSENCE" panose="02000000000000000000" pitchFamily="2" charset="0"/>
              </a:rPr>
              <a:t>Was spricht gegen diese Lehre?</a:t>
            </a:r>
          </a:p>
          <a:p>
            <a:pPr marL="0" indent="0">
              <a:buNone/>
            </a:pPr>
            <a:endParaRPr lang="de-DE" dirty="0">
              <a:solidFill>
                <a:schemeClr val="accent4">
                  <a:lumMod val="60000"/>
                  <a:lumOff val="40000"/>
                </a:schemeClr>
              </a:solidFill>
              <a:latin typeface="AR ESSENCE" panose="02000000000000000000" pitchFamily="2" charset="0"/>
            </a:endParaRPr>
          </a:p>
          <a:p>
            <a:r>
              <a:rPr lang="de-DE" dirty="0">
                <a:solidFill>
                  <a:schemeClr val="bg1"/>
                </a:solidFill>
                <a:latin typeface="AR ESSENCE" panose="02000000000000000000" pitchFamily="2" charset="0"/>
              </a:rPr>
              <a:t>Die Bibel lehrt ganz klar, dass Gott selbst durch seinen Geist die Bibel inspiriert hat und niemals ein Mensch seine eigenen Ideen oder Gedanken niedergeschrieben hat.</a:t>
            </a:r>
          </a:p>
          <a:p>
            <a:pPr marL="0" indent="0">
              <a:buNone/>
            </a:pPr>
            <a:endParaRPr lang="de-DE" dirty="0">
              <a:solidFill>
                <a:schemeClr val="accent4">
                  <a:lumMod val="60000"/>
                  <a:lumOff val="40000"/>
                </a:schemeClr>
              </a:solidFill>
              <a:latin typeface="AR ESSENCE" panose="02000000000000000000" pitchFamily="2" charset="0"/>
            </a:endParaRPr>
          </a:p>
          <a:p>
            <a:pPr marL="0" indent="0">
              <a:buNone/>
            </a:pPr>
            <a:endParaRPr lang="de-DE" dirty="0">
              <a:solidFill>
                <a:schemeClr val="accent4">
                  <a:lumMod val="60000"/>
                  <a:lumOff val="40000"/>
                </a:schemeClr>
              </a:solidFill>
              <a:latin typeface="AR ESSENCE" panose="02000000000000000000" pitchFamily="2" charset="0"/>
            </a:endParaRPr>
          </a:p>
          <a:p>
            <a:pPr marL="0" indent="0">
              <a:buNone/>
            </a:pPr>
            <a:endParaRPr lang="de-DE" dirty="0">
              <a:solidFill>
                <a:schemeClr val="bg1"/>
              </a:solidFill>
              <a:latin typeface="AR ESSENCE" panose="02000000000000000000" pitchFamily="2" charset="0"/>
            </a:endParaRPr>
          </a:p>
          <a:p>
            <a:pPr marL="0" indent="0">
              <a:buNone/>
            </a:pPr>
            <a:endParaRPr lang="de-DE" dirty="0">
              <a:solidFill>
                <a:schemeClr val="bg1"/>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199433"/>
            <a:ext cx="8099807"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Die Bibel ist irrtumslos, weil sie von Gott inspiriert ist </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799247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Effect transition="in" filter="wipe(down)">
                                      <p:cBhvr>
                                        <p:cTn id="7" dur="580">
                                          <p:stCondLst>
                                            <p:cond delay="0"/>
                                          </p:stCondLst>
                                        </p:cTn>
                                        <p:tgtEl>
                                          <p:spTgt spid="9">
                                            <p:txEl>
                                              <p:pRg st="2" end="2"/>
                                            </p:txEl>
                                          </p:spTgt>
                                        </p:tgtEl>
                                      </p:cBhvr>
                                    </p:animEffect>
                                    <p:anim calcmode="lin" valueType="num">
                                      <p:cBhvr>
                                        <p:cTn id="8" dur="1822" tmFilter="0,0; 0.14,0.36; 0.43,0.73; 0.71,0.91; 1.0,1.0">
                                          <p:stCondLst>
                                            <p:cond delay="0"/>
                                          </p:stCondLst>
                                        </p:cTn>
                                        <p:tgtEl>
                                          <p:spTgt spid="9">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9">
                                            <p:txEl>
                                              <p:pRg st="2" end="2"/>
                                            </p:txEl>
                                          </p:spTgt>
                                        </p:tgtEl>
                                      </p:cBhvr>
                                      <p:to x="100000" y="60000"/>
                                    </p:animScale>
                                    <p:animScale>
                                      <p:cBhvr>
                                        <p:cTn id="14" dur="166" decel="50000">
                                          <p:stCondLst>
                                            <p:cond delay="676"/>
                                          </p:stCondLst>
                                        </p:cTn>
                                        <p:tgtEl>
                                          <p:spTgt spid="9">
                                            <p:txEl>
                                              <p:pRg st="2" end="2"/>
                                            </p:txEl>
                                          </p:spTgt>
                                        </p:tgtEl>
                                      </p:cBhvr>
                                      <p:to x="100000" y="100000"/>
                                    </p:animScale>
                                    <p:animScale>
                                      <p:cBhvr>
                                        <p:cTn id="15" dur="26">
                                          <p:stCondLst>
                                            <p:cond delay="1312"/>
                                          </p:stCondLst>
                                        </p:cTn>
                                        <p:tgtEl>
                                          <p:spTgt spid="9">
                                            <p:txEl>
                                              <p:pRg st="2" end="2"/>
                                            </p:txEl>
                                          </p:spTgt>
                                        </p:tgtEl>
                                      </p:cBhvr>
                                      <p:to x="100000" y="80000"/>
                                    </p:animScale>
                                    <p:animScale>
                                      <p:cBhvr>
                                        <p:cTn id="16" dur="166" decel="50000">
                                          <p:stCondLst>
                                            <p:cond delay="1338"/>
                                          </p:stCondLst>
                                        </p:cTn>
                                        <p:tgtEl>
                                          <p:spTgt spid="9">
                                            <p:txEl>
                                              <p:pRg st="2" end="2"/>
                                            </p:txEl>
                                          </p:spTgt>
                                        </p:tgtEl>
                                      </p:cBhvr>
                                      <p:to x="100000" y="100000"/>
                                    </p:animScale>
                                    <p:animScale>
                                      <p:cBhvr>
                                        <p:cTn id="17" dur="26">
                                          <p:stCondLst>
                                            <p:cond delay="1642"/>
                                          </p:stCondLst>
                                        </p:cTn>
                                        <p:tgtEl>
                                          <p:spTgt spid="9">
                                            <p:txEl>
                                              <p:pRg st="2" end="2"/>
                                            </p:txEl>
                                          </p:spTgt>
                                        </p:tgtEl>
                                      </p:cBhvr>
                                      <p:to x="100000" y="90000"/>
                                    </p:animScale>
                                    <p:animScale>
                                      <p:cBhvr>
                                        <p:cTn id="18" dur="166" decel="50000">
                                          <p:stCondLst>
                                            <p:cond delay="1668"/>
                                          </p:stCondLst>
                                        </p:cTn>
                                        <p:tgtEl>
                                          <p:spTgt spid="9">
                                            <p:txEl>
                                              <p:pRg st="2" end="2"/>
                                            </p:txEl>
                                          </p:spTgt>
                                        </p:tgtEl>
                                      </p:cBhvr>
                                      <p:to x="100000" y="100000"/>
                                    </p:animScale>
                                    <p:animScale>
                                      <p:cBhvr>
                                        <p:cTn id="19" dur="26">
                                          <p:stCondLst>
                                            <p:cond delay="1808"/>
                                          </p:stCondLst>
                                        </p:cTn>
                                        <p:tgtEl>
                                          <p:spTgt spid="9">
                                            <p:txEl>
                                              <p:pRg st="2" end="2"/>
                                            </p:txEl>
                                          </p:spTgt>
                                        </p:tgtEl>
                                      </p:cBhvr>
                                      <p:to x="100000" y="95000"/>
                                    </p:animScale>
                                    <p:animScale>
                                      <p:cBhvr>
                                        <p:cTn id="20" dur="166" decel="50000">
                                          <p:stCondLst>
                                            <p:cond delay="1834"/>
                                          </p:stCondLst>
                                        </p:cTn>
                                        <p:tgtEl>
                                          <p:spTgt spid="9">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200026" y="1748913"/>
            <a:ext cx="9698183"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dirty="0">
                <a:solidFill>
                  <a:schemeClr val="accent4">
                    <a:lumMod val="60000"/>
                    <a:lumOff val="40000"/>
                  </a:schemeClr>
                </a:solidFill>
                <a:latin typeface="AR ESSENCE" panose="02000000000000000000" pitchFamily="2" charset="0"/>
              </a:rPr>
              <a:t>Was lehrt die Bibel?</a:t>
            </a:r>
          </a:p>
          <a:p>
            <a:pPr marL="0" indent="0">
              <a:buNone/>
            </a:pPr>
            <a:endParaRPr lang="de-DE" dirty="0">
              <a:solidFill>
                <a:schemeClr val="accent4">
                  <a:lumMod val="60000"/>
                  <a:lumOff val="40000"/>
                </a:schemeClr>
              </a:solidFill>
              <a:latin typeface="AR ESSENCE" panose="02000000000000000000" pitchFamily="2" charset="0"/>
            </a:endParaRPr>
          </a:p>
          <a:p>
            <a:pPr marL="0" indent="0">
              <a:buNone/>
            </a:pPr>
            <a:r>
              <a:rPr lang="de-DE" dirty="0">
                <a:solidFill>
                  <a:schemeClr val="accent4">
                    <a:lumMod val="60000"/>
                    <a:lumOff val="40000"/>
                  </a:schemeClr>
                </a:solidFill>
                <a:latin typeface="AR ESSENCE" panose="02000000000000000000" pitchFamily="2" charset="0"/>
              </a:rPr>
              <a:t>Die Bibel lehrt eine verbale, vollständige Inspiration.</a:t>
            </a:r>
          </a:p>
          <a:p>
            <a:r>
              <a:rPr lang="de-DE" dirty="0">
                <a:solidFill>
                  <a:schemeClr val="bg1"/>
                </a:solidFill>
                <a:latin typeface="AR ESSENCE" panose="02000000000000000000" pitchFamily="2" charset="0"/>
              </a:rPr>
              <a:t>Gott inspirierte durch seinen Geist jedes einzelne Wort der Bibel.</a:t>
            </a:r>
          </a:p>
          <a:p>
            <a:r>
              <a:rPr lang="de-DE" dirty="0">
                <a:solidFill>
                  <a:schemeClr val="bg1"/>
                </a:solidFill>
                <a:latin typeface="AR ESSENCE" panose="02000000000000000000" pitchFamily="2" charset="0"/>
              </a:rPr>
              <a:t>Die Autoren der 66 Bücher der Bibel schrieben Gottes Worte in ihrem eigenen Still auf, ohne dabei Fehler zu machen. Gott nutzte ihre Prägung aber gab ihnen vollkommende Worte!</a:t>
            </a:r>
          </a:p>
          <a:p>
            <a:pPr marL="0" indent="0">
              <a:buNone/>
            </a:pPr>
            <a:endParaRPr lang="de-DE" dirty="0">
              <a:solidFill>
                <a:schemeClr val="accent4">
                  <a:lumMod val="60000"/>
                  <a:lumOff val="40000"/>
                </a:schemeClr>
              </a:solidFill>
              <a:latin typeface="AR ESSENCE" panose="02000000000000000000" pitchFamily="2" charset="0"/>
            </a:endParaRPr>
          </a:p>
          <a:p>
            <a:pPr marL="0" indent="0">
              <a:buNone/>
            </a:pPr>
            <a:endParaRPr lang="de-DE" dirty="0">
              <a:solidFill>
                <a:schemeClr val="accent4">
                  <a:lumMod val="60000"/>
                  <a:lumOff val="40000"/>
                </a:schemeClr>
              </a:solidFill>
              <a:latin typeface="AR ESSENCE" panose="02000000000000000000" pitchFamily="2" charset="0"/>
            </a:endParaRPr>
          </a:p>
          <a:p>
            <a:pPr marL="0" indent="0">
              <a:buNone/>
            </a:pPr>
            <a:endParaRPr lang="de-DE" dirty="0">
              <a:solidFill>
                <a:schemeClr val="bg1"/>
              </a:solidFill>
              <a:latin typeface="AR ESSENCE" panose="02000000000000000000" pitchFamily="2" charset="0"/>
            </a:endParaRPr>
          </a:p>
          <a:p>
            <a:pPr marL="0" indent="0">
              <a:buNone/>
            </a:pPr>
            <a:endParaRPr lang="de-DE" dirty="0">
              <a:solidFill>
                <a:schemeClr val="bg1"/>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199433"/>
            <a:ext cx="8099807"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Die Bibel ist irrtumslos, weil sie von Gott inspiriert ist </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0402478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 calcmode="lin" valueType="num">
                                      <p:cBhvr additive="base">
                                        <p:cTn id="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anim calcmode="lin" valueType="num">
                                      <p:cBhvr additive="base">
                                        <p:cTn id="13" dur="500"/>
                                        <p:tgtEl>
                                          <p:spTgt spid="9">
                                            <p:txEl>
                                              <p:pRg st="3" end="3"/>
                                            </p:txEl>
                                          </p:spTgt>
                                        </p:tgtEl>
                                        <p:attrNameLst>
                                          <p:attrName>ppt_y</p:attrName>
                                        </p:attrNameLst>
                                      </p:cBhvr>
                                      <p:tavLst>
                                        <p:tav tm="0">
                                          <p:val>
                                            <p:strVal val="#ppt_y+#ppt_h*1.125000"/>
                                          </p:val>
                                        </p:tav>
                                        <p:tav tm="100000">
                                          <p:val>
                                            <p:strVal val="#ppt_y"/>
                                          </p:val>
                                        </p:tav>
                                      </p:tavLst>
                                    </p:anim>
                                    <p:animEffect transition="in" filter="wipe(up)">
                                      <p:cBhvr>
                                        <p:cTn id="14" dur="500"/>
                                        <p:tgtEl>
                                          <p:spTgt spid="9">
                                            <p:txEl>
                                              <p:pRg st="3" end="3"/>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animEffect transition="in" filter="barn(inVertical)">
                                      <p:cBhvr>
                                        <p:cTn id="19"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200026" y="1748913"/>
            <a:ext cx="9698183"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endParaRPr lang="de-DE" dirty="0">
              <a:solidFill>
                <a:schemeClr val="accent4">
                  <a:lumMod val="60000"/>
                  <a:lumOff val="40000"/>
                </a:schemeClr>
              </a:solidFill>
              <a:latin typeface="AR ESSENCE" panose="02000000000000000000" pitchFamily="2" charset="0"/>
            </a:endParaRPr>
          </a:p>
          <a:p>
            <a:pPr marL="0" indent="0">
              <a:buNone/>
            </a:pPr>
            <a:r>
              <a:rPr lang="de-DE" dirty="0">
                <a:solidFill>
                  <a:schemeClr val="accent4">
                    <a:lumMod val="60000"/>
                    <a:lumOff val="40000"/>
                  </a:schemeClr>
                </a:solidFill>
                <a:latin typeface="AR ESSENCE" panose="02000000000000000000" pitchFamily="2" charset="0"/>
              </a:rPr>
              <a:t>Alle Schrift ist von Gott eingehaucht (2. Tim 3,16)</a:t>
            </a:r>
          </a:p>
          <a:p>
            <a:r>
              <a:rPr lang="de-DE" dirty="0">
                <a:solidFill>
                  <a:schemeClr val="bg1"/>
                </a:solidFill>
                <a:latin typeface="AR ESSENCE" panose="02000000000000000000" pitchFamily="2" charset="0"/>
              </a:rPr>
              <a:t>Die Autoren waren vom Heiligen Geist getrieben, dass aufzuschreiben, wozu sie der Geist drängte, dabei verloren sie aber nicht ihre Persönlichkeit, sondern Gott half ihnen seinen vollkommenden Willen niederzuschreiben.</a:t>
            </a:r>
          </a:p>
          <a:p>
            <a:pPr marL="0" indent="0">
              <a:buNone/>
            </a:pPr>
            <a:r>
              <a:rPr lang="de-DE" dirty="0">
                <a:solidFill>
                  <a:schemeClr val="accent4">
                    <a:lumMod val="60000"/>
                    <a:lumOff val="40000"/>
                  </a:schemeClr>
                </a:solidFill>
                <a:latin typeface="AR ESSENCE" panose="02000000000000000000" pitchFamily="2" charset="0"/>
              </a:rPr>
              <a:t>Auch Petrus sagt dies in unserem Text in 2. Petrus.</a:t>
            </a:r>
          </a:p>
          <a:p>
            <a:pPr marL="0" indent="0">
              <a:buNone/>
            </a:pPr>
            <a:endParaRPr lang="de-DE" dirty="0">
              <a:solidFill>
                <a:schemeClr val="bg1"/>
              </a:solidFill>
              <a:latin typeface="AR ESSENCE" panose="02000000000000000000" pitchFamily="2" charset="0"/>
            </a:endParaRPr>
          </a:p>
          <a:p>
            <a:pPr marL="0" indent="0">
              <a:buNone/>
            </a:pPr>
            <a:endParaRPr lang="de-DE" dirty="0">
              <a:solidFill>
                <a:schemeClr val="bg1"/>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199433"/>
            <a:ext cx="8099807"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Die Bibel ist irrtumslos, weil sie von Gott inspiriert ist </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5155933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Effect transition="in" filter="fade">
                                      <p:cBhvr>
                                        <p:cTn id="7" dur="500"/>
                                        <p:tgtEl>
                                          <p:spTgt spid="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nodeType="clickEffect">
                                  <p:stCondLst>
                                    <p:cond delay="0"/>
                                  </p:stCondLst>
                                  <p:childTnLst>
                                    <p:set>
                                      <p:cBhvr>
                                        <p:cTn id="11" dur="1" fill="hold">
                                          <p:stCondLst>
                                            <p:cond delay="0"/>
                                          </p:stCondLst>
                                        </p:cTn>
                                        <p:tgtEl>
                                          <p:spTgt spid="9">
                                            <p:txEl>
                                              <p:pRg st="3" end="3"/>
                                            </p:txEl>
                                          </p:spTgt>
                                        </p:tgtEl>
                                        <p:attrNameLst>
                                          <p:attrName>style.visibility</p:attrName>
                                        </p:attrNameLst>
                                      </p:cBhvr>
                                      <p:to>
                                        <p:strVal val="visible"/>
                                      </p:to>
                                    </p:set>
                                    <p:animEffect transition="in" filter="fade">
                                      <p:cBhvr>
                                        <p:cTn id="12" dur="1000"/>
                                        <p:tgtEl>
                                          <p:spTgt spid="9">
                                            <p:txEl>
                                              <p:pRg st="3" end="3"/>
                                            </p:txEl>
                                          </p:spTgt>
                                        </p:tgtEl>
                                      </p:cBhvr>
                                    </p:animEffect>
                                    <p:anim calcmode="lin" valueType="num">
                                      <p:cBhvr>
                                        <p:cTn id="13"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14" dur="900" decel="100000" fill="hold"/>
                                        <p:tgtEl>
                                          <p:spTgt spid="9">
                                            <p:txEl>
                                              <p:pRg st="3" end="3"/>
                                            </p:txEl>
                                          </p:spTgt>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9">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200026" y="1748913"/>
            <a:ext cx="9698183"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endParaRPr lang="de-DE" dirty="0">
              <a:solidFill>
                <a:schemeClr val="accent4">
                  <a:lumMod val="60000"/>
                  <a:lumOff val="40000"/>
                </a:schemeClr>
              </a:solidFill>
              <a:latin typeface="AR ESSENCE" panose="02000000000000000000" pitchFamily="2" charset="0"/>
            </a:endParaRPr>
          </a:p>
          <a:p>
            <a:pPr marL="0" indent="0">
              <a:buNone/>
            </a:pPr>
            <a:r>
              <a:rPr lang="de-DE" dirty="0">
                <a:solidFill>
                  <a:schemeClr val="accent4">
                    <a:lumMod val="60000"/>
                    <a:lumOff val="40000"/>
                  </a:schemeClr>
                </a:solidFill>
                <a:latin typeface="AR ESSENCE" panose="02000000000000000000" pitchFamily="2" charset="0"/>
              </a:rPr>
              <a:t>Was sind Einwände gegen die Inspiration?</a:t>
            </a:r>
          </a:p>
          <a:p>
            <a:r>
              <a:rPr lang="de-DE" dirty="0">
                <a:solidFill>
                  <a:schemeClr val="bg1"/>
                </a:solidFill>
                <a:latin typeface="AR ESSENCE" panose="02000000000000000000" pitchFamily="2" charset="0"/>
              </a:rPr>
              <a:t>Es gibt Vertreter die sagen, dass sündige Menschen keine vollkommenden Worte aufschreiben können.</a:t>
            </a:r>
          </a:p>
          <a:p>
            <a:r>
              <a:rPr lang="de-DE" dirty="0">
                <a:solidFill>
                  <a:schemeClr val="bg1"/>
                </a:solidFill>
                <a:latin typeface="AR ESSENCE" panose="02000000000000000000" pitchFamily="2" charset="0"/>
              </a:rPr>
              <a:t>Jedoch macht das Beispiel von Maria die Jesus auf die Welt bringt deutlich, dass Gott auch Sünder gebrauchen kann, um etwas Vollkommenes zu bewirken </a:t>
            </a:r>
            <a:r>
              <a:rPr lang="de-DE" dirty="0">
                <a:solidFill>
                  <a:schemeClr val="accent4">
                    <a:lumMod val="60000"/>
                    <a:lumOff val="40000"/>
                  </a:schemeClr>
                </a:solidFill>
                <a:latin typeface="AR ESSENCE" panose="02000000000000000000" pitchFamily="2" charset="0"/>
              </a:rPr>
              <a:t>(Mt. 1,18-25)</a:t>
            </a:r>
          </a:p>
          <a:p>
            <a:pPr marL="0" indent="0">
              <a:buNone/>
            </a:pPr>
            <a:endParaRPr lang="de-DE" dirty="0">
              <a:solidFill>
                <a:schemeClr val="accent4">
                  <a:lumMod val="60000"/>
                  <a:lumOff val="40000"/>
                </a:schemeClr>
              </a:solidFill>
              <a:latin typeface="AR ESSENCE" panose="02000000000000000000" pitchFamily="2" charset="0"/>
            </a:endParaRPr>
          </a:p>
          <a:p>
            <a:pPr marL="0" indent="0">
              <a:buNone/>
            </a:pPr>
            <a:endParaRPr lang="de-DE" dirty="0">
              <a:solidFill>
                <a:schemeClr val="bg1"/>
              </a:solidFill>
              <a:latin typeface="AR ESSENCE" panose="02000000000000000000" pitchFamily="2" charset="0"/>
            </a:endParaRPr>
          </a:p>
          <a:p>
            <a:pPr marL="0" indent="0">
              <a:buNone/>
            </a:pPr>
            <a:endParaRPr lang="de-DE" dirty="0">
              <a:solidFill>
                <a:schemeClr val="bg1"/>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199433"/>
            <a:ext cx="8099807"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Die Bibel ist irrtumslos, weil sie von Gott inspiriert ist </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4094866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Effect transition="in" filter="randombar(horizontal)">
                                      <p:cBhvr>
                                        <p:cTn id="7" dur="500"/>
                                        <p:tgtEl>
                                          <p:spTgt spid="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200026" y="1748913"/>
            <a:ext cx="9698183"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endParaRPr lang="de-DE" dirty="0">
              <a:solidFill>
                <a:schemeClr val="accent4">
                  <a:lumMod val="60000"/>
                  <a:lumOff val="40000"/>
                </a:schemeClr>
              </a:solidFill>
              <a:latin typeface="AR ESSENCE" panose="02000000000000000000" pitchFamily="2" charset="0"/>
            </a:endParaRPr>
          </a:p>
          <a:p>
            <a:pPr marL="0" indent="0">
              <a:buNone/>
            </a:pPr>
            <a:r>
              <a:rPr lang="de-DE" dirty="0">
                <a:solidFill>
                  <a:schemeClr val="accent4">
                    <a:lumMod val="60000"/>
                    <a:lumOff val="40000"/>
                  </a:schemeClr>
                </a:solidFill>
                <a:latin typeface="AR ESSENCE" panose="02000000000000000000" pitchFamily="2" charset="0"/>
              </a:rPr>
              <a:t>Warum die Inspiration der Bibel für uns so wichtig ist…</a:t>
            </a:r>
          </a:p>
          <a:p>
            <a:pPr marL="0" indent="0">
              <a:buNone/>
            </a:pPr>
            <a:endParaRPr lang="de-DE" dirty="0">
              <a:solidFill>
                <a:schemeClr val="accent4">
                  <a:lumMod val="60000"/>
                  <a:lumOff val="40000"/>
                </a:schemeClr>
              </a:solidFill>
              <a:latin typeface="AR ESSENCE" panose="02000000000000000000" pitchFamily="2" charset="0"/>
            </a:endParaRPr>
          </a:p>
          <a:p>
            <a:r>
              <a:rPr lang="de-DE" dirty="0">
                <a:solidFill>
                  <a:schemeClr val="bg1"/>
                </a:solidFill>
                <a:latin typeface="AR ESSENCE" panose="02000000000000000000" pitchFamily="2" charset="0"/>
              </a:rPr>
              <a:t>Wir brauchen eine objektive Wahrheit, weil wir selbst unvollkommen sind!</a:t>
            </a:r>
          </a:p>
          <a:p>
            <a:r>
              <a:rPr lang="de-DE" dirty="0">
                <a:solidFill>
                  <a:schemeClr val="bg1"/>
                </a:solidFill>
                <a:latin typeface="AR ESSENCE" panose="02000000000000000000" pitchFamily="2" charset="0"/>
              </a:rPr>
              <a:t>Wir müssen uns auf Gottes Worte verlassen können, damit wir auch an den Wahrheiten für unser Leben festhalten können, die wir in der Bibel finden.</a:t>
            </a:r>
          </a:p>
          <a:p>
            <a:pPr marL="0" indent="0">
              <a:buNone/>
            </a:pPr>
            <a:endParaRPr lang="de-DE" dirty="0">
              <a:solidFill>
                <a:schemeClr val="accent4">
                  <a:lumMod val="60000"/>
                  <a:lumOff val="40000"/>
                </a:schemeClr>
              </a:solidFill>
              <a:latin typeface="AR ESSENCE" panose="02000000000000000000" pitchFamily="2" charset="0"/>
            </a:endParaRPr>
          </a:p>
          <a:p>
            <a:pPr marL="0" indent="0">
              <a:buNone/>
            </a:pPr>
            <a:endParaRPr lang="de-DE" dirty="0">
              <a:solidFill>
                <a:schemeClr val="bg1"/>
              </a:solidFill>
              <a:latin typeface="AR ESSENCE" panose="02000000000000000000" pitchFamily="2" charset="0"/>
            </a:endParaRPr>
          </a:p>
          <a:p>
            <a:pPr marL="0" indent="0">
              <a:buNone/>
            </a:pPr>
            <a:endParaRPr lang="de-DE" dirty="0">
              <a:solidFill>
                <a:schemeClr val="bg1"/>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199433"/>
            <a:ext cx="8099807"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Die Bibel ist irrtumslos, weil sie von Gott inspiriert ist </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121657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9">
                                            <p:txEl>
                                              <p:pRg st="3" end="3"/>
                                            </p:txEl>
                                          </p:spTgt>
                                        </p:tgtEl>
                                        <p:attrNameLst>
                                          <p:attrName>style.visibility</p:attrName>
                                        </p:attrNameLst>
                                      </p:cBhvr>
                                      <p:to>
                                        <p:strVal val="visible"/>
                                      </p:to>
                                    </p:set>
                                    <p:animEffect transition="in" filter="checkerboard(across)">
                                      <p:cBhvr>
                                        <p:cTn id="7" dur="500"/>
                                        <p:tgtEl>
                                          <p:spTgt spid="9">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9">
                                            <p:txEl>
                                              <p:pRg st="4" end="4"/>
                                            </p:txEl>
                                          </p:spTgt>
                                        </p:tgtEl>
                                        <p:attrNameLst>
                                          <p:attrName>style.visibility</p:attrName>
                                        </p:attrNameLst>
                                      </p:cBhvr>
                                      <p:to>
                                        <p:strVal val="visible"/>
                                      </p:to>
                                    </p:set>
                                    <p:anim calcmode="lin" valueType="num">
                                      <p:cBhvr additive="base">
                                        <p:cTn id="12"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200026" y="1748913"/>
            <a:ext cx="9698183"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endParaRPr lang="de-DE" dirty="0">
              <a:solidFill>
                <a:schemeClr val="accent4">
                  <a:lumMod val="60000"/>
                  <a:lumOff val="40000"/>
                </a:schemeClr>
              </a:solidFill>
              <a:latin typeface="AR ESSENCE" panose="02000000000000000000" pitchFamily="2" charset="0"/>
            </a:endParaRPr>
          </a:p>
          <a:p>
            <a:pPr marL="0" indent="0">
              <a:buNone/>
            </a:pPr>
            <a:r>
              <a:rPr lang="de-DE" dirty="0">
                <a:solidFill>
                  <a:schemeClr val="accent4">
                    <a:lumMod val="60000"/>
                    <a:lumOff val="40000"/>
                  </a:schemeClr>
                </a:solidFill>
                <a:latin typeface="AR ESSENCE" panose="02000000000000000000" pitchFamily="2" charset="0"/>
              </a:rPr>
              <a:t>Warum die Inspiration der Bibel für uns so wichtig ist…</a:t>
            </a:r>
          </a:p>
          <a:p>
            <a:pPr marL="0" indent="0">
              <a:buNone/>
            </a:pPr>
            <a:endParaRPr lang="de-DE" dirty="0">
              <a:solidFill>
                <a:schemeClr val="accent4">
                  <a:lumMod val="60000"/>
                  <a:lumOff val="40000"/>
                </a:schemeClr>
              </a:solidFill>
              <a:latin typeface="AR ESSENCE" panose="02000000000000000000" pitchFamily="2" charset="0"/>
            </a:endParaRPr>
          </a:p>
          <a:p>
            <a:r>
              <a:rPr lang="de-DE" dirty="0">
                <a:solidFill>
                  <a:schemeClr val="bg1"/>
                </a:solidFill>
                <a:latin typeface="AR ESSENCE" panose="02000000000000000000" pitchFamily="2" charset="0"/>
              </a:rPr>
              <a:t>Schlussendlich wüssten wir nicht wer Gott ist und wer wir sind, wenn die Bibel nicht Irrtumslos wäre.</a:t>
            </a:r>
          </a:p>
          <a:p>
            <a:pPr marL="0" indent="0">
              <a:buNone/>
            </a:pPr>
            <a:endParaRPr lang="de-DE" dirty="0">
              <a:solidFill>
                <a:schemeClr val="accent4">
                  <a:lumMod val="60000"/>
                  <a:lumOff val="40000"/>
                </a:schemeClr>
              </a:solidFill>
              <a:latin typeface="AR ESSENCE" panose="02000000000000000000" pitchFamily="2" charset="0"/>
            </a:endParaRPr>
          </a:p>
          <a:p>
            <a:pPr marL="0" indent="0">
              <a:buNone/>
            </a:pPr>
            <a:endParaRPr lang="de-DE" dirty="0">
              <a:solidFill>
                <a:schemeClr val="bg1"/>
              </a:solidFill>
              <a:latin typeface="AR ESSENCE" panose="02000000000000000000" pitchFamily="2" charset="0"/>
            </a:endParaRPr>
          </a:p>
          <a:p>
            <a:pPr marL="0" indent="0">
              <a:buNone/>
            </a:pPr>
            <a:endParaRPr lang="de-DE" dirty="0">
              <a:solidFill>
                <a:schemeClr val="bg1"/>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199433"/>
            <a:ext cx="8099807"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Die Bibel ist irrtumslos, weil sie von Gott inspiriert ist </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0379329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9">
                                            <p:txEl>
                                              <p:pRg st="3" end="3"/>
                                            </p:txEl>
                                          </p:spTgt>
                                        </p:tgtEl>
                                        <p:attrNameLst>
                                          <p:attrName>style.visibility</p:attrName>
                                        </p:attrNameLst>
                                      </p:cBhvr>
                                      <p:to>
                                        <p:strVal val="visible"/>
                                      </p:to>
                                    </p:set>
                                    <p:animEffect transition="in" filter="checkerboard(across)">
                                      <p:cBhvr>
                                        <p:cTn id="7"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186171" y="1440981"/>
            <a:ext cx="9698183"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endParaRPr lang="de-DE" dirty="0">
              <a:solidFill>
                <a:schemeClr val="accent4">
                  <a:lumMod val="60000"/>
                  <a:lumOff val="40000"/>
                </a:schemeClr>
              </a:solidFill>
              <a:latin typeface="AR ESSENCE" panose="02000000000000000000" pitchFamily="2" charset="0"/>
            </a:endParaRPr>
          </a:p>
          <a:p>
            <a:pPr marL="0" indent="0">
              <a:buNone/>
            </a:pPr>
            <a:r>
              <a:rPr lang="de-DE" dirty="0">
                <a:solidFill>
                  <a:schemeClr val="accent4">
                    <a:lumMod val="60000"/>
                    <a:lumOff val="40000"/>
                  </a:schemeClr>
                </a:solidFill>
                <a:latin typeface="AR ESSENCE" panose="02000000000000000000" pitchFamily="2" charset="0"/>
              </a:rPr>
              <a:t>Es gibt 7 Gründe warum die Bibel irrtumslos ist…</a:t>
            </a:r>
          </a:p>
          <a:p>
            <a:pPr marL="514350" indent="-514350">
              <a:buAutoNum type="arabicPeriod"/>
            </a:pPr>
            <a:r>
              <a:rPr lang="de-DE" dirty="0">
                <a:solidFill>
                  <a:schemeClr val="bg1"/>
                </a:solidFill>
                <a:latin typeface="AR ESSENCE" panose="02000000000000000000" pitchFamily="2" charset="0"/>
              </a:rPr>
              <a:t>Gottes Charakter verlangt die Irrtumslosigkeit der Schrift.</a:t>
            </a:r>
          </a:p>
          <a:p>
            <a:pPr marL="514350" indent="-514350">
              <a:buAutoNum type="arabicPeriod"/>
            </a:pPr>
            <a:r>
              <a:rPr lang="de-DE" dirty="0">
                <a:solidFill>
                  <a:schemeClr val="bg1"/>
                </a:solidFill>
                <a:latin typeface="AR ESSENCE" panose="02000000000000000000" pitchFamily="2" charset="0"/>
              </a:rPr>
              <a:t>Wir Menschen brauchen eine irrtumslose Offenbarung von Gott.</a:t>
            </a:r>
          </a:p>
          <a:p>
            <a:pPr marL="514350" indent="-514350">
              <a:buAutoNum type="arabicPeriod"/>
            </a:pPr>
            <a:r>
              <a:rPr lang="de-DE" dirty="0">
                <a:solidFill>
                  <a:schemeClr val="bg1"/>
                </a:solidFill>
                <a:latin typeface="AR ESSENCE" panose="02000000000000000000" pitchFamily="2" charset="0"/>
              </a:rPr>
              <a:t>Die Bibel selbst verlangt irrtumslos zu sein.</a:t>
            </a:r>
          </a:p>
          <a:p>
            <a:pPr marL="514350" indent="-514350">
              <a:buAutoNum type="arabicPeriod"/>
            </a:pPr>
            <a:r>
              <a:rPr lang="de-DE" dirty="0">
                <a:solidFill>
                  <a:schemeClr val="bg1"/>
                </a:solidFill>
                <a:latin typeface="AR ESSENCE" panose="02000000000000000000" pitchFamily="2" charset="0"/>
              </a:rPr>
              <a:t>Das Zeugnis von Jesus über die Bibel verlangt, dass sie irrtumslos ist.</a:t>
            </a:r>
          </a:p>
          <a:p>
            <a:pPr marL="0" indent="0">
              <a:buNone/>
            </a:pPr>
            <a:endParaRPr lang="de-DE" dirty="0">
              <a:solidFill>
                <a:schemeClr val="accent4">
                  <a:lumMod val="60000"/>
                  <a:lumOff val="40000"/>
                </a:schemeClr>
              </a:solidFill>
              <a:latin typeface="AR ESSENCE" panose="02000000000000000000" pitchFamily="2" charset="0"/>
            </a:endParaRPr>
          </a:p>
          <a:p>
            <a:pPr marL="0" indent="0">
              <a:buNone/>
            </a:pPr>
            <a:endParaRPr lang="de-DE" dirty="0">
              <a:solidFill>
                <a:schemeClr val="bg1"/>
              </a:solidFill>
              <a:latin typeface="AR ESSENCE" panose="02000000000000000000" pitchFamily="2" charset="0"/>
            </a:endParaRPr>
          </a:p>
          <a:p>
            <a:pPr marL="0" indent="0">
              <a:buNone/>
            </a:pPr>
            <a:endParaRPr lang="de-DE" dirty="0">
              <a:solidFill>
                <a:schemeClr val="bg1"/>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199433"/>
            <a:ext cx="8099807"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Die Bibel ist irrtumslos, weil sie von Gott inspiriert ist </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9616683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 calcmode="lin" valueType="num">
                                      <p:cBhvr additive="base">
                                        <p:cTn id="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anim calcmode="lin" valueType="num">
                                      <p:cBhvr additive="base">
                                        <p:cTn id="13"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anim calcmode="lin" valueType="num">
                                      <p:cBhvr additive="base">
                                        <p:cTn id="19"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xEl>
                                              <p:pRg st="5" end="5"/>
                                            </p:txEl>
                                          </p:spTgt>
                                        </p:tgtEl>
                                        <p:attrNameLst>
                                          <p:attrName>style.visibility</p:attrName>
                                        </p:attrNameLst>
                                      </p:cBhvr>
                                      <p:to>
                                        <p:strVal val="visible"/>
                                      </p:to>
                                    </p:set>
                                    <p:anim calcmode="lin" valueType="num">
                                      <p:cBhvr additive="base">
                                        <p:cTn id="25"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186171" y="1440981"/>
            <a:ext cx="9698183"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endParaRPr lang="de-DE" dirty="0">
              <a:solidFill>
                <a:schemeClr val="accent4">
                  <a:lumMod val="60000"/>
                  <a:lumOff val="40000"/>
                </a:schemeClr>
              </a:solidFill>
              <a:latin typeface="AR ESSENCE" panose="02000000000000000000" pitchFamily="2" charset="0"/>
            </a:endParaRPr>
          </a:p>
          <a:p>
            <a:pPr marL="0" indent="0">
              <a:buNone/>
            </a:pPr>
            <a:r>
              <a:rPr lang="de-DE" dirty="0">
                <a:solidFill>
                  <a:schemeClr val="bg1"/>
                </a:solidFill>
                <a:latin typeface="AR ESSENCE" panose="02000000000000000000" pitchFamily="2" charset="0"/>
              </a:rPr>
              <a:t>5. Wenn nur ein Fehler in der Bibel möglich ist, dann sind viele möglich.</a:t>
            </a:r>
          </a:p>
          <a:p>
            <a:pPr marL="0" indent="0">
              <a:buNone/>
            </a:pPr>
            <a:r>
              <a:rPr lang="de-DE" dirty="0">
                <a:solidFill>
                  <a:schemeClr val="bg1"/>
                </a:solidFill>
                <a:latin typeface="AR ESSENCE" panose="02000000000000000000" pitchFamily="2" charset="0"/>
              </a:rPr>
              <a:t>6. Nur eine irrtumslose Bibel kann uns Antworten für alle Bereiche des Lebens geben.</a:t>
            </a:r>
          </a:p>
          <a:p>
            <a:pPr marL="0" indent="0">
              <a:buNone/>
            </a:pPr>
            <a:r>
              <a:rPr lang="de-DE" dirty="0">
                <a:solidFill>
                  <a:schemeClr val="bg1"/>
                </a:solidFill>
                <a:latin typeface="AR ESSENCE" panose="02000000000000000000" pitchFamily="2" charset="0"/>
              </a:rPr>
              <a:t>7. Die Kirchengeschichte bestätigt uns, dass die Bibel irrtumslos ist.</a:t>
            </a:r>
          </a:p>
          <a:p>
            <a:pPr marL="0" indent="0">
              <a:buNone/>
            </a:pPr>
            <a:endParaRPr lang="de-DE" dirty="0">
              <a:solidFill>
                <a:schemeClr val="accent4">
                  <a:lumMod val="60000"/>
                  <a:lumOff val="40000"/>
                </a:schemeClr>
              </a:solidFill>
              <a:latin typeface="AR ESSENCE" panose="02000000000000000000" pitchFamily="2" charset="0"/>
            </a:endParaRPr>
          </a:p>
          <a:p>
            <a:pPr marL="0" indent="0">
              <a:buNone/>
            </a:pPr>
            <a:endParaRPr lang="de-DE" dirty="0">
              <a:solidFill>
                <a:schemeClr val="bg1"/>
              </a:solidFill>
              <a:latin typeface="AR ESSENCE" panose="02000000000000000000" pitchFamily="2" charset="0"/>
            </a:endParaRPr>
          </a:p>
          <a:p>
            <a:pPr marL="0" indent="0">
              <a:buNone/>
            </a:pPr>
            <a:endParaRPr lang="de-DE" dirty="0">
              <a:solidFill>
                <a:schemeClr val="bg1"/>
              </a:solidFill>
              <a:latin typeface="AR ESSENCE" panose="02000000000000000000" pitchFamily="2" charset="0"/>
            </a:endParaRP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199433"/>
            <a:ext cx="8099807"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Die Bibel ist irrtumslos, weil sie von Gott inspiriert ist </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394461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 calcmode="lin" valueType="num">
                                      <p:cBhvr additive="base">
                                        <p:cTn id="7"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 calcmode="lin" valueType="num">
                                      <p:cBhvr additive="base">
                                        <p:cTn id="13"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 calcmode="lin" valueType="num">
                                      <p:cBhvr additive="base">
                                        <p:cTn id="19"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3064"/>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167221" y="129138"/>
            <a:ext cx="8524875" cy="1513821"/>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Die Bibel ist glaubwürdig</a:t>
            </a:r>
          </a:p>
          <a:p>
            <a:pPr>
              <a:defRPr/>
            </a:pPr>
            <a:endParaRPr lang="de-DE" sz="5400" b="1" dirty="0">
              <a:solidFill>
                <a:schemeClr val="accent4">
                  <a:lumMod val="60000"/>
                  <a:lumOff val="40000"/>
                </a:schemeClr>
              </a:solidFill>
              <a:latin typeface="AR ESSENCE" panose="02000000000000000000" pitchFamily="2" charset="0"/>
            </a:endParaRPr>
          </a:p>
          <a:p>
            <a:pPr>
              <a:defRPr/>
            </a:pPr>
            <a:endParaRPr lang="de-DE" sz="5400" dirty="0">
              <a:solidFill>
                <a:schemeClr val="accent4">
                  <a:lumMod val="60000"/>
                  <a:lumOff val="40000"/>
                </a:schemeClr>
              </a:solidFill>
              <a:latin typeface="AR ESSENCE" panose="02000000000000000000" pitchFamily="2" charset="0"/>
            </a:endParaRP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11" name="Rectangle 6">
            <a:extLst>
              <a:ext uri="{FF2B5EF4-FFF2-40B4-BE49-F238E27FC236}">
                <a16:creationId xmlns:a16="http://schemas.microsoft.com/office/drawing/2014/main" id="{B3BE303B-75E4-F342-B999-7E642049CA90}"/>
              </a:ext>
            </a:extLst>
          </p:cNvPr>
          <p:cNvSpPr txBox="1">
            <a:spLocks noChangeArrowheads="1"/>
          </p:cNvSpPr>
          <p:nvPr/>
        </p:nvSpPr>
        <p:spPr bwMode="auto">
          <a:xfrm>
            <a:off x="272864" y="692471"/>
            <a:ext cx="8431866" cy="44198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endParaRPr lang="de-DE" kern="0" dirty="0">
              <a:solidFill>
                <a:srgbClr val="FF0000"/>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0"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Warum ist die Bibel überhaupt Notwendig?</a:t>
            </a:r>
          </a:p>
          <a:p>
            <a:pPr marL="0" indent="0">
              <a:buNone/>
              <a:tabLst>
                <a:tab pos="719138" algn="l"/>
              </a:tabLst>
              <a:defRPr/>
            </a:pP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endParaRP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Wir brauchen eine Offenbarung von Gott, weil wir Gott mit unseren Sinnen nicht erfassen können. </a:t>
            </a:r>
          </a:p>
          <a:p>
            <a:pPr marL="0" indent="0">
              <a:buNone/>
              <a:tabLst>
                <a:tab pos="719138" algn="l"/>
              </a:tabLst>
              <a:defRPr/>
            </a:pP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-&gt; Gott ist Außerhalb unserer Wahrnehmung                                (1. Tim. 6,16; Kol. 1,15)</a:t>
            </a:r>
          </a:p>
          <a:p>
            <a:pPr marL="0" indent="0">
              <a:buNone/>
              <a:tabLst>
                <a:tab pos="719138" algn="l"/>
              </a:tabLst>
              <a:defRPr/>
            </a:pP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endParaRPr>
          </a:p>
          <a:p>
            <a:pPr marL="376238" indent="0">
              <a:buNone/>
              <a:tabLst>
                <a:tab pos="719138" algn="l"/>
              </a:tabLst>
              <a:defRPr/>
            </a:pPr>
            <a:endParaRPr lang="de-DE" kern="0" dirty="0">
              <a:solidFill>
                <a:srgbClr val="FFC000"/>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228902298"/>
      </p:ext>
    </p:extLst>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8" name="Rectangle 5">
            <a:extLst>
              <a:ext uri="{FF2B5EF4-FFF2-40B4-BE49-F238E27FC236}">
                <a16:creationId xmlns:a16="http://schemas.microsoft.com/office/drawing/2014/main" id="{2DF2F35C-8522-47E9-9324-A987FCD7FD88}"/>
              </a:ext>
            </a:extLst>
          </p:cNvPr>
          <p:cNvSpPr txBox="1">
            <a:spLocks noChangeArrowheads="1"/>
          </p:cNvSpPr>
          <p:nvPr/>
        </p:nvSpPr>
        <p:spPr>
          <a:xfrm>
            <a:off x="651362" y="450988"/>
            <a:ext cx="5450500" cy="675447"/>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3600" b="1" dirty="0">
                <a:solidFill>
                  <a:schemeClr val="accent4">
                    <a:lumMod val="60000"/>
                    <a:lumOff val="40000"/>
                  </a:schemeClr>
                </a:solidFill>
                <a:effectLst>
                  <a:glow rad="139700">
                    <a:schemeClr val="tx1">
                      <a:alpha val="40000"/>
                    </a:schemeClr>
                  </a:glow>
                </a:effectLst>
                <a:latin typeface="AR ESSENCE" panose="02000000000000000000" pitchFamily="2" charset="0"/>
              </a:rPr>
              <a:t>Die Autorität der Bibel</a:t>
            </a:r>
          </a:p>
        </p:txBody>
      </p:sp>
      <p:sp>
        <p:nvSpPr>
          <p:cNvPr id="10" name="Rectangle 5">
            <a:extLst>
              <a:ext uri="{FF2B5EF4-FFF2-40B4-BE49-F238E27FC236}">
                <a16:creationId xmlns:a16="http://schemas.microsoft.com/office/drawing/2014/main" id="{F56964CE-9BAA-6649-8CAD-1D4C649CB828}"/>
              </a:ext>
            </a:extLst>
          </p:cNvPr>
          <p:cNvSpPr txBox="1">
            <a:spLocks noChangeArrowheads="1"/>
          </p:cNvSpPr>
          <p:nvPr/>
        </p:nvSpPr>
        <p:spPr bwMode="auto">
          <a:xfrm>
            <a:off x="2183972" y="1484112"/>
            <a:ext cx="2385280" cy="544512"/>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chemeClr val="bg1"/>
                </a:solidFill>
                <a:effectLst>
                  <a:glow rad="139700">
                    <a:schemeClr val="tx1">
                      <a:alpha val="40000"/>
                    </a:schemeClr>
                  </a:glow>
                </a:effectLst>
                <a:latin typeface="AR ESSENCE" panose="02000000000000000000" pitchFamily="2" charset="0"/>
                <a:cs typeface="Arial" charset="0"/>
              </a:rPr>
              <a:t>2. Petrus 1, 18-21</a:t>
            </a:r>
          </a:p>
        </p:txBody>
      </p:sp>
      <p:sp>
        <p:nvSpPr>
          <p:cNvPr id="7" name="Rechteck 6">
            <a:extLst>
              <a:ext uri="{FF2B5EF4-FFF2-40B4-BE49-F238E27FC236}">
                <a16:creationId xmlns:a16="http://schemas.microsoft.com/office/drawing/2014/main" id="{C0D1656E-67C1-1145-AFC5-893A095C3E23}"/>
              </a:ext>
            </a:extLst>
          </p:cNvPr>
          <p:cNvSpPr/>
          <p:nvPr/>
        </p:nvSpPr>
        <p:spPr>
          <a:xfrm>
            <a:off x="441726" y="2096729"/>
            <a:ext cx="11320272" cy="904863"/>
          </a:xfrm>
          <a:prstGeom prst="rect">
            <a:avLst/>
          </a:prstGeom>
        </p:spPr>
        <p:txBody>
          <a:bodyPr wrap="square">
            <a:spAutoFit/>
          </a:bodyPr>
          <a:lstStyle/>
          <a:p>
            <a:pPr marL="714375" lvl="0" indent="-714375" eaLnBrk="0" fontAlgn="base" hangingPunct="0">
              <a:spcBef>
                <a:spcPct val="20000"/>
              </a:spcBef>
              <a:spcAft>
                <a:spcPct val="0"/>
              </a:spcAft>
              <a:buFont typeface="+mj-lt"/>
              <a:buAutoNum type="arabicPeriod"/>
              <a:tabLst>
                <a:tab pos="714375" algn="l"/>
              </a:tabLst>
            </a:pPr>
            <a:r>
              <a:rPr lang="de-DE" sz="24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Die Bibel ist glaubwürdig (V. 18-19a+21b)</a:t>
            </a:r>
          </a:p>
          <a:p>
            <a:pPr marL="714375" lvl="0" indent="-714375" eaLnBrk="0" fontAlgn="base" hangingPunct="0">
              <a:spcBef>
                <a:spcPct val="20000"/>
              </a:spcBef>
              <a:spcAft>
                <a:spcPct val="0"/>
              </a:spcAft>
              <a:buFont typeface="+mj-lt"/>
              <a:buAutoNum type="arabicPeriod"/>
              <a:tabLst>
                <a:tab pos="714375" algn="l"/>
              </a:tabLst>
            </a:pPr>
            <a:r>
              <a:rPr lang="de-DE" sz="24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Die Bibel ist irrtumslos, weil sie von Gott inspiriert ist (V. 20+21a)</a:t>
            </a:r>
          </a:p>
        </p:txBody>
      </p:sp>
    </p:spTree>
    <p:extLst>
      <p:ext uri="{BB962C8B-B14F-4D97-AF65-F5344CB8AC3E}">
        <p14:creationId xmlns:p14="http://schemas.microsoft.com/office/powerpoint/2010/main" val="205346218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heckerboard(across)">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checkerboard(across)">
                                      <p:cBhvr>
                                        <p:cTn id="1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4" name="Picture 4" descr="logo">
            <a:extLst>
              <a:ext uri="{FF2B5EF4-FFF2-40B4-BE49-F238E27FC236}">
                <a16:creationId xmlns:a16="http://schemas.microsoft.com/office/drawing/2014/main" id="{6F46BA41-AA40-44B0-B963-1D83CFBA786A}"/>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302802971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240364" y="158397"/>
            <a:ext cx="8524875" cy="156760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Die Bibel ist glaubwürdig</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7" name="Rectangle 6">
            <a:extLst>
              <a:ext uri="{FF2B5EF4-FFF2-40B4-BE49-F238E27FC236}">
                <a16:creationId xmlns:a16="http://schemas.microsoft.com/office/drawing/2014/main" id="{B3BEA4BB-1BA3-FC43-8041-682927A8F668}"/>
              </a:ext>
            </a:extLst>
          </p:cNvPr>
          <p:cNvSpPr txBox="1">
            <a:spLocks noChangeArrowheads="1"/>
          </p:cNvSpPr>
          <p:nvPr/>
        </p:nvSpPr>
        <p:spPr bwMode="auto">
          <a:xfrm>
            <a:off x="238125" y="1726006"/>
            <a:ext cx="11234928" cy="397877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b="1"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 offenbart sich uns Menschen auf 2 Arten:</a:t>
            </a:r>
          </a:p>
          <a:p>
            <a:pPr marL="0" indent="0">
              <a:buNone/>
              <a:tabLst>
                <a:tab pos="719138" algn="l"/>
              </a:tabLst>
              <a:defRPr/>
            </a:pPr>
            <a:endPar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0" indent="0">
              <a:buNone/>
              <a:tabLst>
                <a:tab pos="719138" algn="l"/>
              </a:tabLst>
              <a:defRPr/>
            </a:pP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1. Er offenbart sich allgemein allen Menschen in seiner allgemeinen Offenbarung – der Schöpfung</a:t>
            </a:r>
          </a:p>
          <a:p>
            <a:pPr marL="0" indent="0">
              <a:buNone/>
              <a:tabLst>
                <a:tab pos="719138" algn="l"/>
              </a:tabLst>
              <a:defRPr/>
            </a:pP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0" indent="0">
              <a:buNone/>
              <a:tabLst>
                <a:tab pos="719138" algn="l"/>
              </a:tabLst>
              <a:defRPr/>
            </a:pP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2. Er offenbart sich Menschen persönlich durch sein Wort</a:t>
            </a:r>
          </a:p>
          <a:p>
            <a:pPr marL="376238" indent="0">
              <a:buNone/>
              <a:tabLst>
                <a:tab pos="719138" algn="l"/>
              </a:tabLst>
              <a:defRPr/>
            </a:pPr>
            <a:endParaRPr lang="de-DE" sz="24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833438" indent="-457200">
              <a:tabLst>
                <a:tab pos="719138" algn="l"/>
              </a:tabLst>
              <a:defRPr/>
            </a:pPr>
            <a:endParaRPr lang="de-DE" sz="24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46991766"/>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309028" y="1159245"/>
            <a:ext cx="8995827" cy="356522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376238" indent="0">
              <a:buNone/>
              <a:tabLst>
                <a:tab pos="719138" algn="l"/>
              </a:tabLst>
              <a:defRPr/>
            </a:pPr>
            <a:r>
              <a:rPr lang="de-DE" b="1"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Gottes allgemeine Offenbarung</a:t>
            </a:r>
          </a:p>
          <a:p>
            <a:pPr marL="376238" indent="0">
              <a:buNone/>
              <a:tabLst>
                <a:tab pos="719138" algn="l"/>
              </a:tabLst>
              <a:defRPr/>
            </a:pP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833438" indent="-457200">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 zeigt sich durch seine </a:t>
            </a:r>
            <a:r>
              <a:rPr lang="de-DE" u="sng"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Schöpfung</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(Ps. 19,2-5)</a:t>
            </a:r>
          </a:p>
          <a:p>
            <a:pPr marL="833438" indent="-457200">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 zeigt sich durch die </a:t>
            </a:r>
            <a:r>
              <a:rPr lang="de-DE" u="sng"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Geschichte</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(Ps. 9,17)</a:t>
            </a:r>
          </a:p>
          <a:p>
            <a:pPr marL="833438" indent="-457200">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 zeigt durch </a:t>
            </a:r>
            <a:r>
              <a:rPr lang="de-DE" u="sng"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Vorsehung</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(Mt. 5,45; Apg. 14,15-17)</a:t>
            </a:r>
          </a:p>
          <a:p>
            <a:pPr marL="833438" indent="-457200">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 zeigt sich durch das </a:t>
            </a:r>
            <a:r>
              <a:rPr lang="de-DE" u="sng"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Gewissen</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(Röm. 2,14+15)</a:t>
            </a:r>
          </a:p>
          <a:p>
            <a:pPr marL="376238"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-&gt; Aber obwohl Gott sich auf diese Weise Menschen offenbart, können sie so nicht errettet werden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(Röm. 1,20+21)</a:t>
            </a:r>
          </a:p>
          <a:p>
            <a:pPr marL="0" indent="0">
              <a:buNone/>
              <a:tabLst>
                <a:tab pos="719138" algn="l"/>
              </a:tabLst>
              <a:defRPr/>
            </a:pP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endParaRPr>
          </a:p>
          <a:p>
            <a:pPr marL="376238" indent="0">
              <a:buNone/>
              <a:tabLst>
                <a:tab pos="719138" algn="l"/>
              </a:tabLst>
              <a:defRPr/>
            </a:pPr>
            <a:endParaRPr lang="de-DE" kern="0" dirty="0">
              <a:solidFill>
                <a:srgbClr val="FFC000"/>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184336" y="150266"/>
            <a:ext cx="7431205" cy="1554162"/>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Die Bibel ist glaubwürdig</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188476068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xEl>
                                              <p:pRg st="6" end="6"/>
                                            </p:txEl>
                                          </p:spTgt>
                                        </p:tgtEl>
                                        <p:attrNameLst>
                                          <p:attrName>style.visibility</p:attrName>
                                        </p:attrNameLst>
                                      </p:cBhvr>
                                      <p:to>
                                        <p:strVal val="visible"/>
                                      </p:to>
                                    </p:set>
                                    <p:animEffect transition="in" filter="blinds(horizontal)">
                                      <p:cBhvr>
                                        <p:cTn id="7"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343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238125" y="1452883"/>
            <a:ext cx="7650307" cy="1913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376238"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 offenbart sich persönlich durch sein Wort!</a:t>
            </a:r>
          </a:p>
          <a:p>
            <a:pPr marL="376238"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Aber was ist überhaupt Gottes Wort?</a:t>
            </a:r>
          </a:p>
          <a:p>
            <a:pPr marL="376238" indent="0">
              <a:buNone/>
              <a:tabLst>
                <a:tab pos="719138" algn="l"/>
              </a:tabLst>
              <a:defRPr/>
            </a:pPr>
            <a:endPar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833438" indent="-457200">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Es ist das geschriebene Wort, das Gott durch seine Diener die Propheten und Apostel des ATs und NTs niederschreiben ließ.</a:t>
            </a:r>
          </a:p>
          <a:p>
            <a:pPr marL="833438" indent="-457200">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Und es ist die Offenbarung seines Sohnes. </a:t>
            </a:r>
          </a:p>
          <a:p>
            <a:pPr marL="376238" indent="0">
              <a:buNone/>
              <a:tabLst>
                <a:tab pos="719138" algn="l"/>
              </a:tabLst>
              <a:defRPr/>
            </a:pPr>
            <a:endPar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376238" indent="0">
              <a:buNone/>
              <a:tabLst>
                <a:tab pos="719138" algn="l"/>
              </a:tabLst>
              <a:defRPr/>
            </a:pPr>
            <a:endPar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376238" indent="0">
              <a:buNone/>
              <a:tabLst>
                <a:tab pos="719138" algn="l"/>
              </a:tabLst>
              <a:defRPr/>
            </a:pPr>
            <a:endPar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376238" indent="0">
              <a:buNone/>
              <a:tabLst>
                <a:tab pos="719138" algn="l"/>
              </a:tabLst>
              <a:defRPr/>
            </a:pPr>
            <a:endPar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376238" indent="0">
              <a:buNone/>
              <a:tabLst>
                <a:tab pos="719138" algn="l"/>
              </a:tabLst>
              <a:defRPr/>
            </a:pPr>
            <a:endParaRPr lang="de-DE" sz="24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0" indent="0">
              <a:buNone/>
              <a:tabLst>
                <a:tab pos="719138" algn="l"/>
              </a:tabLst>
              <a:defRPr/>
            </a:pP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endParaRPr>
          </a:p>
          <a:p>
            <a:pPr marL="376238" indent="0">
              <a:buNone/>
              <a:tabLst>
                <a:tab pos="719138" algn="l"/>
              </a:tabLst>
              <a:defRPr/>
            </a:pPr>
            <a:endParaRPr lang="de-DE" kern="0" dirty="0">
              <a:solidFill>
                <a:srgbClr val="FFC000"/>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905706" y="105964"/>
            <a:ext cx="8780014" cy="1554162"/>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Die Bibel ist glaubwürdig </a:t>
            </a:r>
          </a:p>
          <a:p>
            <a:pPr>
              <a:defRPr/>
            </a:pPr>
            <a:endParaRPr lang="de-DE" sz="5400" b="1" dirty="0">
              <a:solidFill>
                <a:schemeClr val="accent4">
                  <a:lumMod val="60000"/>
                  <a:lumOff val="40000"/>
                </a:schemeClr>
              </a:solidFill>
              <a:latin typeface="AR ESSENCE" panose="02000000000000000000" pitchFamily="2" charset="0"/>
            </a:endParaRP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2360891649"/>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286603" y="1364580"/>
            <a:ext cx="9037983" cy="369545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endParaRPr lang="de-DE" kern="0" dirty="0">
              <a:solidFill>
                <a:srgbClr val="FF0000"/>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376238" indent="0">
              <a:buNone/>
              <a:tabLst>
                <a:tab pos="719138" algn="l"/>
              </a:tabLst>
              <a:defRPr/>
            </a:pP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Als Menschen benötigen wir eine objektive Wahrheit…</a:t>
            </a:r>
          </a:p>
          <a:p>
            <a:pPr marL="833438" indent="-457200">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Ohne eine objektive Wahrheit hätte jeder Mensch nur seine eigene Wahrnehmung und Meinung, er selbst kennt die göttliche Wahrheit nicht. </a:t>
            </a:r>
          </a:p>
          <a:p>
            <a:pPr marL="833438" indent="-457200">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Aus uns selbst kommt niemals Weisheit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(Spr. 26,12; Jes. 5,21)</a:t>
            </a:r>
          </a:p>
          <a:p>
            <a:pPr marL="376238" indent="0">
              <a:buNone/>
              <a:tabLst>
                <a:tab pos="719138" algn="l"/>
              </a:tabLst>
              <a:defRPr/>
            </a:pPr>
            <a:endParaRPr lang="de-DE" sz="24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0" indent="0">
              <a:buNone/>
              <a:tabLst>
                <a:tab pos="719138" algn="l"/>
              </a:tabLst>
              <a:defRPr/>
            </a:pP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endParaRPr>
          </a:p>
          <a:p>
            <a:pPr marL="376238" indent="0">
              <a:buNone/>
              <a:tabLst>
                <a:tab pos="719138" algn="l"/>
              </a:tabLst>
              <a:defRPr/>
            </a:pPr>
            <a:endParaRPr lang="de-DE" kern="0" dirty="0">
              <a:solidFill>
                <a:srgbClr val="FFC000"/>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1859" y="203201"/>
            <a:ext cx="8059002" cy="1554162"/>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Die Bibel ist glaubwürdig</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4262639843"/>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Die Autorität der Bibel (Teil I)</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308225" y="1901580"/>
            <a:ext cx="9431519" cy="4291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pPr>
            <a:r>
              <a:rPr lang="de-DE" dirty="0">
                <a:solidFill>
                  <a:schemeClr val="accent4">
                    <a:lumMod val="60000"/>
                    <a:lumOff val="40000"/>
                  </a:schemeClr>
                </a:solidFill>
                <a:latin typeface="AR ESSENCE" panose="02000000000000000000" pitchFamily="2" charset="0"/>
              </a:rPr>
              <a:t>Die einzige Form, die uns Gottes Wahrheit vermitteln kann, ist die geschriebene Wahrheit…</a:t>
            </a:r>
          </a:p>
          <a:p>
            <a:pPr marL="0" indent="0">
              <a:buNone/>
            </a:pPr>
            <a:endParaRPr lang="de-DE" dirty="0">
              <a:solidFill>
                <a:schemeClr val="bg1">
                  <a:lumMod val="95000"/>
                </a:schemeClr>
              </a:solidFill>
              <a:latin typeface="AR ESSENCE" panose="02000000000000000000" pitchFamily="2" charset="0"/>
            </a:endParaRPr>
          </a:p>
          <a:p>
            <a:r>
              <a:rPr lang="de-DE" dirty="0">
                <a:solidFill>
                  <a:schemeClr val="bg1">
                    <a:lumMod val="95000"/>
                  </a:schemeClr>
                </a:solidFill>
                <a:latin typeface="AR ESSENCE" panose="02000000000000000000" pitchFamily="2" charset="0"/>
              </a:rPr>
              <a:t>Ein Mensch kann ohne das Eingreifen von außen niemals die Wahrheit erkennen </a:t>
            </a:r>
            <a:r>
              <a:rPr lang="de-DE" dirty="0">
                <a:solidFill>
                  <a:schemeClr val="accent4">
                    <a:lumMod val="60000"/>
                    <a:lumOff val="40000"/>
                  </a:schemeClr>
                </a:solidFill>
                <a:latin typeface="AR ESSENCE" panose="02000000000000000000" pitchFamily="2" charset="0"/>
              </a:rPr>
              <a:t>(Joh. 11,9+10)</a:t>
            </a:r>
          </a:p>
          <a:p>
            <a:r>
              <a:rPr lang="de-DE" dirty="0">
                <a:solidFill>
                  <a:schemeClr val="bg1">
                    <a:lumMod val="95000"/>
                  </a:schemeClr>
                </a:solidFill>
                <a:latin typeface="AR ESSENCE" panose="02000000000000000000" pitchFamily="2" charset="0"/>
              </a:rPr>
              <a:t>Petrus war das geschriebene Wort Gottes wertvoller, als sein persönliches Erlebnis wo er Jesus verherrlicht gesehen hat </a:t>
            </a:r>
            <a:r>
              <a:rPr lang="de-DE" dirty="0">
                <a:solidFill>
                  <a:schemeClr val="accent4">
                    <a:lumMod val="60000"/>
                    <a:lumOff val="40000"/>
                  </a:schemeClr>
                </a:solidFill>
                <a:latin typeface="AR ESSENCE" panose="02000000000000000000" pitchFamily="2" charset="0"/>
              </a:rPr>
              <a:t>(2. Petrus 1,19)</a:t>
            </a:r>
          </a:p>
          <a:p>
            <a:pPr marL="376238" indent="0">
              <a:buNone/>
              <a:tabLst>
                <a:tab pos="719138" algn="l"/>
              </a:tabLst>
              <a:defRPr/>
            </a:pPr>
            <a:endParaRPr lang="de-DE" sz="2400" kern="0" dirty="0">
              <a:solidFill>
                <a:schemeClr val="bg1">
                  <a:lumMod val="9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0" y="246243"/>
            <a:ext cx="7202556" cy="248309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Die Bibel ist glaubwürdig</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3" name="Rectangle 1">
            <a:extLst>
              <a:ext uri="{FF2B5EF4-FFF2-40B4-BE49-F238E27FC236}">
                <a16:creationId xmlns:a16="http://schemas.microsoft.com/office/drawing/2014/main" id="{98AEB5B3-831B-0648-BEE8-40E760735973}"/>
              </a:ext>
            </a:extLst>
          </p:cNvPr>
          <p:cNvSpPr>
            <a:spLocks noChangeArrowheads="1"/>
          </p:cNvSpPr>
          <p:nvPr/>
        </p:nvSpPr>
        <p:spPr bwMode="auto">
          <a:xfrm>
            <a:off x="4111625" y="1989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de-DE" altLang="de-DE" sz="1200" b="1" i="0" u="none" strike="noStrike" cap="none" normalizeH="0" baseline="0">
                <a:ln>
                  <a:noFill/>
                </a:ln>
                <a:solidFill>
                  <a:srgbClr val="000000"/>
                </a:solidFill>
                <a:effectLst/>
                <a:latin typeface="Arial" panose="020B0604020202020204" pitchFamily="34" charset="0"/>
                <a:ea typeface="MS Mincho" panose="02020609040205080304" pitchFamily="49" charset="-128"/>
                <a:cs typeface="Arial" panose="020B0604020202020204" pitchFamily="34" charset="0"/>
              </a:rPr>
              <a:t> </a:t>
            </a:r>
            <a:endParaRPr kumimoji="0" lang="de-DE" altLang="de-DE" sz="1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7380119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blinds(horizontal)">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blinds(horizontal)">
                                      <p:cBhvr>
                                        <p:cTn id="17"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2682</Words>
  <Application>Microsoft Office PowerPoint</Application>
  <PresentationFormat>Breitbild</PresentationFormat>
  <Paragraphs>328</Paragraphs>
  <Slides>41</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41</vt:i4>
      </vt:variant>
    </vt:vector>
  </HeadingPairs>
  <TitlesOfParts>
    <vt:vector size="46" baseType="lpstr">
      <vt:lpstr>AR ESSENCE</vt:lpstr>
      <vt:lpstr>Arial</vt:lpstr>
      <vt:lpstr>Calibri</vt:lpstr>
      <vt:lpstr>Calibri Light</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Petrus 1,18-21: Die Autorität der Bibel</dc:title>
  <dc:creator>Jan Lammermann</dc:creator>
  <cp:lastModifiedBy>Sascha</cp:lastModifiedBy>
  <cp:revision>638</cp:revision>
  <cp:lastPrinted>2020-10-11T06:35:30Z</cp:lastPrinted>
  <dcterms:created xsi:type="dcterms:W3CDTF">2015-12-06T14:34:46Z</dcterms:created>
  <dcterms:modified xsi:type="dcterms:W3CDTF">2021-03-15T08:59:03Z</dcterms:modified>
</cp:coreProperties>
</file>