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48" r:id="rId1"/>
  </p:sldMasterIdLst>
  <p:sldIdLst>
    <p:sldId id="585" r:id="rId2"/>
    <p:sldId id="611" r:id="rId3"/>
    <p:sldId id="653" r:id="rId4"/>
    <p:sldId id="659" r:id="rId5"/>
    <p:sldId id="654" r:id="rId6"/>
    <p:sldId id="655" r:id="rId7"/>
    <p:sldId id="660" r:id="rId8"/>
    <p:sldId id="661" r:id="rId9"/>
    <p:sldId id="656" r:id="rId10"/>
    <p:sldId id="662" r:id="rId11"/>
    <p:sldId id="648" r:id="rId12"/>
    <p:sldId id="421" r:id="rId13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2DEEF"/>
    <a:srgbClr val="00FF00"/>
    <a:srgbClr val="FF0000"/>
    <a:srgbClr val="EAEF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664" autoAdjust="0"/>
    <p:restoredTop sz="94660"/>
  </p:normalViewPr>
  <p:slideViewPr>
    <p:cSldViewPr snapToGrid="0">
      <p:cViewPr varScale="1">
        <p:scale>
          <a:sx n="68" d="100"/>
          <a:sy n="68" d="100"/>
        </p:scale>
        <p:origin x="232" y="70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31.01.21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71495932"/>
      </p:ext>
    </p:extLst>
  </p:cSld>
  <p:clrMapOvr>
    <a:masterClrMapping/>
  </p:clrMapOvr>
  <p:transition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31.01.21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71670472"/>
      </p:ext>
    </p:extLst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31.01.21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05043151"/>
      </p:ext>
    </p:extLst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31.01.21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44172780"/>
      </p:ext>
    </p:extLst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31.01.21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11488032"/>
      </p:ext>
    </p:extLst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31.01.21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69247348"/>
      </p:ext>
    </p:extLst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31.01.21</a:t>
            </a:fld>
            <a:endParaRPr lang="de-DE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90432089"/>
      </p:ext>
    </p:extLst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31.01.21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22129096"/>
      </p:ext>
    </p:extLst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31.01.21</a:t>
            </a:fld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04582740"/>
      </p:ext>
    </p:extLst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31.01.21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78978406"/>
      </p:ext>
    </p:extLst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31.01.21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46559822"/>
      </p:ext>
    </p:extLst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B78052-0DDC-454C-BFA8-EE9E5D62F210}" type="datetimeFigureOut">
              <a:rPr lang="de-DE" smtClean="0"/>
              <a:t>31.01.21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245941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fade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e 1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4" name="Picture 4" descr="logo">
            <a:extLst>
              <a:ext uri="{FF2B5EF4-FFF2-40B4-BE49-F238E27FC236}">
                <a16:creationId xmlns:a16="http://schemas.microsoft.com/office/drawing/2014/main" id="{FA509D64-B823-47C6-AE2F-D6A36D6605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996803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938300227"/>
      </p:ext>
    </p:extLst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/>
          <p:cNvSpPr/>
          <p:nvPr/>
        </p:nvSpPr>
        <p:spPr>
          <a:xfrm>
            <a:off x="0" y="341194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4" name="Rectangle 5"/>
          <p:cNvSpPr txBox="1">
            <a:spLocks noChangeArrowheads="1"/>
          </p:cNvSpPr>
          <p:nvPr/>
        </p:nvSpPr>
        <p:spPr bwMode="auto">
          <a:xfrm>
            <a:off x="457200" y="6424613"/>
            <a:ext cx="11234928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400" dirty="0">
                <a:solidFill>
                  <a:srgbClr val="00B0F0"/>
                </a:solidFill>
                <a:latin typeface="AR ESSENCE" panose="02000000000000000000" pitchFamily="2" charset="0"/>
                <a:cs typeface="Arial" charset="0"/>
              </a:rPr>
              <a:t>Der Reichtum deines geistlichen Lebens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80936790-B751-4A5F-837B-424293B722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455925"/>
            <a:ext cx="11234928" cy="3695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None/>
              <a:tabLst>
                <a:tab pos="719138" algn="l"/>
              </a:tabLst>
              <a:defRPr/>
            </a:pPr>
            <a:endParaRPr lang="de-DE" kern="0" dirty="0">
              <a:solidFill>
                <a:srgbClr val="FF0000"/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719138"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Alle diese Verheißungen schenkt uns Jesus damit wir durch sie Anteil an seiner Göttlichkeit haben</a:t>
            </a:r>
            <a:endParaRPr lang="de-DE" kern="0" dirty="0">
              <a:solidFill>
                <a:schemeClr val="accent4">
                  <a:lumMod val="60000"/>
                  <a:lumOff val="40000"/>
                </a:schemeClr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  <a:cs typeface="Verdana" panose="020B0604030504040204" pitchFamily="34" charset="0"/>
              <a:sym typeface="Wingdings" pitchFamily="2" charset="2"/>
            </a:endParaRPr>
          </a:p>
          <a:p>
            <a:pPr marL="719138"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  <a:sym typeface="Wingdings" pitchFamily="2" charset="2"/>
              </a:rPr>
              <a:t>Wenn du Gottes Verheißungen für dich in Anspruch nimmst wirst du der göttlichen Natur teilhaftig!</a:t>
            </a:r>
            <a:endParaRPr lang="de-DE" kern="0" dirty="0">
              <a:solidFill>
                <a:schemeClr val="accent4">
                  <a:lumMod val="60000"/>
                  <a:lumOff val="40000"/>
                </a:schemeClr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  <a:cs typeface="Verdana" panose="020B0604030504040204" pitchFamily="34" charset="0"/>
              <a:sym typeface="Wingdings" pitchFamily="2" charset="2"/>
            </a:endParaRPr>
          </a:p>
          <a:p>
            <a:pPr>
              <a:buFont typeface="Wingdings" pitchFamily="2" charset="2"/>
              <a:buChar char="è"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  <a:sym typeface="Wingdings" pitchFamily="2" charset="2"/>
              </a:rPr>
              <a:t>Dann kannst du ein Leben führen, was Gott Ehre bereitet!</a:t>
            </a:r>
            <a:endParaRPr lang="de-DE" kern="0" dirty="0">
              <a:solidFill>
                <a:schemeClr val="accent4">
                  <a:lumMod val="60000"/>
                  <a:lumOff val="40000"/>
                </a:schemeClr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  <a:cs typeface="Verdana" panose="020B0604030504040204" pitchFamily="34" charset="0"/>
              <a:sym typeface="Wingdings" pitchFamily="2" charset="2"/>
            </a:endParaRPr>
          </a:p>
          <a:p>
            <a:pPr marL="376238" indent="0">
              <a:buNone/>
              <a:tabLst>
                <a:tab pos="719138" algn="l"/>
              </a:tabLst>
              <a:defRPr/>
            </a:pPr>
            <a:endParaRPr lang="de-DE" kern="0" dirty="0">
              <a:solidFill>
                <a:srgbClr val="FFC000"/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0" name="Rectangle 5">
            <a:extLst>
              <a:ext uri="{FF2B5EF4-FFF2-40B4-BE49-F238E27FC236}">
                <a16:creationId xmlns:a16="http://schemas.microsoft.com/office/drawing/2014/main" id="{17920231-FEF0-42E1-BDCD-9BB43CC5417A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9302"/>
            <a:ext cx="7247697" cy="248309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5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3. Das Ergebnis von Gottes Versorgung für dich</a:t>
            </a:r>
            <a:endParaRPr lang="de-DE" sz="5400" dirty="0">
              <a:solidFill>
                <a:schemeClr val="accent4">
                  <a:lumMod val="60000"/>
                  <a:lumOff val="40000"/>
                </a:schemeClr>
              </a:solidFill>
              <a:latin typeface="AR ESSENCE" panose="02000000000000000000" pitchFamily="2" charset="0"/>
            </a:endParaRPr>
          </a:p>
        </p:txBody>
      </p:sp>
      <p:pic>
        <p:nvPicPr>
          <p:cNvPr id="13" name="Picture 4" descr="logo">
            <a:extLst>
              <a:ext uri="{FF2B5EF4-FFF2-40B4-BE49-F238E27FC236}">
                <a16:creationId xmlns:a16="http://schemas.microsoft.com/office/drawing/2014/main" id="{1CA4DC65-4871-4B31-A4DD-5366628504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996803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84962118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6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25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13" name="Picture 4" descr="logo">
            <a:extLst>
              <a:ext uri="{FF2B5EF4-FFF2-40B4-BE49-F238E27FC236}">
                <a16:creationId xmlns:a16="http://schemas.microsoft.com/office/drawing/2014/main" id="{1CA4DC65-4871-4B31-A4DD-5366628504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996803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5">
            <a:extLst>
              <a:ext uri="{FF2B5EF4-FFF2-40B4-BE49-F238E27FC236}">
                <a16:creationId xmlns:a16="http://schemas.microsoft.com/office/drawing/2014/main" id="{2DF2F35C-8522-47E9-9324-A987FCD7FD88}"/>
              </a:ext>
            </a:extLst>
          </p:cNvPr>
          <p:cNvSpPr txBox="1">
            <a:spLocks noChangeArrowheads="1"/>
          </p:cNvSpPr>
          <p:nvPr/>
        </p:nvSpPr>
        <p:spPr>
          <a:xfrm>
            <a:off x="651362" y="450988"/>
            <a:ext cx="5450500" cy="107245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3600" b="1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</a:rPr>
              <a:t>Der Reichtum deines geistlichen Lebens </a:t>
            </a:r>
          </a:p>
        </p:txBody>
      </p:sp>
      <p:sp>
        <p:nvSpPr>
          <p:cNvPr id="10" name="Rectangle 5">
            <a:extLst>
              <a:ext uri="{FF2B5EF4-FFF2-40B4-BE49-F238E27FC236}">
                <a16:creationId xmlns:a16="http://schemas.microsoft.com/office/drawing/2014/main" id="{F56964CE-9BAA-6649-8CAD-1D4C649CB8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83972" y="1484112"/>
            <a:ext cx="2385280" cy="54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4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cs typeface="Arial" charset="0"/>
              </a:rPr>
              <a:t>2. Petrus 1, 3-4</a:t>
            </a:r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C0D1656E-67C1-1145-AFC5-893A095C3E23}"/>
              </a:ext>
            </a:extLst>
          </p:cNvPr>
          <p:cNvSpPr/>
          <p:nvPr/>
        </p:nvSpPr>
        <p:spPr>
          <a:xfrm>
            <a:off x="441726" y="2096729"/>
            <a:ext cx="11320272" cy="13480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14375" lvl="0" indent="-714375" eaLnBrk="0" fontAlgn="base" hangingPunct="0"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  <a:tabLst>
                <a:tab pos="714375" algn="l"/>
              </a:tabLst>
            </a:pPr>
            <a:r>
              <a:rPr lang="de-DE" sz="24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Der Umfang von Gottes Errettung für dich (V. 3a+b)</a:t>
            </a:r>
          </a:p>
          <a:p>
            <a:pPr marL="714375" lvl="0" indent="-714375" eaLnBrk="0" fontAlgn="base" hangingPunct="0"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  <a:tabLst>
                <a:tab pos="714375" algn="l"/>
              </a:tabLst>
            </a:pPr>
            <a:r>
              <a:rPr lang="de-DE" sz="24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Das Mittel durch das Gott dich verändert (V. </a:t>
            </a:r>
            <a:r>
              <a:rPr lang="de-DE" sz="240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3c)</a:t>
            </a:r>
            <a:endParaRPr lang="de-DE" sz="2400" dirty="0"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714375" lvl="0" indent="-714375" eaLnBrk="0" fontAlgn="base" hangingPunct="0"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  <a:tabLst>
                <a:tab pos="714375" algn="l"/>
              </a:tabLst>
            </a:pPr>
            <a:r>
              <a:rPr lang="de-DE" sz="24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Das Ergebnis deiner Errettung (V. 4)</a:t>
            </a:r>
          </a:p>
        </p:txBody>
      </p:sp>
    </p:spTree>
    <p:extLst>
      <p:ext uri="{BB962C8B-B14F-4D97-AF65-F5344CB8AC3E}">
        <p14:creationId xmlns:p14="http://schemas.microsoft.com/office/powerpoint/2010/main" val="205346218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e 1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4" name="Picture 4" descr="logo">
            <a:extLst>
              <a:ext uri="{FF2B5EF4-FFF2-40B4-BE49-F238E27FC236}">
                <a16:creationId xmlns:a16="http://schemas.microsoft.com/office/drawing/2014/main" id="{6F46BA41-AA40-44B0-B963-1D83CFBA78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996803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028029711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e 1"/>
          <p:cNvSpPr/>
          <p:nvPr/>
        </p:nvSpPr>
        <p:spPr>
          <a:xfrm>
            <a:off x="0" y="274638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9" name="Rectangle 5"/>
          <p:cNvSpPr txBox="1">
            <a:spLocks noChangeArrowheads="1"/>
          </p:cNvSpPr>
          <p:nvPr/>
        </p:nvSpPr>
        <p:spPr bwMode="auto">
          <a:xfrm>
            <a:off x="457200" y="1989138"/>
            <a:ext cx="8543924" cy="607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36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cs typeface="Arial" charset="0"/>
              </a:rPr>
              <a:t>2. Petrus 1, 3-4</a:t>
            </a:r>
          </a:p>
        </p:txBody>
      </p:sp>
      <p:sp>
        <p:nvSpPr>
          <p:cNvPr id="8" name="Rectangle 5"/>
          <p:cNvSpPr txBox="1">
            <a:spLocks noChangeArrowheads="1"/>
          </p:cNvSpPr>
          <p:nvPr/>
        </p:nvSpPr>
        <p:spPr>
          <a:xfrm>
            <a:off x="457200" y="274638"/>
            <a:ext cx="7916092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b="1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</a:rPr>
              <a:t>Der Reichtum deines geistlichen Lebens</a:t>
            </a:r>
          </a:p>
        </p:txBody>
      </p:sp>
      <p:pic>
        <p:nvPicPr>
          <p:cNvPr id="10" name="Picture 4" descr="logo">
            <a:extLst>
              <a:ext uri="{FF2B5EF4-FFF2-40B4-BE49-F238E27FC236}">
                <a16:creationId xmlns:a16="http://schemas.microsoft.com/office/drawing/2014/main" id="{CB64CCA8-1375-4D87-BCE6-1D824757A2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996803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echteck 10">
            <a:extLst>
              <a:ext uri="{FF2B5EF4-FFF2-40B4-BE49-F238E27FC236}">
                <a16:creationId xmlns:a16="http://schemas.microsoft.com/office/drawing/2014/main" id="{B5628B69-A03E-45CD-B888-BBA1205EB436}"/>
              </a:ext>
            </a:extLst>
          </p:cNvPr>
          <p:cNvSpPr/>
          <p:nvPr/>
        </p:nvSpPr>
        <p:spPr>
          <a:xfrm>
            <a:off x="457200" y="2854375"/>
            <a:ext cx="11320272" cy="15573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14375" lvl="0" indent="-714375" eaLnBrk="0" fontAlgn="base" hangingPunct="0"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  <a:tabLst>
                <a:tab pos="714375" algn="l"/>
              </a:tabLst>
            </a:pPr>
            <a:r>
              <a:rPr lang="de-DE" sz="28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Der Reichtum von Gottes Versorgung für dich (V. 3a+b)</a:t>
            </a:r>
          </a:p>
          <a:p>
            <a:pPr marL="714375" lvl="0" indent="-714375" eaLnBrk="0" fontAlgn="base" hangingPunct="0"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  <a:tabLst>
                <a:tab pos="714375" algn="l"/>
              </a:tabLst>
            </a:pPr>
            <a:r>
              <a:rPr lang="de-DE" sz="28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Das Mittel durch das Gott dich verändert (V. 3c)</a:t>
            </a:r>
          </a:p>
          <a:p>
            <a:pPr marL="714375" lvl="0" indent="-714375" eaLnBrk="0" fontAlgn="base" hangingPunct="0"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  <a:tabLst>
                <a:tab pos="714375" algn="l"/>
              </a:tabLst>
            </a:pPr>
            <a:r>
              <a:rPr lang="de-DE" sz="28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Das Ergebnis deiner Errettung (V. 4)</a:t>
            </a:r>
          </a:p>
        </p:txBody>
      </p:sp>
    </p:spTree>
    <p:extLst>
      <p:ext uri="{BB962C8B-B14F-4D97-AF65-F5344CB8AC3E}">
        <p14:creationId xmlns:p14="http://schemas.microsoft.com/office/powerpoint/2010/main" val="340411060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4" name="Rectangle 5"/>
          <p:cNvSpPr txBox="1">
            <a:spLocks noChangeArrowheads="1"/>
          </p:cNvSpPr>
          <p:nvPr/>
        </p:nvSpPr>
        <p:spPr bwMode="auto">
          <a:xfrm>
            <a:off x="457200" y="6424613"/>
            <a:ext cx="11234928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400" dirty="0">
                <a:solidFill>
                  <a:srgbClr val="00B0F0"/>
                </a:solidFill>
                <a:latin typeface="AR ESSENCE" panose="02000000000000000000" pitchFamily="2" charset="0"/>
                <a:cs typeface="Arial" charset="0"/>
              </a:rPr>
              <a:t>Der Reichtum deines geistlichen Lebens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80936790-B751-4A5F-837B-424293B722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1" y="1800054"/>
            <a:ext cx="8207522" cy="4998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None/>
              <a:tabLst>
                <a:tab pos="719138" algn="l"/>
              </a:tabLst>
              <a:defRPr/>
            </a:pPr>
            <a:endParaRPr lang="de-DE" kern="0" dirty="0">
              <a:solidFill>
                <a:srgbClr val="FF0000"/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76238" indent="0">
              <a:buNone/>
              <a:tabLst>
                <a:tab pos="719138" algn="l"/>
              </a:tabLst>
              <a:defRPr/>
            </a:pPr>
            <a:r>
              <a:rPr lang="de-DE" sz="2400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Die Kraft die in uns wirkt, ist die Kraft Christi</a:t>
            </a:r>
          </a:p>
          <a:p>
            <a:pPr marL="376238" indent="0">
              <a:buNone/>
              <a:tabLst>
                <a:tab pos="719138" algn="l"/>
              </a:tabLst>
              <a:defRPr/>
            </a:pPr>
            <a:r>
              <a:rPr lang="de-DE" sz="2400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-&gt; Vers 3 knüpft an Vers 2 mit dem Konnektor „da“ an</a:t>
            </a:r>
          </a:p>
          <a:p>
            <a:pPr marL="376238" indent="0">
              <a:buNone/>
              <a:tabLst>
                <a:tab pos="719138" algn="l"/>
              </a:tabLst>
              <a:defRPr/>
            </a:pPr>
            <a:r>
              <a:rPr lang="de-DE" sz="2400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-&gt; Es ist also die Kraft von Jesus die uns gegeben ist.</a:t>
            </a:r>
          </a:p>
          <a:p>
            <a:pPr marL="376238" indent="0">
              <a:buNone/>
              <a:tabLst>
                <a:tab pos="719138" algn="l"/>
              </a:tabLst>
              <a:defRPr/>
            </a:pPr>
            <a:r>
              <a:rPr lang="de-DE" sz="2400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-&gt; Petrus will dies seinen Empfängern mitgeben, weil sie scheinbar 	dazu neigten an der Gottheit Jesu zu zweifeln.</a:t>
            </a:r>
          </a:p>
          <a:p>
            <a:pPr marL="376238" indent="0">
              <a:buNone/>
              <a:tabLst>
                <a:tab pos="719138" algn="l"/>
              </a:tabLst>
              <a:defRPr/>
            </a:pPr>
            <a:r>
              <a:rPr lang="de-DE" sz="2400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-&gt; Wir haben das Geschenk schon erhalten. </a:t>
            </a:r>
          </a:p>
          <a:p>
            <a:pPr marL="376238" indent="0">
              <a:buNone/>
              <a:tabLst>
                <a:tab pos="719138" algn="l"/>
              </a:tabLst>
              <a:defRPr/>
            </a:pPr>
            <a:endParaRPr lang="de-DE" sz="2400" kern="0" dirty="0">
              <a:solidFill>
                <a:schemeClr val="accent4">
                  <a:lumMod val="60000"/>
                  <a:lumOff val="40000"/>
                </a:schemeClr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76238" indent="0">
              <a:buNone/>
              <a:tabLst>
                <a:tab pos="719138" algn="l"/>
              </a:tabLst>
              <a:defRPr/>
            </a:pPr>
            <a:endParaRPr lang="de-DE" sz="2400" kern="0" dirty="0"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76238" indent="0">
              <a:buNone/>
              <a:tabLst>
                <a:tab pos="719138" algn="l"/>
              </a:tabLst>
              <a:defRPr/>
            </a:pPr>
            <a:endParaRPr lang="de-DE" sz="2400" kern="0" dirty="0"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76238" indent="0">
              <a:buNone/>
              <a:tabLst>
                <a:tab pos="719138" algn="l"/>
              </a:tabLst>
              <a:defRPr/>
            </a:pPr>
            <a:endParaRPr lang="de-DE" sz="2400" kern="0" dirty="0"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0" name="Rectangle 5">
            <a:extLst>
              <a:ext uri="{FF2B5EF4-FFF2-40B4-BE49-F238E27FC236}">
                <a16:creationId xmlns:a16="http://schemas.microsoft.com/office/drawing/2014/main" id="{17920231-FEF0-42E1-BDCD-9BB43CC5417A}"/>
              </a:ext>
            </a:extLst>
          </p:cNvPr>
          <p:cNvSpPr txBox="1">
            <a:spLocks noChangeArrowheads="1"/>
          </p:cNvSpPr>
          <p:nvPr/>
        </p:nvSpPr>
        <p:spPr>
          <a:xfrm>
            <a:off x="-158677" y="221630"/>
            <a:ext cx="8524875" cy="180965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5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1. Der Umfang von Gottes Versorgung für dich (V. 3a+b)</a:t>
            </a:r>
          </a:p>
          <a:p>
            <a:pPr>
              <a:defRPr/>
            </a:pPr>
            <a:endParaRPr lang="de-DE" sz="5400" dirty="0">
              <a:solidFill>
                <a:schemeClr val="accent4">
                  <a:lumMod val="60000"/>
                  <a:lumOff val="40000"/>
                </a:schemeClr>
              </a:solidFill>
              <a:latin typeface="AR ESSENCE" panose="02000000000000000000" pitchFamily="2" charset="0"/>
            </a:endParaRPr>
          </a:p>
        </p:txBody>
      </p:sp>
      <p:pic>
        <p:nvPicPr>
          <p:cNvPr id="13" name="Picture 4" descr="logo">
            <a:extLst>
              <a:ext uri="{FF2B5EF4-FFF2-40B4-BE49-F238E27FC236}">
                <a16:creationId xmlns:a16="http://schemas.microsoft.com/office/drawing/2014/main" id="{1CA4DC65-4871-4B31-A4DD-5366628504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996803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861319513"/>
      </p:ext>
    </p:extLst>
  </p:cSld>
  <p:clrMapOvr>
    <a:masterClrMapping/>
  </p:clrMapOvr>
  <p:transition advClick="0" advTm="1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/>
          <p:cNvSpPr/>
          <p:nvPr/>
        </p:nvSpPr>
        <p:spPr>
          <a:xfrm>
            <a:off x="0" y="274638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4" name="Rectangle 5"/>
          <p:cNvSpPr txBox="1">
            <a:spLocks noChangeArrowheads="1"/>
          </p:cNvSpPr>
          <p:nvPr/>
        </p:nvSpPr>
        <p:spPr bwMode="auto">
          <a:xfrm>
            <a:off x="457200" y="6424613"/>
            <a:ext cx="11234928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400" dirty="0">
                <a:solidFill>
                  <a:srgbClr val="00B0F0"/>
                </a:solidFill>
                <a:latin typeface="AR ESSENCE" panose="02000000000000000000" pitchFamily="2" charset="0"/>
                <a:cs typeface="Arial" charset="0"/>
              </a:rPr>
              <a:t>Der Reichtum deines geistlichen Lebens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80936790-B751-4A5F-837B-424293B722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263" y="1425650"/>
            <a:ext cx="8918812" cy="4998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None/>
              <a:tabLst>
                <a:tab pos="719138" algn="l"/>
              </a:tabLst>
              <a:defRPr/>
            </a:pPr>
            <a:endParaRPr lang="de-DE" kern="0" dirty="0">
              <a:solidFill>
                <a:srgbClr val="FF0000"/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76238" indent="0">
              <a:buNone/>
              <a:tabLst>
                <a:tab pos="719138" algn="l"/>
              </a:tabLst>
              <a:defRPr/>
            </a:pPr>
            <a:r>
              <a:rPr lang="de-DE" sz="2400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Jesus beschenkt dich durch seine göttliche Kraft…</a:t>
            </a:r>
          </a:p>
          <a:p>
            <a:pPr marL="376238" indent="0">
              <a:buNone/>
              <a:tabLst>
                <a:tab pos="719138" algn="l"/>
              </a:tabLst>
              <a:defRPr/>
            </a:pPr>
            <a:endParaRPr lang="de-DE" sz="2400" kern="0" dirty="0"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76238" indent="0">
              <a:buNone/>
              <a:tabLst>
                <a:tab pos="719138" algn="l"/>
              </a:tabLst>
              <a:defRPr/>
            </a:pPr>
            <a:r>
              <a:rPr lang="de-DE" sz="2400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-&gt; Wir haben etwas von Jesus bekommen ohne etwas dafür getan zu 	haben.</a:t>
            </a:r>
          </a:p>
          <a:p>
            <a:pPr marL="376238" indent="0">
              <a:buNone/>
              <a:tabLst>
                <a:tab pos="719138" algn="l"/>
              </a:tabLst>
              <a:defRPr/>
            </a:pPr>
            <a:r>
              <a:rPr lang="de-DE" sz="2400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-&gt; Jesus hat uns beschenkt ohne eine Gegenleistung dafür zu erwarten.</a:t>
            </a:r>
          </a:p>
          <a:p>
            <a:pPr marL="376238" indent="0">
              <a:buNone/>
              <a:tabLst>
                <a:tab pos="719138" algn="l"/>
              </a:tabLst>
              <a:defRPr/>
            </a:pPr>
            <a:r>
              <a:rPr lang="de-DE" sz="2400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-&gt; Das Geschenk von Jesus erfreut uns unser ganzes Leben!</a:t>
            </a:r>
          </a:p>
          <a:p>
            <a:pPr marL="376238" indent="0">
              <a:buNone/>
              <a:tabLst>
                <a:tab pos="719138" algn="l"/>
              </a:tabLst>
              <a:defRPr/>
            </a:pPr>
            <a:r>
              <a:rPr lang="de-DE" sz="2400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-&gt; Es ist alles, was wir brauchen, um ein heiliges Leben führen zu 	können.</a:t>
            </a:r>
          </a:p>
          <a:p>
            <a:pPr marL="376238" indent="0">
              <a:buNone/>
              <a:tabLst>
                <a:tab pos="719138" algn="l"/>
              </a:tabLst>
              <a:defRPr/>
            </a:pPr>
            <a:endParaRPr lang="de-DE" sz="2400" kern="0" dirty="0"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76238" indent="0">
              <a:buNone/>
              <a:tabLst>
                <a:tab pos="719138" algn="l"/>
              </a:tabLst>
              <a:defRPr/>
            </a:pPr>
            <a:endParaRPr lang="de-DE" sz="2400" kern="0" dirty="0">
              <a:solidFill>
                <a:schemeClr val="accent4">
                  <a:lumMod val="60000"/>
                  <a:lumOff val="40000"/>
                </a:schemeClr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0" name="Rectangle 5">
            <a:extLst>
              <a:ext uri="{FF2B5EF4-FFF2-40B4-BE49-F238E27FC236}">
                <a16:creationId xmlns:a16="http://schemas.microsoft.com/office/drawing/2014/main" id="{17920231-FEF0-42E1-BDCD-9BB43CC5417A}"/>
              </a:ext>
            </a:extLst>
          </p:cNvPr>
          <p:cNvSpPr txBox="1">
            <a:spLocks noChangeArrowheads="1"/>
          </p:cNvSpPr>
          <p:nvPr/>
        </p:nvSpPr>
        <p:spPr>
          <a:xfrm>
            <a:off x="-669235" y="235352"/>
            <a:ext cx="8524875" cy="1513821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5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1. Der Umfang von Gottes Versorgung für dich</a:t>
            </a:r>
          </a:p>
          <a:p>
            <a:pPr>
              <a:defRPr/>
            </a:pPr>
            <a:endParaRPr lang="de-DE" sz="5400" b="1" dirty="0">
              <a:solidFill>
                <a:schemeClr val="accent4">
                  <a:lumMod val="60000"/>
                  <a:lumOff val="40000"/>
                </a:schemeClr>
              </a:solidFill>
              <a:latin typeface="AR ESSENCE" panose="02000000000000000000" pitchFamily="2" charset="0"/>
            </a:endParaRPr>
          </a:p>
          <a:p>
            <a:pPr>
              <a:defRPr/>
            </a:pPr>
            <a:endParaRPr lang="de-DE" sz="5400" dirty="0">
              <a:solidFill>
                <a:schemeClr val="accent4">
                  <a:lumMod val="60000"/>
                  <a:lumOff val="40000"/>
                </a:schemeClr>
              </a:solidFill>
              <a:latin typeface="AR ESSENCE" panose="02000000000000000000" pitchFamily="2" charset="0"/>
            </a:endParaRPr>
          </a:p>
        </p:txBody>
      </p:sp>
      <p:pic>
        <p:nvPicPr>
          <p:cNvPr id="13" name="Picture 4" descr="logo">
            <a:extLst>
              <a:ext uri="{FF2B5EF4-FFF2-40B4-BE49-F238E27FC236}">
                <a16:creationId xmlns:a16="http://schemas.microsoft.com/office/drawing/2014/main" id="{1CA4DC65-4871-4B31-A4DD-5366628504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996803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22890229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5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5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4" name="Rectangle 5"/>
          <p:cNvSpPr txBox="1">
            <a:spLocks noChangeArrowheads="1"/>
          </p:cNvSpPr>
          <p:nvPr/>
        </p:nvSpPr>
        <p:spPr bwMode="auto">
          <a:xfrm>
            <a:off x="457200" y="6424613"/>
            <a:ext cx="11234928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400" dirty="0">
                <a:solidFill>
                  <a:srgbClr val="00B0F0"/>
                </a:solidFill>
                <a:latin typeface="AR ESSENCE" panose="02000000000000000000" pitchFamily="2" charset="0"/>
                <a:cs typeface="Arial" charset="0"/>
              </a:rPr>
              <a:t>Der Reichtum deines geistlichen Lebens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80936790-B751-4A5F-837B-424293B722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757734"/>
            <a:ext cx="11234928" cy="3695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None/>
              <a:tabLst>
                <a:tab pos="719138" algn="l"/>
              </a:tabLst>
              <a:defRPr/>
            </a:pPr>
            <a:endParaRPr lang="de-DE" kern="0" dirty="0">
              <a:solidFill>
                <a:srgbClr val="FF0000"/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76238" indent="0">
              <a:buNone/>
              <a:tabLst>
                <a:tab pos="719138" algn="l"/>
              </a:tabLst>
              <a:defRPr/>
            </a:pPr>
            <a:endParaRPr lang="de-DE" kern="0" dirty="0">
              <a:solidFill>
                <a:srgbClr val="FFC000"/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0" name="Rectangle 5">
            <a:extLst>
              <a:ext uri="{FF2B5EF4-FFF2-40B4-BE49-F238E27FC236}">
                <a16:creationId xmlns:a16="http://schemas.microsoft.com/office/drawing/2014/main" id="{17920231-FEF0-42E1-BDCD-9BB43CC5417A}"/>
              </a:ext>
            </a:extLst>
          </p:cNvPr>
          <p:cNvSpPr txBox="1">
            <a:spLocks noChangeArrowheads="1"/>
          </p:cNvSpPr>
          <p:nvPr/>
        </p:nvSpPr>
        <p:spPr>
          <a:xfrm>
            <a:off x="-778246" y="340899"/>
            <a:ext cx="8524875" cy="156760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5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1. Der Umfang von Gottes Versorgung für dich</a:t>
            </a:r>
          </a:p>
        </p:txBody>
      </p:sp>
      <p:pic>
        <p:nvPicPr>
          <p:cNvPr id="13" name="Picture 4" descr="logo">
            <a:extLst>
              <a:ext uri="{FF2B5EF4-FFF2-40B4-BE49-F238E27FC236}">
                <a16:creationId xmlns:a16="http://schemas.microsoft.com/office/drawing/2014/main" id="{1CA4DC65-4871-4B31-A4DD-5366628504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996803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B3BEA4BB-1BA3-FC43-8041-682927A8F6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890" y="1350292"/>
            <a:ext cx="11234928" cy="51028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None/>
              <a:tabLst>
                <a:tab pos="719138" algn="l"/>
              </a:tabLst>
              <a:defRPr/>
            </a:pPr>
            <a:endParaRPr lang="de-DE" kern="0" dirty="0">
              <a:solidFill>
                <a:srgbClr val="FF0000"/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76238" indent="0">
              <a:buNone/>
              <a:tabLst>
                <a:tab pos="719138" algn="l"/>
              </a:tabLst>
              <a:defRPr/>
            </a:pPr>
            <a:r>
              <a:rPr lang="de-DE" sz="2400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Sei dir bewusst, dass du alles empfangen hast, was du brauchst…</a:t>
            </a:r>
          </a:p>
          <a:p>
            <a:pPr marL="376238" indent="0">
              <a:buNone/>
              <a:tabLst>
                <a:tab pos="719138" algn="l"/>
              </a:tabLst>
              <a:defRPr/>
            </a:pPr>
            <a:endParaRPr lang="de-DE" sz="2400" kern="0" dirty="0"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719138">
              <a:buFontTx/>
              <a:buChar char="-"/>
              <a:tabLst>
                <a:tab pos="719138" algn="l"/>
              </a:tabLst>
              <a:defRPr/>
            </a:pPr>
            <a:r>
              <a:rPr lang="de-DE" sz="2400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Du hast Gottes Kraft empfangen die stets in dir wirkt.</a:t>
            </a:r>
          </a:p>
          <a:p>
            <a:pPr marL="719138">
              <a:buFontTx/>
              <a:buChar char="-"/>
              <a:tabLst>
                <a:tab pos="719138" algn="l"/>
              </a:tabLst>
              <a:defRPr/>
            </a:pPr>
            <a:r>
              <a:rPr lang="de-DE" sz="2400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Diese Kraft kommt nicht aus dir selbst sondern aus Gott. </a:t>
            </a:r>
            <a:r>
              <a:rPr lang="de-DE" sz="2400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(Kol. 2,9-13)</a:t>
            </a:r>
          </a:p>
          <a:p>
            <a:pPr marL="719138">
              <a:buFontTx/>
              <a:buChar char="-"/>
              <a:tabLst>
                <a:tab pos="719138" algn="l"/>
              </a:tabLst>
              <a:defRPr/>
            </a:pPr>
            <a:r>
              <a:rPr lang="de-DE" sz="2400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In dir wirkt die gleiche Kraft die auch Jesus aus den Toten auferweckt hat.</a:t>
            </a:r>
          </a:p>
          <a:p>
            <a:pPr marL="719138">
              <a:buFontTx/>
              <a:buChar char="-"/>
              <a:tabLst>
                <a:tab pos="719138" algn="l"/>
              </a:tabLst>
              <a:defRPr/>
            </a:pPr>
            <a:r>
              <a:rPr lang="de-DE" sz="2400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Du bist für jeden Angriff des Satans und für jede Versuchung gerüstet. </a:t>
            </a:r>
            <a:r>
              <a:rPr lang="de-DE" sz="2400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(1. Kor. 10,13)</a:t>
            </a:r>
          </a:p>
          <a:p>
            <a:pPr marL="719138">
              <a:buFontTx/>
              <a:buChar char="-"/>
              <a:tabLst>
                <a:tab pos="719138" algn="l"/>
              </a:tabLst>
              <a:defRPr/>
            </a:pPr>
            <a:endParaRPr lang="de-DE" sz="2400" kern="0" dirty="0">
              <a:solidFill>
                <a:schemeClr val="accent4">
                  <a:lumMod val="60000"/>
                  <a:lumOff val="40000"/>
                </a:schemeClr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719138">
              <a:buFontTx/>
              <a:buChar char="-"/>
              <a:tabLst>
                <a:tab pos="719138" algn="l"/>
              </a:tabLst>
              <a:defRPr/>
            </a:pPr>
            <a:endParaRPr lang="de-DE" sz="2400" kern="0" dirty="0"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76238" indent="0">
              <a:buNone/>
              <a:tabLst>
                <a:tab pos="719138" algn="l"/>
              </a:tabLst>
              <a:defRPr/>
            </a:pPr>
            <a:endParaRPr lang="de-DE" sz="2400" kern="0" dirty="0"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833438" indent="-457200">
              <a:tabLst>
                <a:tab pos="719138" algn="l"/>
              </a:tabLst>
              <a:defRPr/>
            </a:pPr>
            <a:endParaRPr lang="de-DE" sz="2400" kern="0" dirty="0"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99176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5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500"/>
                            </p:stCondLst>
                            <p:childTnLst>
                              <p:par>
                                <p:cTn id="2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500"/>
                            </p:stCondLst>
                            <p:childTnLst>
                              <p:par>
                                <p:cTn id="2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4" name="Rectangle 5"/>
          <p:cNvSpPr txBox="1">
            <a:spLocks noChangeArrowheads="1"/>
          </p:cNvSpPr>
          <p:nvPr/>
        </p:nvSpPr>
        <p:spPr bwMode="auto">
          <a:xfrm>
            <a:off x="457200" y="6424613"/>
            <a:ext cx="11234928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400" dirty="0">
                <a:solidFill>
                  <a:srgbClr val="00B0F0"/>
                </a:solidFill>
                <a:latin typeface="AR ESSENCE" panose="02000000000000000000" pitchFamily="2" charset="0"/>
                <a:cs typeface="Arial" charset="0"/>
              </a:rPr>
              <a:t>Der Reichtum deines geistlichen Lebens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80936790-B751-4A5F-837B-424293B722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510384"/>
            <a:ext cx="11234928" cy="3695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None/>
              <a:tabLst>
                <a:tab pos="719138" algn="l"/>
              </a:tabLst>
              <a:defRPr/>
            </a:pPr>
            <a:endParaRPr lang="de-DE" kern="0" dirty="0">
              <a:solidFill>
                <a:srgbClr val="FF0000"/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719138"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Wenn wir uns damit beschäftigen wie wir und warum wir dieses große Geschenk empfangen haben werden wir dankbar!</a:t>
            </a:r>
          </a:p>
          <a:p>
            <a:pPr marL="719138"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Jeder der Gläubig ist hatte eine persönliche Begegnung mit Jesus.</a:t>
            </a:r>
          </a:p>
          <a:p>
            <a:pPr marL="719138"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Es reichte nicht einfach nur aus Jesus so zu kennen, sondern wir mussten ihn sehen in seiner ganzen Pracht, damit wir die Notwendigkeit unserer Buße erkennen! </a:t>
            </a:r>
          </a:p>
          <a:p>
            <a:pPr marL="376238" indent="0">
              <a:buNone/>
              <a:tabLst>
                <a:tab pos="719138" algn="l"/>
              </a:tabLst>
              <a:defRPr/>
            </a:pPr>
            <a:endParaRPr lang="de-DE" kern="0" dirty="0"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  <a:tabLst>
                <a:tab pos="719138" algn="l"/>
              </a:tabLst>
              <a:defRPr/>
            </a:pPr>
            <a:endParaRPr lang="de-DE" kern="0" dirty="0">
              <a:solidFill>
                <a:schemeClr val="accent4">
                  <a:lumMod val="60000"/>
                  <a:lumOff val="40000"/>
                </a:schemeClr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  <a:cs typeface="Verdana" panose="020B0604030504040204" pitchFamily="34" charset="0"/>
              <a:sym typeface="Wingdings" pitchFamily="2" charset="2"/>
            </a:endParaRPr>
          </a:p>
          <a:p>
            <a:pPr marL="376238" indent="0">
              <a:buNone/>
              <a:tabLst>
                <a:tab pos="719138" algn="l"/>
              </a:tabLst>
              <a:defRPr/>
            </a:pPr>
            <a:endParaRPr lang="de-DE" kern="0" dirty="0">
              <a:solidFill>
                <a:srgbClr val="FFC000"/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0" name="Rectangle 5">
            <a:extLst>
              <a:ext uri="{FF2B5EF4-FFF2-40B4-BE49-F238E27FC236}">
                <a16:creationId xmlns:a16="http://schemas.microsoft.com/office/drawing/2014/main" id="{17920231-FEF0-42E1-BDCD-9BB43CC5417A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274638"/>
            <a:ext cx="7431205" cy="155416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5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2. Die Erkenntnis von Jesus verändert dich (V. 3c)</a:t>
            </a:r>
          </a:p>
        </p:txBody>
      </p:sp>
      <p:pic>
        <p:nvPicPr>
          <p:cNvPr id="13" name="Picture 4" descr="logo">
            <a:extLst>
              <a:ext uri="{FF2B5EF4-FFF2-40B4-BE49-F238E27FC236}">
                <a16:creationId xmlns:a16="http://schemas.microsoft.com/office/drawing/2014/main" id="{1CA4DC65-4871-4B31-A4DD-5366628504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996803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88476068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4" name="Rectangle 5"/>
          <p:cNvSpPr txBox="1">
            <a:spLocks noChangeArrowheads="1"/>
          </p:cNvSpPr>
          <p:nvPr/>
        </p:nvSpPr>
        <p:spPr bwMode="auto">
          <a:xfrm>
            <a:off x="457200" y="6424613"/>
            <a:ext cx="11234928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400" dirty="0">
                <a:solidFill>
                  <a:srgbClr val="00B0F0"/>
                </a:solidFill>
                <a:latin typeface="AR ESSENCE" panose="02000000000000000000" pitchFamily="2" charset="0"/>
                <a:cs typeface="Arial" charset="0"/>
              </a:rPr>
              <a:t>Der Reichtum deines geistlichen Lebens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80936790-B751-4A5F-837B-424293B722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238125" y="1252918"/>
            <a:ext cx="11234928" cy="5112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None/>
              <a:tabLst>
                <a:tab pos="719138" algn="l"/>
              </a:tabLst>
              <a:defRPr/>
            </a:pPr>
            <a:endParaRPr lang="de-DE" kern="0" dirty="0">
              <a:solidFill>
                <a:srgbClr val="FF0000"/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719138">
              <a:tabLst>
                <a:tab pos="719138" algn="l"/>
              </a:tabLst>
              <a:defRPr/>
            </a:pPr>
            <a:r>
              <a:rPr lang="de-DE" sz="2400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Du musst seine Herrlichkeit erkennen</a:t>
            </a:r>
          </a:p>
          <a:p>
            <a:pPr marL="376238" indent="0">
              <a:buNone/>
              <a:tabLst>
                <a:tab pos="719138" algn="l"/>
              </a:tabLst>
              <a:defRPr/>
            </a:pPr>
            <a:r>
              <a:rPr lang="de-DE" sz="2400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-&gt; Das bedeutet, dass du erkennst das er wahrhaftig Gott ist! </a:t>
            </a:r>
            <a:r>
              <a:rPr lang="de-DE" sz="2400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(Joh. 1,14)</a:t>
            </a:r>
          </a:p>
          <a:p>
            <a:pPr marL="376238" indent="0">
              <a:buNone/>
              <a:tabLst>
                <a:tab pos="719138" algn="l"/>
              </a:tabLst>
              <a:defRPr/>
            </a:pPr>
            <a:endParaRPr lang="de-DE" sz="2400" kern="0" dirty="0"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719138">
              <a:tabLst>
                <a:tab pos="719138" algn="l"/>
              </a:tabLst>
              <a:defRPr/>
            </a:pPr>
            <a:r>
              <a:rPr lang="de-DE" sz="2400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Du musst seine Tugend erkennen</a:t>
            </a:r>
          </a:p>
          <a:p>
            <a:pPr marL="376238" indent="0">
              <a:buNone/>
              <a:tabLst>
                <a:tab pos="719138" algn="l"/>
              </a:tabLst>
              <a:defRPr/>
            </a:pPr>
            <a:r>
              <a:rPr lang="de-DE" sz="2400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-&gt; Das bedeutet, dass du seine Vollkommenheit als Mensch ohne Sünde erkennst. </a:t>
            </a:r>
            <a:r>
              <a:rPr lang="de-DE" sz="2400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(Lk. 2,52)</a:t>
            </a:r>
          </a:p>
          <a:p>
            <a:pPr marL="376238" indent="0">
              <a:buNone/>
              <a:tabLst>
                <a:tab pos="719138" algn="l"/>
              </a:tabLst>
              <a:defRPr/>
            </a:pPr>
            <a:endParaRPr lang="de-DE" sz="2400" kern="0" dirty="0">
              <a:solidFill>
                <a:schemeClr val="accent4">
                  <a:lumMod val="60000"/>
                  <a:lumOff val="40000"/>
                </a:schemeClr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719138">
              <a:tabLst>
                <a:tab pos="719138" algn="l"/>
              </a:tabLst>
              <a:defRPr/>
            </a:pPr>
            <a:r>
              <a:rPr lang="de-DE" sz="2400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Wenn du sowohl seine Herrlichkeit als Gott als auch seine Tugendhaftigkeit als Mensch erkannt hast, dann wird dich das dazu bringen deine eigene Sünde zu erkennen.</a:t>
            </a:r>
          </a:p>
          <a:p>
            <a:pPr marL="719138">
              <a:tabLst>
                <a:tab pos="719138" algn="l"/>
              </a:tabLst>
              <a:defRPr/>
            </a:pPr>
            <a:r>
              <a:rPr lang="de-DE" sz="2400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Gleichzeitig wird dich die Erkenntnis von Christus in sein Bild verwandeln, wenn du Gläubig bist. </a:t>
            </a:r>
            <a:endParaRPr lang="de-DE" sz="2400" kern="0" dirty="0"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  <a:tabLst>
                <a:tab pos="719138" algn="l"/>
              </a:tabLst>
              <a:defRPr/>
            </a:pPr>
            <a:endParaRPr lang="de-DE" kern="0" dirty="0">
              <a:solidFill>
                <a:schemeClr val="accent4">
                  <a:lumMod val="60000"/>
                  <a:lumOff val="40000"/>
                </a:schemeClr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  <a:cs typeface="Verdana" panose="020B0604030504040204" pitchFamily="34" charset="0"/>
              <a:sym typeface="Wingdings" pitchFamily="2" charset="2"/>
            </a:endParaRPr>
          </a:p>
          <a:p>
            <a:pPr marL="376238" indent="0">
              <a:buNone/>
              <a:tabLst>
                <a:tab pos="719138" algn="l"/>
              </a:tabLst>
              <a:defRPr/>
            </a:pPr>
            <a:endParaRPr lang="de-DE" kern="0" dirty="0">
              <a:solidFill>
                <a:srgbClr val="FFC000"/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0" name="Rectangle 5">
            <a:extLst>
              <a:ext uri="{FF2B5EF4-FFF2-40B4-BE49-F238E27FC236}">
                <a16:creationId xmlns:a16="http://schemas.microsoft.com/office/drawing/2014/main" id="{17920231-FEF0-42E1-BDCD-9BB43CC5417A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274638"/>
            <a:ext cx="7444853" cy="155416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5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2. Die Erkenntnis von Jesus verändert dich </a:t>
            </a:r>
          </a:p>
        </p:txBody>
      </p:sp>
      <p:pic>
        <p:nvPicPr>
          <p:cNvPr id="13" name="Picture 4" descr="logo">
            <a:extLst>
              <a:ext uri="{FF2B5EF4-FFF2-40B4-BE49-F238E27FC236}">
                <a16:creationId xmlns:a16="http://schemas.microsoft.com/office/drawing/2014/main" id="{1CA4DC65-4871-4B31-A4DD-5366628504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996803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36089164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5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5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0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0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4" name="Rectangle 5"/>
          <p:cNvSpPr txBox="1">
            <a:spLocks noChangeArrowheads="1"/>
          </p:cNvSpPr>
          <p:nvPr/>
        </p:nvSpPr>
        <p:spPr bwMode="auto">
          <a:xfrm>
            <a:off x="457200" y="6424613"/>
            <a:ext cx="11234928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400" dirty="0">
                <a:solidFill>
                  <a:srgbClr val="00B0F0"/>
                </a:solidFill>
                <a:latin typeface="AR ESSENCE" panose="02000000000000000000" pitchFamily="2" charset="0"/>
                <a:cs typeface="Arial" charset="0"/>
              </a:rPr>
              <a:t>Der Reichtum deines geistlichen Lebens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80936790-B751-4A5F-837B-424293B722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364580"/>
            <a:ext cx="9037983" cy="3695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None/>
              <a:tabLst>
                <a:tab pos="719138" algn="l"/>
              </a:tabLst>
              <a:defRPr/>
            </a:pPr>
            <a:endParaRPr lang="de-DE" kern="0" dirty="0">
              <a:solidFill>
                <a:srgbClr val="FF0000"/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833438" indent="-457200">
              <a:tabLst>
                <a:tab pos="719138" algn="l"/>
              </a:tabLst>
              <a:defRPr/>
            </a:pPr>
            <a:r>
              <a:rPr lang="de-DE" sz="2400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Als Gottes Kinder haben wir Anteil an den Verheißungen die Gott uns im AT und NT gegeben hat.</a:t>
            </a:r>
          </a:p>
          <a:p>
            <a:pPr marL="833438" indent="-457200">
              <a:tabLst>
                <a:tab pos="719138" algn="l"/>
              </a:tabLst>
              <a:defRPr/>
            </a:pPr>
            <a:r>
              <a:rPr lang="de-DE" sz="2400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Gottes Verheißungen decken jeden Bereich unseres Lebens ab.</a:t>
            </a:r>
          </a:p>
          <a:p>
            <a:pPr marL="833438" indent="-457200">
              <a:tabLst>
                <a:tab pos="719138" algn="l"/>
              </a:tabLst>
              <a:defRPr/>
            </a:pPr>
            <a:endParaRPr lang="de-DE" sz="2400" kern="0" dirty="0"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  <a:tabLst>
                <a:tab pos="719138" algn="l"/>
              </a:tabLst>
              <a:defRPr/>
            </a:pPr>
            <a:endParaRPr lang="de-DE" kern="0" dirty="0">
              <a:solidFill>
                <a:schemeClr val="accent4">
                  <a:lumMod val="60000"/>
                  <a:lumOff val="40000"/>
                </a:schemeClr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  <a:cs typeface="Verdana" panose="020B0604030504040204" pitchFamily="34" charset="0"/>
              <a:sym typeface="Wingdings" pitchFamily="2" charset="2"/>
            </a:endParaRPr>
          </a:p>
          <a:p>
            <a:pPr marL="376238" indent="0">
              <a:buNone/>
              <a:tabLst>
                <a:tab pos="719138" algn="l"/>
              </a:tabLst>
              <a:defRPr/>
            </a:pPr>
            <a:endParaRPr lang="de-DE" kern="0" dirty="0">
              <a:solidFill>
                <a:srgbClr val="FFC000"/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0" name="Rectangle 5">
            <a:extLst>
              <a:ext uri="{FF2B5EF4-FFF2-40B4-BE49-F238E27FC236}">
                <a16:creationId xmlns:a16="http://schemas.microsoft.com/office/drawing/2014/main" id="{17920231-FEF0-42E1-BDCD-9BB43CC5417A}"/>
              </a:ext>
            </a:extLst>
          </p:cNvPr>
          <p:cNvSpPr txBox="1">
            <a:spLocks noChangeArrowheads="1"/>
          </p:cNvSpPr>
          <p:nvPr/>
        </p:nvSpPr>
        <p:spPr>
          <a:xfrm>
            <a:off x="-178904" y="203201"/>
            <a:ext cx="8059002" cy="155416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5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3. Das Ergebnis von Gottes Versorgung für dich (V. 4)</a:t>
            </a:r>
          </a:p>
        </p:txBody>
      </p:sp>
      <p:pic>
        <p:nvPicPr>
          <p:cNvPr id="13" name="Picture 4" descr="logo">
            <a:extLst>
              <a:ext uri="{FF2B5EF4-FFF2-40B4-BE49-F238E27FC236}">
                <a16:creationId xmlns:a16="http://schemas.microsoft.com/office/drawing/2014/main" id="{1CA4DC65-4871-4B31-A4DD-5366628504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996803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26263984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4" name="Rectangle 5"/>
          <p:cNvSpPr txBox="1">
            <a:spLocks noChangeArrowheads="1"/>
          </p:cNvSpPr>
          <p:nvPr/>
        </p:nvSpPr>
        <p:spPr bwMode="auto">
          <a:xfrm>
            <a:off x="457200" y="6424613"/>
            <a:ext cx="11234928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400" dirty="0">
                <a:solidFill>
                  <a:srgbClr val="00B0F0"/>
                </a:solidFill>
                <a:latin typeface="AR ESSENCE" panose="02000000000000000000" pitchFamily="2" charset="0"/>
                <a:cs typeface="Arial" charset="0"/>
              </a:rPr>
              <a:t>Der Reichtum deines geistlichen Lebens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80936790-B751-4A5F-837B-424293B722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901580"/>
            <a:ext cx="11234928" cy="3695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376238" indent="0">
              <a:buNone/>
              <a:tabLst>
                <a:tab pos="719138" algn="l"/>
              </a:tabLst>
              <a:defRPr/>
            </a:pPr>
            <a:endParaRPr lang="de-DE" kern="0" dirty="0">
              <a:solidFill>
                <a:srgbClr val="FFC000"/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0" name="Rectangle 5">
            <a:extLst>
              <a:ext uri="{FF2B5EF4-FFF2-40B4-BE49-F238E27FC236}">
                <a16:creationId xmlns:a16="http://schemas.microsoft.com/office/drawing/2014/main" id="{17920231-FEF0-42E1-BDCD-9BB43CC5417A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46243"/>
            <a:ext cx="7202556" cy="248309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5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3. Das Ergebnis von Gottes Versorgung für dich </a:t>
            </a:r>
            <a:endParaRPr lang="de-DE" sz="5400" dirty="0">
              <a:solidFill>
                <a:schemeClr val="accent4">
                  <a:lumMod val="60000"/>
                  <a:lumOff val="40000"/>
                </a:schemeClr>
              </a:solidFill>
              <a:latin typeface="AR ESSENCE" panose="02000000000000000000" pitchFamily="2" charset="0"/>
            </a:endParaRPr>
          </a:p>
        </p:txBody>
      </p:sp>
      <p:pic>
        <p:nvPicPr>
          <p:cNvPr id="13" name="Picture 4" descr="logo">
            <a:extLst>
              <a:ext uri="{FF2B5EF4-FFF2-40B4-BE49-F238E27FC236}">
                <a16:creationId xmlns:a16="http://schemas.microsoft.com/office/drawing/2014/main" id="{1CA4DC65-4871-4B31-A4DD-5366628504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996803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" name="Tabelle 1">
            <a:extLst>
              <a:ext uri="{FF2B5EF4-FFF2-40B4-BE49-F238E27FC236}">
                <a16:creationId xmlns:a16="http://schemas.microsoft.com/office/drawing/2014/main" id="{40C51545-D709-F941-875D-46D761B43A0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209501"/>
              </p:ext>
            </p:extLst>
          </p:nvPr>
        </p:nvGraphicFramePr>
        <p:xfrm>
          <a:off x="717438" y="2057546"/>
          <a:ext cx="5550839" cy="430808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049412">
                  <a:extLst>
                    <a:ext uri="{9D8B030D-6E8A-4147-A177-3AD203B41FA5}">
                      <a16:colId xmlns:a16="http://schemas.microsoft.com/office/drawing/2014/main" val="81590207"/>
                    </a:ext>
                  </a:extLst>
                </a:gridCol>
                <a:gridCol w="1501427">
                  <a:extLst>
                    <a:ext uri="{9D8B030D-6E8A-4147-A177-3AD203B41FA5}">
                      <a16:colId xmlns:a16="http://schemas.microsoft.com/office/drawing/2014/main" val="2020864146"/>
                    </a:ext>
                  </a:extLst>
                </a:gridCol>
              </a:tblGrid>
              <a:tr h="195822">
                <a:tc>
                  <a:txBody>
                    <a:bodyPr/>
                    <a:lstStyle/>
                    <a:p>
                      <a:pPr marL="457200" algn="l">
                        <a:spcAft>
                          <a:spcPts val="0"/>
                        </a:spcAft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lang="de-DE" sz="1200">
                          <a:effectLst/>
                        </a:rPr>
                        <a:t>Geistliches Leben</a:t>
                      </a:r>
                      <a:endParaRPr lang="de-DE" sz="12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lang="de-DE" sz="1200">
                          <a:effectLst/>
                        </a:rPr>
                        <a:t>Röm. 8,9-13</a:t>
                      </a:r>
                      <a:endParaRPr lang="de-DE" sz="120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79161373"/>
                  </a:ext>
                </a:extLst>
              </a:tr>
              <a:tr h="391644">
                <a:tc>
                  <a:txBody>
                    <a:bodyPr/>
                    <a:lstStyle/>
                    <a:p>
                      <a:pPr marL="457200" algn="l">
                        <a:spcAft>
                          <a:spcPts val="0"/>
                        </a:spcAft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lang="de-DE" sz="1200">
                          <a:effectLst/>
                        </a:rPr>
                        <a:t>Das Auferstehungsleben</a:t>
                      </a:r>
                      <a:endParaRPr lang="de-DE" sz="12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l">
                        <a:spcAft>
                          <a:spcPts val="0"/>
                        </a:spcAft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lang="de-DE" sz="1200">
                          <a:effectLst/>
                        </a:rPr>
                        <a:t>Joh. 1,25; </a:t>
                      </a:r>
                      <a:endParaRPr lang="de-DE" sz="12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18525490"/>
                  </a:ext>
                </a:extLst>
              </a:tr>
              <a:tr h="391644">
                <a:tc>
                  <a:txBody>
                    <a:bodyPr/>
                    <a:lstStyle/>
                    <a:p>
                      <a:pPr marL="457200" algn="l">
                        <a:spcAft>
                          <a:spcPts val="0"/>
                        </a:spcAft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lang="de-DE" sz="1200">
                          <a:effectLst/>
                        </a:rPr>
                        <a:t>Die Gabe des Heiligen Geistes</a:t>
                      </a:r>
                      <a:endParaRPr lang="de-DE" sz="12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l">
                        <a:spcAft>
                          <a:spcPts val="0"/>
                        </a:spcAft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lang="de-DE" sz="1200">
                          <a:effectLst/>
                        </a:rPr>
                        <a:t>Apg. 2,33</a:t>
                      </a:r>
                      <a:endParaRPr lang="de-DE" sz="12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21985780"/>
                  </a:ext>
                </a:extLst>
              </a:tr>
              <a:tr h="391644">
                <a:tc>
                  <a:txBody>
                    <a:bodyPr/>
                    <a:lstStyle/>
                    <a:p>
                      <a:pPr marL="457200" algn="l">
                        <a:spcAft>
                          <a:spcPts val="0"/>
                        </a:spcAft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lang="de-DE" sz="1200">
                          <a:effectLst/>
                        </a:rPr>
                        <a:t>Überfließende Gnade</a:t>
                      </a:r>
                      <a:endParaRPr lang="de-DE" sz="12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l">
                        <a:spcAft>
                          <a:spcPts val="0"/>
                        </a:spcAft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lang="de-DE" sz="1200">
                          <a:effectLst/>
                        </a:rPr>
                        <a:t>Joh. 10,10</a:t>
                      </a:r>
                      <a:endParaRPr lang="de-DE" sz="12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87743747"/>
                  </a:ext>
                </a:extLst>
              </a:tr>
              <a:tr h="391644">
                <a:tc>
                  <a:txBody>
                    <a:bodyPr/>
                    <a:lstStyle/>
                    <a:p>
                      <a:pPr marL="457200" algn="l">
                        <a:spcAft>
                          <a:spcPts val="0"/>
                        </a:spcAft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lang="de-DE" sz="1200">
                          <a:effectLst/>
                        </a:rPr>
                        <a:t>Freude</a:t>
                      </a:r>
                      <a:endParaRPr lang="de-DE" sz="12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l">
                        <a:spcAft>
                          <a:spcPts val="0"/>
                        </a:spcAft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lang="de-DE" sz="1200">
                          <a:effectLst/>
                        </a:rPr>
                        <a:t>Ps. 132,16</a:t>
                      </a:r>
                      <a:endParaRPr lang="de-DE" sz="12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89707409"/>
                  </a:ext>
                </a:extLst>
              </a:tr>
              <a:tr h="391644">
                <a:tc>
                  <a:txBody>
                    <a:bodyPr/>
                    <a:lstStyle/>
                    <a:p>
                      <a:pPr marL="457200" algn="l">
                        <a:spcAft>
                          <a:spcPts val="0"/>
                        </a:spcAft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lang="de-DE" sz="1200">
                          <a:effectLst/>
                        </a:rPr>
                        <a:t>Kraft</a:t>
                      </a:r>
                      <a:endParaRPr lang="de-DE" sz="12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l">
                        <a:spcAft>
                          <a:spcPts val="0"/>
                        </a:spcAft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lang="de-DE" sz="1200">
                          <a:effectLst/>
                        </a:rPr>
                        <a:t>Ps. 18,33</a:t>
                      </a:r>
                      <a:endParaRPr lang="de-DE" sz="12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66999340"/>
                  </a:ext>
                </a:extLst>
              </a:tr>
              <a:tr h="391644">
                <a:tc>
                  <a:txBody>
                    <a:bodyPr/>
                    <a:lstStyle/>
                    <a:p>
                      <a:pPr marL="457200" algn="l">
                        <a:spcAft>
                          <a:spcPts val="0"/>
                        </a:spcAft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lang="de-DE" sz="1200">
                          <a:effectLst/>
                        </a:rPr>
                        <a:t>Wegweisung </a:t>
                      </a:r>
                      <a:endParaRPr lang="de-DE" sz="12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l">
                        <a:spcAft>
                          <a:spcPts val="0"/>
                        </a:spcAft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lang="de-DE" sz="1200">
                          <a:effectLst/>
                        </a:rPr>
                        <a:t>Joh. 16,13</a:t>
                      </a:r>
                      <a:endParaRPr lang="de-DE" sz="12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38968731"/>
                  </a:ext>
                </a:extLst>
              </a:tr>
              <a:tr h="391644">
                <a:tc>
                  <a:txBody>
                    <a:bodyPr/>
                    <a:lstStyle/>
                    <a:p>
                      <a:pPr marL="457200" algn="l">
                        <a:spcAft>
                          <a:spcPts val="0"/>
                        </a:spcAft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lang="de-DE" sz="1200">
                          <a:effectLst/>
                        </a:rPr>
                        <a:t>Hilfe</a:t>
                      </a:r>
                      <a:endParaRPr lang="de-DE" sz="12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l">
                        <a:spcAft>
                          <a:spcPts val="0"/>
                        </a:spcAft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lang="de-DE" sz="1200">
                          <a:effectLst/>
                        </a:rPr>
                        <a:t>Jes. 41,10</a:t>
                      </a:r>
                      <a:endParaRPr lang="de-DE" sz="12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70850680"/>
                  </a:ext>
                </a:extLst>
              </a:tr>
              <a:tr h="391644">
                <a:tc>
                  <a:txBody>
                    <a:bodyPr/>
                    <a:lstStyle/>
                    <a:p>
                      <a:pPr marL="457200" algn="l">
                        <a:spcAft>
                          <a:spcPts val="0"/>
                        </a:spcAft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lang="de-DE" sz="1200">
                          <a:effectLst/>
                        </a:rPr>
                        <a:t>Belehrung</a:t>
                      </a:r>
                      <a:endParaRPr lang="de-DE" sz="12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l">
                        <a:spcAft>
                          <a:spcPts val="0"/>
                        </a:spcAft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lang="de-DE" sz="1200">
                          <a:effectLst/>
                        </a:rPr>
                        <a:t>Ps. 32,8</a:t>
                      </a:r>
                      <a:endParaRPr lang="de-DE" sz="12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56376688"/>
                  </a:ext>
                </a:extLst>
              </a:tr>
              <a:tr h="391644">
                <a:tc>
                  <a:txBody>
                    <a:bodyPr/>
                    <a:lstStyle/>
                    <a:p>
                      <a:pPr marL="457200" algn="l">
                        <a:spcAft>
                          <a:spcPts val="0"/>
                        </a:spcAft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lang="de-DE" sz="1200">
                          <a:effectLst/>
                        </a:rPr>
                        <a:t>Weisheit</a:t>
                      </a:r>
                      <a:endParaRPr lang="de-DE" sz="12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l">
                        <a:spcAft>
                          <a:spcPts val="0"/>
                        </a:spcAft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lang="de-DE" sz="1200">
                          <a:effectLst/>
                        </a:rPr>
                        <a:t>Sp. 2,6-8</a:t>
                      </a:r>
                      <a:endParaRPr lang="de-DE" sz="12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73617584"/>
                  </a:ext>
                </a:extLst>
              </a:tr>
              <a:tr h="391644">
                <a:tc>
                  <a:txBody>
                    <a:bodyPr/>
                    <a:lstStyle/>
                    <a:p>
                      <a:pPr marL="457200" algn="l">
                        <a:spcAft>
                          <a:spcPts val="0"/>
                        </a:spcAft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lang="de-DE" sz="1200">
                          <a:effectLst/>
                        </a:rPr>
                        <a:t>Bürgerrecht im Himmel</a:t>
                      </a:r>
                      <a:endParaRPr lang="de-DE" sz="12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l">
                        <a:spcAft>
                          <a:spcPts val="0"/>
                        </a:spcAft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lang="de-DE" sz="1200">
                          <a:effectLst/>
                        </a:rPr>
                        <a:t>Joh. 14,1-3</a:t>
                      </a:r>
                      <a:endParaRPr lang="de-DE" sz="12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96561414"/>
                  </a:ext>
                </a:extLst>
              </a:tr>
              <a:tr h="195822">
                <a:tc>
                  <a:txBody>
                    <a:bodyPr/>
                    <a:lstStyle/>
                    <a:p>
                      <a:pPr marL="457200" algn="l">
                        <a:spcAft>
                          <a:spcPts val="0"/>
                        </a:spcAft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lang="de-DE" sz="1200" dirty="0">
                          <a:effectLst/>
                        </a:rPr>
                        <a:t>Ewiger Lohn</a:t>
                      </a:r>
                      <a:endParaRPr lang="de-DE" sz="12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lang="de-DE" sz="1200" dirty="0">
                          <a:effectLst/>
                        </a:rPr>
                        <a:t>1. Tim. 4,8</a:t>
                      </a:r>
                      <a:endParaRPr lang="de-DE" sz="1200" dirty="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70056358"/>
                  </a:ext>
                </a:extLst>
              </a:tr>
            </a:tbl>
          </a:graphicData>
        </a:graphic>
      </p:graphicFrame>
      <p:sp>
        <p:nvSpPr>
          <p:cNvPr id="3" name="Rectangle 1">
            <a:extLst>
              <a:ext uri="{FF2B5EF4-FFF2-40B4-BE49-F238E27FC236}">
                <a16:creationId xmlns:a16="http://schemas.microsoft.com/office/drawing/2014/main" id="{98AEB5B3-831B-0648-BEE8-40E7607359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11625" y="1989138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kumimoji="0" lang="de-DE" altLang="de-DE" sz="12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 </a:t>
            </a:r>
            <a:endParaRPr kumimoji="0" lang="de-DE" altLang="de-DE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endParaRPr kumimoji="0" lang="de-DE" altLang="de-DE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380119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710</Words>
  <Application>Microsoft Macintosh PowerPoint</Application>
  <PresentationFormat>Breitbild</PresentationFormat>
  <Paragraphs>97</Paragraphs>
  <Slides>12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9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12</vt:i4>
      </vt:variant>
    </vt:vector>
  </HeadingPairs>
  <TitlesOfParts>
    <vt:vector size="22" baseType="lpstr">
      <vt:lpstr>MS Mincho</vt:lpstr>
      <vt:lpstr>AR ESSENCE</vt:lpstr>
      <vt:lpstr>Arial</vt:lpstr>
      <vt:lpstr>Calibri</vt:lpstr>
      <vt:lpstr>Calibri Light</vt:lpstr>
      <vt:lpstr>Cambria</vt:lpstr>
      <vt:lpstr>Times New Roman</vt:lpstr>
      <vt:lpstr>Verdana</vt:lpstr>
      <vt:lpstr>Wingdings</vt:lpstr>
      <vt:lpstr>Office Theme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2. Petrus 1,3-4: Der Reichtum deiner Errettung</dc:title>
  <dc:creator>Jan Lammermann</dc:creator>
  <cp:lastModifiedBy>Microsoft Office User</cp:lastModifiedBy>
  <cp:revision>543</cp:revision>
  <cp:lastPrinted>2020-10-11T06:35:30Z</cp:lastPrinted>
  <dcterms:created xsi:type="dcterms:W3CDTF">2015-12-06T14:34:46Z</dcterms:created>
  <dcterms:modified xsi:type="dcterms:W3CDTF">2021-01-31T09:11:18Z</dcterms:modified>
</cp:coreProperties>
</file>