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585" r:id="rId2"/>
    <p:sldId id="611" r:id="rId3"/>
    <p:sldId id="653" r:id="rId4"/>
    <p:sldId id="659" r:id="rId5"/>
    <p:sldId id="654" r:id="rId6"/>
    <p:sldId id="655" r:id="rId7"/>
    <p:sldId id="660" r:id="rId8"/>
    <p:sldId id="661" r:id="rId9"/>
    <p:sldId id="656" r:id="rId10"/>
    <p:sldId id="648" r:id="rId11"/>
    <p:sldId id="421"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00FF00"/>
    <a:srgbClr val="FF0000"/>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92" autoAdjust="0"/>
    <p:restoredTop sz="94660"/>
  </p:normalViewPr>
  <p:slideViewPr>
    <p:cSldViewPr snapToGrid="0">
      <p:cViewPr varScale="1">
        <p:scale>
          <a:sx n="97" d="100"/>
          <a:sy n="97" d="100"/>
        </p:scale>
        <p:origin x="272" y="18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27.02.21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77149593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27.02.21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7167047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27.02.21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60504315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27.02.21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1644172780"/>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27.02.21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41148803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BFB78052-0DDC-454C-BFA8-EE9E5D62F210}" type="datetimeFigureOut">
              <a:rPr lang="de-DE" smtClean="0"/>
              <a:t>27.02.21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6924734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BFB78052-0DDC-454C-BFA8-EE9E5D62F210}" type="datetimeFigureOut">
              <a:rPr lang="de-DE" smtClean="0"/>
              <a:t>27.02.21</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69043208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BFB78052-0DDC-454C-BFA8-EE9E5D62F210}" type="datetimeFigureOut">
              <a:rPr lang="de-DE" smtClean="0"/>
              <a:t>27.02.21</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02212909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B78052-0DDC-454C-BFA8-EE9E5D62F210}" type="datetimeFigureOut">
              <a:rPr lang="de-DE" smtClean="0"/>
              <a:t>27.02.21</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90458274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27.02.21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27897840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27.02.21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7465598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78052-0DDC-454C-BFA8-EE9E5D62F210}" type="datetimeFigureOut">
              <a:rPr lang="de-DE" smtClean="0"/>
              <a:t>27.02.21</a:t>
            </a:fld>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C4FF1-426E-4DFE-BCAC-868E90BB37A7}" type="slidenum">
              <a:rPr lang="de-DE" smtClean="0"/>
              <a:t>‹Nr.›</a:t>
            </a:fld>
            <a:endParaRPr lang="de-DE" dirty="0"/>
          </a:p>
        </p:txBody>
      </p:sp>
    </p:spTree>
    <p:extLst>
      <p:ext uri="{BB962C8B-B14F-4D97-AF65-F5344CB8AC3E}">
        <p14:creationId xmlns:p14="http://schemas.microsoft.com/office/powerpoint/2010/main" val="172459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ref.ly/logosres/macdonaldnt?ref=Bible.2Pe1.9&amp;off=612&amp;ctx=teren+Schattenwelt.%0a~Vergesslichkeit.+Sch"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 name="Picture 4" descr="logo">
            <a:extLst>
              <a:ext uri="{FF2B5EF4-FFF2-40B4-BE49-F238E27FC236}">
                <a16:creationId xmlns:a16="http://schemas.microsoft.com/office/drawing/2014/main" id="{FA509D64-B823-47C6-AE2F-D6A36D6605DF}"/>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93830022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24566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8" name="Rectangle 5">
            <a:extLst>
              <a:ext uri="{FF2B5EF4-FFF2-40B4-BE49-F238E27FC236}">
                <a16:creationId xmlns:a16="http://schemas.microsoft.com/office/drawing/2014/main" id="{2DF2F35C-8522-47E9-9324-A987FCD7FD88}"/>
              </a:ext>
            </a:extLst>
          </p:cNvPr>
          <p:cNvSpPr txBox="1">
            <a:spLocks noChangeArrowheads="1"/>
          </p:cNvSpPr>
          <p:nvPr/>
        </p:nvSpPr>
        <p:spPr>
          <a:xfrm>
            <a:off x="651362" y="450988"/>
            <a:ext cx="5450500" cy="675447"/>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3600" b="1" dirty="0">
                <a:solidFill>
                  <a:schemeClr val="accent4">
                    <a:lumMod val="60000"/>
                    <a:lumOff val="40000"/>
                  </a:schemeClr>
                </a:solidFill>
                <a:effectLst>
                  <a:glow rad="139700">
                    <a:schemeClr val="tx1">
                      <a:alpha val="40000"/>
                    </a:schemeClr>
                  </a:glow>
                </a:effectLst>
                <a:latin typeface="AR ESSENCE" panose="02000000000000000000" pitchFamily="2" charset="0"/>
              </a:rPr>
              <a:t>Mach ganze Sache mit Jesus</a:t>
            </a:r>
          </a:p>
        </p:txBody>
      </p:sp>
      <p:sp>
        <p:nvSpPr>
          <p:cNvPr id="10" name="Rectangle 5">
            <a:extLst>
              <a:ext uri="{FF2B5EF4-FFF2-40B4-BE49-F238E27FC236}">
                <a16:creationId xmlns:a16="http://schemas.microsoft.com/office/drawing/2014/main" id="{F56964CE-9BAA-6649-8CAD-1D4C649CB828}"/>
              </a:ext>
            </a:extLst>
          </p:cNvPr>
          <p:cNvSpPr txBox="1">
            <a:spLocks noChangeArrowheads="1"/>
          </p:cNvSpPr>
          <p:nvPr/>
        </p:nvSpPr>
        <p:spPr bwMode="auto">
          <a:xfrm>
            <a:off x="2183972" y="1484112"/>
            <a:ext cx="2385280" cy="544512"/>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chemeClr val="bg1"/>
                </a:solidFill>
                <a:effectLst>
                  <a:glow rad="139700">
                    <a:schemeClr val="tx1">
                      <a:alpha val="40000"/>
                    </a:schemeClr>
                  </a:glow>
                </a:effectLst>
                <a:latin typeface="AR ESSENCE" panose="02000000000000000000" pitchFamily="2" charset="0"/>
                <a:cs typeface="Arial" charset="0"/>
              </a:rPr>
              <a:t>2. Petrus 1, 8-11</a:t>
            </a:r>
          </a:p>
        </p:txBody>
      </p:sp>
      <p:sp>
        <p:nvSpPr>
          <p:cNvPr id="7" name="Rechteck 6">
            <a:extLst>
              <a:ext uri="{FF2B5EF4-FFF2-40B4-BE49-F238E27FC236}">
                <a16:creationId xmlns:a16="http://schemas.microsoft.com/office/drawing/2014/main" id="{C0D1656E-67C1-1145-AFC5-893A095C3E23}"/>
              </a:ext>
            </a:extLst>
          </p:cNvPr>
          <p:cNvSpPr/>
          <p:nvPr/>
        </p:nvSpPr>
        <p:spPr>
          <a:xfrm>
            <a:off x="441726" y="2096729"/>
            <a:ext cx="11320272" cy="904863"/>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24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Frucht in deinem Leben zeigt wo du stehst (V. 8+9)</a:t>
            </a:r>
          </a:p>
          <a:p>
            <a:pPr marL="714375" lvl="0" indent="-714375" eaLnBrk="0" fontAlgn="base" hangingPunct="0">
              <a:spcBef>
                <a:spcPct val="20000"/>
              </a:spcBef>
              <a:spcAft>
                <a:spcPct val="0"/>
              </a:spcAft>
              <a:buFont typeface="+mj-lt"/>
              <a:buAutoNum type="arabicPeriod"/>
              <a:tabLst>
                <a:tab pos="714375" algn="l"/>
              </a:tabLst>
            </a:pPr>
            <a:r>
              <a:rPr lang="de-DE" sz="24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wird dir Gewissheit über deine Errettung geben (V. 10+11)</a:t>
            </a:r>
          </a:p>
        </p:txBody>
      </p:sp>
    </p:spTree>
    <p:extLst>
      <p:ext uri="{BB962C8B-B14F-4D97-AF65-F5344CB8AC3E}">
        <p14:creationId xmlns:p14="http://schemas.microsoft.com/office/powerpoint/2010/main" val="205346218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 name="Picture 4" descr="logo">
            <a:extLst>
              <a:ext uri="{FF2B5EF4-FFF2-40B4-BE49-F238E27FC236}">
                <a16:creationId xmlns:a16="http://schemas.microsoft.com/office/drawing/2014/main" id="{6F46BA41-AA40-44B0-B963-1D83CFBA786A}"/>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02802971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274638"/>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tangle 5"/>
          <p:cNvSpPr txBox="1">
            <a:spLocks noChangeArrowheads="1"/>
          </p:cNvSpPr>
          <p:nvPr/>
        </p:nvSpPr>
        <p:spPr bwMode="auto">
          <a:xfrm>
            <a:off x="457200" y="1989138"/>
            <a:ext cx="8543924"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2. Petrus 1, 8-11</a:t>
            </a:r>
          </a:p>
        </p:txBody>
      </p:sp>
      <p:sp>
        <p:nvSpPr>
          <p:cNvPr id="8" name="Rectangle 5"/>
          <p:cNvSpPr txBox="1">
            <a:spLocks noChangeArrowheads="1"/>
          </p:cNvSpPr>
          <p:nvPr/>
        </p:nvSpPr>
        <p:spPr>
          <a:xfrm>
            <a:off x="457200" y="274638"/>
            <a:ext cx="7916092"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Mach ganze Sache mit Jesus</a:t>
            </a:r>
          </a:p>
        </p:txBody>
      </p:sp>
      <p:pic>
        <p:nvPicPr>
          <p:cNvPr id="10" name="Picture 4" descr="logo">
            <a:extLst>
              <a:ext uri="{FF2B5EF4-FFF2-40B4-BE49-F238E27FC236}">
                <a16:creationId xmlns:a16="http://schemas.microsoft.com/office/drawing/2014/main" id="{CB64CCA8-1375-4D87-BCE6-1D824757A26C}"/>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11" name="Rechteck 10">
            <a:extLst>
              <a:ext uri="{FF2B5EF4-FFF2-40B4-BE49-F238E27FC236}">
                <a16:creationId xmlns:a16="http://schemas.microsoft.com/office/drawing/2014/main" id="{B5628B69-A03E-45CD-B888-BBA1205EB436}"/>
              </a:ext>
            </a:extLst>
          </p:cNvPr>
          <p:cNvSpPr/>
          <p:nvPr/>
        </p:nvSpPr>
        <p:spPr>
          <a:xfrm>
            <a:off x="71919" y="2854375"/>
            <a:ext cx="11877384" cy="1557349"/>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2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Frucht in deinem Leben zeigt wo du stehst (V. 8+9)</a:t>
            </a:r>
          </a:p>
          <a:p>
            <a:pPr marL="714375" lvl="0" indent="-714375" eaLnBrk="0" fontAlgn="base" hangingPunct="0">
              <a:spcBef>
                <a:spcPct val="20000"/>
              </a:spcBef>
              <a:spcAft>
                <a:spcPct val="0"/>
              </a:spcAft>
              <a:buFont typeface="+mj-lt"/>
              <a:buAutoNum type="arabicPeriod"/>
              <a:tabLst>
                <a:tab pos="714375" algn="l"/>
              </a:tabLst>
            </a:pPr>
            <a:r>
              <a:rPr lang="de-DE" sz="2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wird dir Gewissheit über deine Errettung geben (V. 10+11)</a:t>
            </a:r>
          </a:p>
          <a:p>
            <a:pPr lvl="0" eaLnBrk="0" fontAlgn="base" hangingPunct="0">
              <a:spcBef>
                <a:spcPct val="20000"/>
              </a:spcBef>
              <a:spcAft>
                <a:spcPct val="0"/>
              </a:spcAft>
              <a:tabLst>
                <a:tab pos="714375" algn="l"/>
              </a:tabLst>
            </a:pPr>
            <a:endParaRPr lang="de-DE" sz="2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041106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fade">
                                      <p:cBhvr>
                                        <p:cTn id="17"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344557"/>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0000"/>
              </a:solidFill>
            </a:endParaRPr>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Mach ganze Sache mit Jesus</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54775" y="1515377"/>
            <a:ext cx="8207522" cy="18692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endParaRPr lang="de-DE" kern="0" dirty="0">
              <a:solidFill>
                <a:srgbClr val="FF0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r>
              <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Denn wenn diese Dinge bei euch vorhanden sind und zunehmen…</a:t>
            </a: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254775" y="198584"/>
            <a:ext cx="8524875" cy="180965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Frucht in deinem Leben zeigt wo du stehst (V. 8+9)</a:t>
            </a:r>
          </a:p>
          <a:p>
            <a:pPr>
              <a:defRPr/>
            </a:pPr>
            <a:endParaRPr lang="de-DE" sz="5400" dirty="0">
              <a:solidFill>
                <a:schemeClr val="accent4">
                  <a:lumMod val="60000"/>
                  <a:lumOff val="40000"/>
                </a:schemeClr>
              </a:solidFill>
              <a:latin typeface="AR ESSENCE" panose="02000000000000000000" pitchFamily="2"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graphicFrame>
        <p:nvGraphicFramePr>
          <p:cNvPr id="3" name="Tabelle 2">
            <a:extLst>
              <a:ext uri="{FF2B5EF4-FFF2-40B4-BE49-F238E27FC236}">
                <a16:creationId xmlns:a16="http://schemas.microsoft.com/office/drawing/2014/main" id="{97EC3C13-9F58-154B-B34E-DE688DB00870}"/>
              </a:ext>
            </a:extLst>
          </p:cNvPr>
          <p:cNvGraphicFramePr>
            <a:graphicFrameLocks noGrp="1"/>
          </p:cNvGraphicFramePr>
          <p:nvPr>
            <p:extLst>
              <p:ext uri="{D42A27DB-BD31-4B8C-83A1-F6EECF244321}">
                <p14:modId xmlns:p14="http://schemas.microsoft.com/office/powerpoint/2010/main" val="2048657159"/>
              </p:ext>
            </p:extLst>
          </p:nvPr>
        </p:nvGraphicFramePr>
        <p:xfrm>
          <a:off x="2758662" y="2986271"/>
          <a:ext cx="4734071" cy="3291840"/>
        </p:xfrm>
        <a:graphic>
          <a:graphicData uri="http://schemas.openxmlformats.org/drawingml/2006/table">
            <a:tbl>
              <a:tblPr firstRow="1" bandRow="1">
                <a:tableStyleId>{5C22544A-7EE6-4342-B048-85BDC9FD1C3A}</a:tableStyleId>
              </a:tblPr>
              <a:tblGrid>
                <a:gridCol w="608846">
                  <a:extLst>
                    <a:ext uri="{9D8B030D-6E8A-4147-A177-3AD203B41FA5}">
                      <a16:colId xmlns:a16="http://schemas.microsoft.com/office/drawing/2014/main" val="3138210488"/>
                    </a:ext>
                  </a:extLst>
                </a:gridCol>
                <a:gridCol w="4125225">
                  <a:extLst>
                    <a:ext uri="{9D8B030D-6E8A-4147-A177-3AD203B41FA5}">
                      <a16:colId xmlns:a16="http://schemas.microsoft.com/office/drawing/2014/main" val="380444524"/>
                    </a:ext>
                  </a:extLst>
                </a:gridCol>
              </a:tblGrid>
              <a:tr h="302261">
                <a:tc>
                  <a:txBody>
                    <a:bodyPr/>
                    <a:lstStyle/>
                    <a:p>
                      <a:pPr algn="l"/>
                      <a:r>
                        <a:rPr lang="de-DE" dirty="0"/>
                        <a:t>Vers</a:t>
                      </a:r>
                    </a:p>
                  </a:txBody>
                  <a:tcPr/>
                </a:tc>
                <a:tc>
                  <a:txBody>
                    <a:bodyPr/>
                    <a:lstStyle/>
                    <a:p>
                      <a:pPr algn="l"/>
                      <a:r>
                        <a:rPr lang="de-DE" dirty="0"/>
                        <a:t>Eigenschaft</a:t>
                      </a:r>
                    </a:p>
                  </a:txBody>
                  <a:tcPr/>
                </a:tc>
                <a:extLst>
                  <a:ext uri="{0D108BD9-81ED-4DB2-BD59-A6C34878D82A}">
                    <a16:rowId xmlns:a16="http://schemas.microsoft.com/office/drawing/2014/main" val="78620492"/>
                  </a:ext>
                </a:extLst>
              </a:tr>
              <a:tr h="243475">
                <a:tc>
                  <a:txBody>
                    <a:bodyPr/>
                    <a:lstStyle/>
                    <a:p>
                      <a:r>
                        <a:rPr lang="de-DE" dirty="0"/>
                        <a:t>5</a:t>
                      </a:r>
                    </a:p>
                  </a:txBody>
                  <a:tcPr/>
                </a:tc>
                <a:tc>
                  <a:txBody>
                    <a:bodyPr/>
                    <a:lstStyle/>
                    <a:p>
                      <a:r>
                        <a:rPr lang="de-DE" dirty="0"/>
                        <a:t>Tugend </a:t>
                      </a:r>
                      <a:r>
                        <a:rPr lang="de-DE"/>
                        <a:t>(Fleiß)</a:t>
                      </a:r>
                      <a:endParaRPr lang="de-DE" dirty="0"/>
                    </a:p>
                  </a:txBody>
                  <a:tcPr/>
                </a:tc>
                <a:extLst>
                  <a:ext uri="{0D108BD9-81ED-4DB2-BD59-A6C34878D82A}">
                    <a16:rowId xmlns:a16="http://schemas.microsoft.com/office/drawing/2014/main" val="790869157"/>
                  </a:ext>
                </a:extLst>
              </a:tr>
              <a:tr h="243475">
                <a:tc>
                  <a:txBody>
                    <a:bodyPr/>
                    <a:lstStyle/>
                    <a:p>
                      <a:r>
                        <a:rPr lang="de-DE" dirty="0"/>
                        <a:t>5</a:t>
                      </a:r>
                    </a:p>
                  </a:txBody>
                  <a:tcPr/>
                </a:tc>
                <a:tc>
                  <a:txBody>
                    <a:bodyPr/>
                    <a:lstStyle/>
                    <a:p>
                      <a:r>
                        <a:rPr lang="de-DE" dirty="0"/>
                        <a:t>Erkenntnis</a:t>
                      </a:r>
                    </a:p>
                  </a:txBody>
                  <a:tcPr/>
                </a:tc>
                <a:extLst>
                  <a:ext uri="{0D108BD9-81ED-4DB2-BD59-A6C34878D82A}">
                    <a16:rowId xmlns:a16="http://schemas.microsoft.com/office/drawing/2014/main" val="3856842926"/>
                  </a:ext>
                </a:extLst>
              </a:tr>
              <a:tr h="243475">
                <a:tc>
                  <a:txBody>
                    <a:bodyPr/>
                    <a:lstStyle/>
                    <a:p>
                      <a:r>
                        <a:rPr lang="de-DE" dirty="0"/>
                        <a:t>6</a:t>
                      </a:r>
                    </a:p>
                  </a:txBody>
                  <a:tcPr/>
                </a:tc>
                <a:tc>
                  <a:txBody>
                    <a:bodyPr/>
                    <a:lstStyle/>
                    <a:p>
                      <a:r>
                        <a:rPr lang="de-DE" dirty="0"/>
                        <a:t>Selbstbeherrschung</a:t>
                      </a:r>
                    </a:p>
                  </a:txBody>
                  <a:tcPr/>
                </a:tc>
                <a:extLst>
                  <a:ext uri="{0D108BD9-81ED-4DB2-BD59-A6C34878D82A}">
                    <a16:rowId xmlns:a16="http://schemas.microsoft.com/office/drawing/2014/main" val="706388286"/>
                  </a:ext>
                </a:extLst>
              </a:tr>
              <a:tr h="243475">
                <a:tc>
                  <a:txBody>
                    <a:bodyPr/>
                    <a:lstStyle/>
                    <a:p>
                      <a:r>
                        <a:rPr lang="de-DE"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standhaftes Ausharren</a:t>
                      </a:r>
                    </a:p>
                  </a:txBody>
                  <a:tcPr/>
                </a:tc>
                <a:extLst>
                  <a:ext uri="{0D108BD9-81ED-4DB2-BD59-A6C34878D82A}">
                    <a16:rowId xmlns:a16="http://schemas.microsoft.com/office/drawing/2014/main" val="190555481"/>
                  </a:ext>
                </a:extLst>
              </a:tr>
              <a:tr h="243475">
                <a:tc>
                  <a:txBody>
                    <a:bodyPr/>
                    <a:lstStyle/>
                    <a:p>
                      <a:r>
                        <a:rPr lang="de-DE" dirty="0"/>
                        <a:t>6</a:t>
                      </a:r>
                    </a:p>
                  </a:txBody>
                  <a:tcPr/>
                </a:tc>
                <a:tc>
                  <a:txBody>
                    <a:bodyPr/>
                    <a:lstStyle/>
                    <a:p>
                      <a:r>
                        <a:rPr lang="de-DE" dirty="0"/>
                        <a:t>Gottesfurcht</a:t>
                      </a:r>
                    </a:p>
                  </a:txBody>
                  <a:tcPr/>
                </a:tc>
                <a:extLst>
                  <a:ext uri="{0D108BD9-81ED-4DB2-BD59-A6C34878D82A}">
                    <a16:rowId xmlns:a16="http://schemas.microsoft.com/office/drawing/2014/main" val="2795668350"/>
                  </a:ext>
                </a:extLst>
              </a:tr>
              <a:tr h="243475">
                <a:tc>
                  <a:txBody>
                    <a:bodyPr/>
                    <a:lstStyle/>
                    <a:p>
                      <a:r>
                        <a:rPr lang="de-DE" dirty="0"/>
                        <a:t>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Bruderliebe (geschwisterliche Liebe)</a:t>
                      </a:r>
                    </a:p>
                  </a:txBody>
                  <a:tcPr/>
                </a:tc>
                <a:extLst>
                  <a:ext uri="{0D108BD9-81ED-4DB2-BD59-A6C34878D82A}">
                    <a16:rowId xmlns:a16="http://schemas.microsoft.com/office/drawing/2014/main" val="577404788"/>
                  </a:ext>
                </a:extLst>
              </a:tr>
              <a:tr h="243475">
                <a:tc>
                  <a:txBody>
                    <a:bodyPr/>
                    <a:lstStyle/>
                    <a:p>
                      <a:r>
                        <a:rPr lang="de-DE" dirty="0"/>
                        <a:t>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Liebe (Liebe zu allen Menschen)</a:t>
                      </a:r>
                    </a:p>
                  </a:txBody>
                  <a:tcPr/>
                </a:tc>
                <a:extLst>
                  <a:ext uri="{0D108BD9-81ED-4DB2-BD59-A6C34878D82A}">
                    <a16:rowId xmlns:a16="http://schemas.microsoft.com/office/drawing/2014/main" val="3246302215"/>
                  </a:ext>
                </a:extLst>
              </a:tr>
              <a:tr h="243475">
                <a:tc>
                  <a:txBody>
                    <a:bodyPr/>
                    <a:lstStyle/>
                    <a:p>
                      <a:endParaRPr lang="de-DE" dirty="0"/>
                    </a:p>
                  </a:txBody>
                  <a:tcPr/>
                </a:tc>
                <a:tc>
                  <a:txBody>
                    <a:bodyPr/>
                    <a:lstStyle/>
                    <a:p>
                      <a:endParaRPr lang="de-DE" dirty="0"/>
                    </a:p>
                  </a:txBody>
                  <a:tcPr/>
                </a:tc>
                <a:extLst>
                  <a:ext uri="{0D108BD9-81ED-4DB2-BD59-A6C34878D82A}">
                    <a16:rowId xmlns:a16="http://schemas.microsoft.com/office/drawing/2014/main" val="461319321"/>
                  </a:ext>
                </a:extLst>
              </a:tr>
            </a:tbl>
          </a:graphicData>
        </a:graphic>
      </p:graphicFrame>
      <p:cxnSp>
        <p:nvCxnSpPr>
          <p:cNvPr id="5" name="Gerade Verbindung 4">
            <a:extLst>
              <a:ext uri="{FF2B5EF4-FFF2-40B4-BE49-F238E27FC236}">
                <a16:creationId xmlns:a16="http://schemas.microsoft.com/office/drawing/2014/main" id="{5BB32ECA-6C78-DA41-8F85-37D0C49BC339}"/>
              </a:ext>
            </a:extLst>
          </p:cNvPr>
          <p:cNvCxnSpPr/>
          <p:nvPr/>
        </p:nvCxnSpPr>
        <p:spPr>
          <a:xfrm>
            <a:off x="1677787" y="2486431"/>
            <a:ext cx="12192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Gerade Verbindung mit Pfeil 17">
            <a:extLst>
              <a:ext uri="{FF2B5EF4-FFF2-40B4-BE49-F238E27FC236}">
                <a16:creationId xmlns:a16="http://schemas.microsoft.com/office/drawing/2014/main" id="{81678793-20C9-FE46-8DBA-59BA351B6A66}"/>
              </a:ext>
            </a:extLst>
          </p:cNvPr>
          <p:cNvCxnSpPr>
            <a:cxnSpLocks/>
          </p:cNvCxnSpPr>
          <p:nvPr/>
        </p:nvCxnSpPr>
        <p:spPr>
          <a:xfrm>
            <a:off x="2261499" y="2486431"/>
            <a:ext cx="497163" cy="49984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Ring 22">
            <a:extLst>
              <a:ext uri="{FF2B5EF4-FFF2-40B4-BE49-F238E27FC236}">
                <a16:creationId xmlns:a16="http://schemas.microsoft.com/office/drawing/2014/main" id="{D775B8DB-0540-E74E-B5CE-D3197F64ED77}"/>
              </a:ext>
            </a:extLst>
          </p:cNvPr>
          <p:cNvSpPr/>
          <p:nvPr/>
        </p:nvSpPr>
        <p:spPr>
          <a:xfrm>
            <a:off x="3812719" y="2031286"/>
            <a:ext cx="4039604" cy="654209"/>
          </a:xfrm>
          <a:prstGeom prst="donut">
            <a:avLst>
              <a:gd name="adj" fmla="val 5340"/>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25" name="Rectangle 6">
            <a:extLst>
              <a:ext uri="{FF2B5EF4-FFF2-40B4-BE49-F238E27FC236}">
                <a16:creationId xmlns:a16="http://schemas.microsoft.com/office/drawing/2014/main" id="{F88FA329-0920-9544-B679-E355C954FC5B}"/>
              </a:ext>
            </a:extLst>
          </p:cNvPr>
          <p:cNvSpPr txBox="1">
            <a:spLocks noChangeArrowheads="1"/>
          </p:cNvSpPr>
          <p:nvPr/>
        </p:nvSpPr>
        <p:spPr bwMode="auto">
          <a:xfrm>
            <a:off x="7235005" y="4053564"/>
            <a:ext cx="5140008" cy="16024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endParaRPr lang="de-DE" kern="0" dirty="0">
              <a:solidFill>
                <a:srgbClr val="FF0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r>
              <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Sind diese Dinge bei dir vorhanden?</a:t>
            </a:r>
          </a:p>
          <a:p>
            <a:pPr marL="376238" indent="0">
              <a:buNone/>
              <a:tabLst>
                <a:tab pos="719138" algn="l"/>
              </a:tabLst>
              <a:defRPr/>
            </a:pPr>
            <a:r>
              <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-&gt; Dann wirst du darin auch wachsen!</a:t>
            </a:r>
          </a:p>
          <a:p>
            <a:pPr marL="376238" indent="0">
              <a:buNone/>
              <a:tabLst>
                <a:tab pos="719138" algn="l"/>
              </a:tabLst>
              <a:defRPr/>
            </a:pPr>
            <a:br>
              <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br>
            <a:endPar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cxnSp>
        <p:nvCxnSpPr>
          <p:cNvPr id="27" name="Gerade Verbindung mit Pfeil 26">
            <a:extLst>
              <a:ext uri="{FF2B5EF4-FFF2-40B4-BE49-F238E27FC236}">
                <a16:creationId xmlns:a16="http://schemas.microsoft.com/office/drawing/2014/main" id="{93E27DE4-0564-DB47-B24C-97712AA5F93C}"/>
              </a:ext>
            </a:extLst>
          </p:cNvPr>
          <p:cNvCxnSpPr>
            <a:cxnSpLocks/>
          </p:cNvCxnSpPr>
          <p:nvPr/>
        </p:nvCxnSpPr>
        <p:spPr>
          <a:xfrm flipH="1" flipV="1">
            <a:off x="7665637" y="2685495"/>
            <a:ext cx="744279" cy="1886506"/>
          </a:xfrm>
          <a:prstGeom prst="straightConnector1">
            <a:avLst/>
          </a:prstGeom>
          <a:ln w="98425">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a:extLst>
              <a:ext uri="{FF2B5EF4-FFF2-40B4-BE49-F238E27FC236}">
                <a16:creationId xmlns:a16="http://schemas.microsoft.com/office/drawing/2014/main" id="{9E09CBB1-217A-2F41-BA3C-07C1224AAB01}"/>
              </a:ext>
            </a:extLst>
          </p:cNvPr>
          <p:cNvCxnSpPr>
            <a:cxnSpLocks/>
          </p:cNvCxnSpPr>
          <p:nvPr/>
        </p:nvCxnSpPr>
        <p:spPr>
          <a:xfrm>
            <a:off x="457200" y="2486431"/>
            <a:ext cx="712381" cy="1567133"/>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34" name="Rechteck 33">
            <a:extLst>
              <a:ext uri="{FF2B5EF4-FFF2-40B4-BE49-F238E27FC236}">
                <a16:creationId xmlns:a16="http://schemas.microsoft.com/office/drawing/2014/main" id="{5656998D-3F7E-E54B-AC4C-AF07FAA7C58A}"/>
              </a:ext>
            </a:extLst>
          </p:cNvPr>
          <p:cNvSpPr/>
          <p:nvPr/>
        </p:nvSpPr>
        <p:spPr>
          <a:xfrm>
            <a:off x="201549" y="4195213"/>
            <a:ext cx="2301462" cy="170611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soft" dir="t">
                <a:rot lat="0" lon="0" rev="15600000"/>
              </a:lightRig>
            </a:scene3d>
            <a:sp3d extrusionH="57150" prstMaterial="softEdge">
              <a:bevelT w="25400" h="38100"/>
            </a:sp3d>
          </a:bodyPr>
          <a:lstStyle/>
          <a:p>
            <a:pPr algn="ctr"/>
            <a:r>
              <a:rPr lang="de-DE" b="1" dirty="0">
                <a:ln w="0"/>
                <a:solidFill>
                  <a:schemeClr val="tx1"/>
                </a:solidFill>
                <a:effectLst>
                  <a:outerShdw blurRad="38100" dist="19050" dir="2700000" algn="tl" rotWithShape="0">
                    <a:schemeClr val="dk1">
                      <a:alpha val="40000"/>
                    </a:schemeClr>
                  </a:outerShdw>
                </a:effectLst>
              </a:rPr>
              <a:t>Aber es besteht auch die Möglichkeit, dass keine Frucht in deinem Leben vorhanden ist!</a:t>
            </a:r>
          </a:p>
        </p:txBody>
      </p:sp>
      <p:sp>
        <p:nvSpPr>
          <p:cNvPr id="37" name="Ring 36">
            <a:extLst>
              <a:ext uri="{FF2B5EF4-FFF2-40B4-BE49-F238E27FC236}">
                <a16:creationId xmlns:a16="http://schemas.microsoft.com/office/drawing/2014/main" id="{503EC680-224B-C042-B6B2-0441F669DD19}"/>
              </a:ext>
            </a:extLst>
          </p:cNvPr>
          <p:cNvSpPr/>
          <p:nvPr/>
        </p:nvSpPr>
        <p:spPr>
          <a:xfrm>
            <a:off x="-1" y="1952946"/>
            <a:ext cx="1677787" cy="732549"/>
          </a:xfrm>
          <a:prstGeom prst="donut">
            <a:avLst/>
          </a:prstGeom>
          <a:solidFill>
            <a:schemeClr val="accent2">
              <a:alpha val="45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Tree>
    <p:extLst>
      <p:ext uri="{BB962C8B-B14F-4D97-AF65-F5344CB8AC3E}">
        <p14:creationId xmlns:p14="http://schemas.microsoft.com/office/powerpoint/2010/main" val="286131951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nodeType="after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blinds(horizontal)">
                                      <p:cBhvr>
                                        <p:cTn id="10" dur="500"/>
                                        <p:tgtEl>
                                          <p:spTgt spid="18"/>
                                        </p:tgtEl>
                                      </p:cBhvr>
                                    </p:animEffect>
                                  </p:childTnLst>
                                </p:cTn>
                              </p:par>
                            </p:childTnLst>
                          </p:cTn>
                        </p:par>
                        <p:par>
                          <p:cTn id="11" fill="hold">
                            <p:stCondLst>
                              <p:cond delay="500"/>
                            </p:stCondLst>
                            <p:childTnLst>
                              <p:par>
                                <p:cTn id="12" presetID="1" presetClass="entr" presetSubtype="0" fill="hold" nodeType="after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childTnLst>
                                </p:cTn>
                              </p:par>
                            </p:childTnLst>
                          </p:cTn>
                        </p:par>
                        <p:par>
                          <p:cTn id="18" fill="hold">
                            <p:stCondLst>
                              <p:cond delay="0"/>
                            </p:stCondLst>
                            <p:childTnLst>
                              <p:par>
                                <p:cTn id="19" presetID="2" presetClass="entr" presetSubtype="4" fill="hold" nodeType="after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additive="base">
                                        <p:cTn id="21" dur="500" fill="hold"/>
                                        <p:tgtEl>
                                          <p:spTgt spid="27"/>
                                        </p:tgtEl>
                                        <p:attrNameLst>
                                          <p:attrName>ppt_x</p:attrName>
                                        </p:attrNameLst>
                                      </p:cBhvr>
                                      <p:tavLst>
                                        <p:tav tm="0">
                                          <p:val>
                                            <p:strVal val="#ppt_x"/>
                                          </p:val>
                                        </p:tav>
                                        <p:tav tm="100000">
                                          <p:val>
                                            <p:strVal val="#ppt_x"/>
                                          </p:val>
                                        </p:tav>
                                      </p:tavLst>
                                    </p:anim>
                                    <p:anim calcmode="lin" valueType="num">
                                      <p:cBhvr additive="base">
                                        <p:cTn id="22" dur="500" fill="hold"/>
                                        <p:tgtEl>
                                          <p:spTgt spid="27"/>
                                        </p:tgtEl>
                                        <p:attrNameLst>
                                          <p:attrName>ppt_y</p:attrName>
                                        </p:attrNameLst>
                                      </p:cBhvr>
                                      <p:tavLst>
                                        <p:tav tm="0">
                                          <p:val>
                                            <p:strVal val="1+#ppt_h/2"/>
                                          </p:val>
                                        </p:tav>
                                        <p:tav tm="100000">
                                          <p:val>
                                            <p:strVal val="#ppt_y"/>
                                          </p:val>
                                        </p:tav>
                                      </p:tavLst>
                                    </p:anim>
                                  </p:childTnLst>
                                </p:cTn>
                              </p:par>
                            </p:childTnLst>
                          </p:cTn>
                        </p:par>
                        <p:par>
                          <p:cTn id="23" fill="hold">
                            <p:stCondLst>
                              <p:cond delay="500"/>
                            </p:stCondLst>
                            <p:childTnLst>
                              <p:par>
                                <p:cTn id="24" presetID="2" presetClass="entr" presetSubtype="4"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 calcmode="lin" valueType="num">
                                      <p:cBhvr additive="base">
                                        <p:cTn id="26" dur="500" fill="hold"/>
                                        <p:tgtEl>
                                          <p:spTgt spid="23"/>
                                        </p:tgtEl>
                                        <p:attrNameLst>
                                          <p:attrName>ppt_x</p:attrName>
                                        </p:attrNameLst>
                                      </p:cBhvr>
                                      <p:tavLst>
                                        <p:tav tm="0">
                                          <p:val>
                                            <p:strVal val="#ppt_x"/>
                                          </p:val>
                                        </p:tav>
                                        <p:tav tm="100000">
                                          <p:val>
                                            <p:strVal val="#ppt_x"/>
                                          </p:val>
                                        </p:tav>
                                      </p:tavLst>
                                    </p:anim>
                                    <p:anim calcmode="lin" valueType="num">
                                      <p:cBhvr additive="base">
                                        <p:cTn id="2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blinds(horizontal)">
                                      <p:cBhvr>
                                        <p:cTn id="32" dur="500"/>
                                        <p:tgtEl>
                                          <p:spTgt spid="37"/>
                                        </p:tgtEl>
                                      </p:cBhvr>
                                    </p:animEffect>
                                  </p:childTnLst>
                                </p:cTn>
                              </p:par>
                            </p:childTnLst>
                          </p:cTn>
                        </p:par>
                        <p:par>
                          <p:cTn id="33" fill="hold">
                            <p:stCondLst>
                              <p:cond delay="500"/>
                            </p:stCondLst>
                            <p:childTnLst>
                              <p:par>
                                <p:cTn id="34" presetID="3" presetClass="entr" presetSubtype="10" fill="hold" nodeType="after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blinds(horizontal)">
                                      <p:cBhvr>
                                        <p:cTn id="36" dur="500"/>
                                        <p:tgtEl>
                                          <p:spTgt spid="32"/>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blinds(horizontal)">
                                      <p:cBhvr>
                                        <p:cTn id="39"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p:bldP spid="34" grpId="0" animBg="1"/>
      <p:bldP spid="3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274638"/>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Mach ganze Sache mit Jesus</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307728" y="2768479"/>
            <a:ext cx="12335435" cy="7861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376238" indent="0">
              <a:buNone/>
              <a:tabLst>
                <a:tab pos="719138" algn="l"/>
              </a:tabLst>
              <a:defRPr/>
            </a:pPr>
            <a:r>
              <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…so lassen sie euch nicht träge noch unfruchtbar sein für die Erkenntnis unseres Herrn Jesus Christus.</a:t>
            </a:r>
            <a:endParaRPr lang="de-DE" sz="2400" kern="0" dirty="0">
              <a:solidFill>
                <a:schemeClr val="accent4"/>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167221" y="129138"/>
            <a:ext cx="8524875" cy="1513821"/>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Frucht in deinem Leben zeigt wo du stehst</a:t>
            </a:r>
          </a:p>
          <a:p>
            <a:pPr>
              <a:defRPr/>
            </a:pPr>
            <a:endParaRPr lang="de-DE" sz="5400" b="1" dirty="0">
              <a:solidFill>
                <a:schemeClr val="accent4">
                  <a:lumMod val="60000"/>
                  <a:lumOff val="40000"/>
                </a:schemeClr>
              </a:solidFill>
              <a:latin typeface="AR ESSENCE" panose="02000000000000000000" pitchFamily="2" charset="0"/>
            </a:endParaRPr>
          </a:p>
          <a:p>
            <a:pPr>
              <a:defRPr/>
            </a:pPr>
            <a:endParaRPr lang="de-DE" sz="5400" dirty="0">
              <a:solidFill>
                <a:schemeClr val="accent4">
                  <a:lumMod val="60000"/>
                  <a:lumOff val="40000"/>
                </a:schemeClr>
              </a:solidFill>
              <a:latin typeface="AR ESSENCE" panose="02000000000000000000" pitchFamily="2"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ahmen 2">
            <a:extLst>
              <a:ext uri="{FF2B5EF4-FFF2-40B4-BE49-F238E27FC236}">
                <a16:creationId xmlns:a16="http://schemas.microsoft.com/office/drawing/2014/main" id="{4450A0D1-B7EE-3E48-BA1C-DF3FE72652F7}"/>
              </a:ext>
            </a:extLst>
          </p:cNvPr>
          <p:cNvSpPr/>
          <p:nvPr/>
        </p:nvSpPr>
        <p:spPr>
          <a:xfrm>
            <a:off x="2545976" y="2784167"/>
            <a:ext cx="9481731" cy="499272"/>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4" name="Rechteckige Legende 3">
            <a:extLst>
              <a:ext uri="{FF2B5EF4-FFF2-40B4-BE49-F238E27FC236}">
                <a16:creationId xmlns:a16="http://schemas.microsoft.com/office/drawing/2014/main" id="{674AEF58-D115-1D40-AC02-8F4EA30F903B}"/>
              </a:ext>
            </a:extLst>
          </p:cNvPr>
          <p:cNvSpPr/>
          <p:nvPr/>
        </p:nvSpPr>
        <p:spPr>
          <a:xfrm>
            <a:off x="404966" y="3428940"/>
            <a:ext cx="10591837" cy="2398119"/>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48640" marR="548640" algn="ctr">
              <a:spcBef>
                <a:spcPts val="1800"/>
              </a:spcBef>
              <a:spcAft>
                <a:spcPts val="1800"/>
              </a:spcAft>
            </a:pPr>
            <a:r>
              <a:rPr lang="de-DE" b="1" i="1" dirty="0">
                <a:solidFill>
                  <a:srgbClr val="FFFF00"/>
                </a:solidFill>
                <a:latin typeface="Calibri" panose="020F0502020204030204" pitchFamily="34" charset="0"/>
                <a:ea typeface="MS Mincho" panose="02020609040205080304" pitchFamily="49" charset="-128"/>
              </a:rPr>
              <a:t>Wenn wir nicht vorangehen, stehen wir nicht etwa still, sondern gehen zurück. Darum ist es </a:t>
            </a:r>
            <a:r>
              <a:rPr lang="de-DE" b="1" i="1">
                <a:solidFill>
                  <a:srgbClr val="FFFF00"/>
                </a:solidFill>
                <a:latin typeface="Calibri" panose="020F0502020204030204" pitchFamily="34" charset="0"/>
                <a:ea typeface="MS Mincho" panose="02020609040205080304" pitchFamily="49" charset="-128"/>
              </a:rPr>
              <a:t>bei einem </a:t>
            </a:r>
            <a:r>
              <a:rPr lang="de-DE" b="1" i="1" dirty="0">
                <a:solidFill>
                  <a:srgbClr val="FFFF00"/>
                </a:solidFill>
                <a:latin typeface="Calibri" panose="020F0502020204030204" pitchFamily="34" charset="0"/>
                <a:ea typeface="MS Mincho" panose="02020609040205080304" pitchFamily="49" charset="-128"/>
              </a:rPr>
              <a:t>gesunden Christen normal, dass er wächst im Glauben. Wächst einer nicht, müssen wir uns fragen, ob er überhaupt Christ sei. Vielleicht ist er gar nicht von Neuem geboren. Falls er es ist und trotzdem nicht wächst, ist er krank.</a:t>
            </a:r>
          </a:p>
          <a:p>
            <a:pPr>
              <a:spcAft>
                <a:spcPts val="0"/>
              </a:spcAft>
            </a:pPr>
            <a:r>
              <a:rPr lang="de-DE" dirty="0">
                <a:latin typeface="Calibri" panose="020F0502020204030204" pitchFamily="34" charset="0"/>
                <a:ea typeface="MS Mincho" panose="02020609040205080304" pitchFamily="49" charset="-128"/>
              </a:rPr>
              <a:t>Peters, B. (2013). </a:t>
            </a:r>
            <a:r>
              <a:rPr lang="de-DE" i="1" dirty="0">
                <a:solidFill>
                  <a:srgbClr val="0000FF"/>
                </a:solidFill>
                <a:latin typeface="Calibri" panose="020F0502020204030204" pitchFamily="34" charset="0"/>
                <a:ea typeface="MS Mincho" panose="02020609040205080304" pitchFamily="49" charset="-128"/>
              </a:rPr>
              <a:t>Der zweite Brief des Petrus/der Brief des Judas</a:t>
            </a:r>
            <a:r>
              <a:rPr lang="de-DE" dirty="0">
                <a:latin typeface="Calibri" panose="020F0502020204030204" pitchFamily="34" charset="0"/>
                <a:ea typeface="MS Mincho" panose="02020609040205080304" pitchFamily="49" charset="-128"/>
              </a:rPr>
              <a:t>. (1. Auflage, S. 31). Bielefeld: Christliche Literatur-Verbreitung.</a:t>
            </a:r>
          </a:p>
          <a:p>
            <a:pPr algn="ctr"/>
            <a:endParaRPr lang="de-DE" dirty="0"/>
          </a:p>
        </p:txBody>
      </p:sp>
    </p:spTree>
    <p:extLst>
      <p:ext uri="{BB962C8B-B14F-4D97-AF65-F5344CB8AC3E}">
        <p14:creationId xmlns:p14="http://schemas.microsoft.com/office/powerpoint/2010/main" val="322890229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Mach ganze Sache mit Jesus</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240364" y="158397"/>
            <a:ext cx="8524875" cy="156760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Frucht in deinem Leben zeigt wo du stehst</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7" name="Rectangle 6">
            <a:extLst>
              <a:ext uri="{FF2B5EF4-FFF2-40B4-BE49-F238E27FC236}">
                <a16:creationId xmlns:a16="http://schemas.microsoft.com/office/drawing/2014/main" id="{B3BEA4BB-1BA3-FC43-8041-682927A8F668}"/>
              </a:ext>
            </a:extLst>
          </p:cNvPr>
          <p:cNvSpPr txBox="1">
            <a:spLocks noChangeArrowheads="1"/>
          </p:cNvSpPr>
          <p:nvPr/>
        </p:nvSpPr>
        <p:spPr bwMode="auto">
          <a:xfrm>
            <a:off x="-55626" y="1618255"/>
            <a:ext cx="11234928" cy="15722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endParaRPr lang="de-DE" kern="0" dirty="0">
              <a:solidFill>
                <a:srgbClr val="FF0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r>
              <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Wem dagegen diese Dinge fehlen, der ist blind und kurzsichtig…</a:t>
            </a:r>
          </a:p>
          <a:p>
            <a:pPr marL="719138">
              <a:buFontTx/>
              <a:buChar char="-"/>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833438" indent="-457200">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8" name="Rechteckige Legende 7">
            <a:extLst>
              <a:ext uri="{FF2B5EF4-FFF2-40B4-BE49-F238E27FC236}">
                <a16:creationId xmlns:a16="http://schemas.microsoft.com/office/drawing/2014/main" id="{A434FD54-8D75-024E-A24A-4E275DB02978}"/>
              </a:ext>
            </a:extLst>
          </p:cNvPr>
          <p:cNvSpPr/>
          <p:nvPr/>
        </p:nvSpPr>
        <p:spPr>
          <a:xfrm>
            <a:off x="384049" y="3390255"/>
            <a:ext cx="10910046" cy="206596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accent4">
                    <a:lumMod val="60000"/>
                    <a:lumOff val="40000"/>
                  </a:schemeClr>
                </a:solidFill>
              </a:rPr>
              <a:t>Blindheit. Wem die sieben Eigenschaften, die in Vers 5–7 genannt werden, fehlen, der ist blind. Er ist sich nicht bewusst, was das Wichtigste in seinem Leben ist. Er kann keine wahren geistlichen Werte mehr erkennen. Er lebt in einer finsteren Schattenwelt.</a:t>
            </a:r>
          </a:p>
          <a:p>
            <a:endParaRPr lang="de-DE" dirty="0"/>
          </a:p>
          <a:p>
            <a:r>
              <a:rPr lang="de-DE" dirty="0"/>
              <a:t>MacDonald, W. (2018). Kommentar zum Neuen Testament. (C. Eichler, Übers.) (7. Auflage, S. 1363). Bielefeld: Christliche Literatur-Verbreitung.</a:t>
            </a:r>
          </a:p>
        </p:txBody>
      </p:sp>
      <p:sp>
        <p:nvSpPr>
          <p:cNvPr id="3" name="Rahmen 2">
            <a:extLst>
              <a:ext uri="{FF2B5EF4-FFF2-40B4-BE49-F238E27FC236}">
                <a16:creationId xmlns:a16="http://schemas.microsoft.com/office/drawing/2014/main" id="{836B8205-8334-A346-A9E7-A096DCB8AFBD}"/>
              </a:ext>
            </a:extLst>
          </p:cNvPr>
          <p:cNvSpPr/>
          <p:nvPr/>
        </p:nvSpPr>
        <p:spPr>
          <a:xfrm>
            <a:off x="4268633" y="2174027"/>
            <a:ext cx="1570439" cy="457286"/>
          </a:xfrm>
          <a:prstGeom prst="frame">
            <a:avLst/>
          </a:prstGeom>
          <a:solidFill>
            <a:srgbClr val="FF0000"/>
          </a:solid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cxnSp>
        <p:nvCxnSpPr>
          <p:cNvPr id="5" name="Gerade Verbindung mit Pfeil 4">
            <a:extLst>
              <a:ext uri="{FF2B5EF4-FFF2-40B4-BE49-F238E27FC236}">
                <a16:creationId xmlns:a16="http://schemas.microsoft.com/office/drawing/2014/main" id="{4E15444C-26D8-8C4F-82AB-53323138A5D1}"/>
              </a:ext>
            </a:extLst>
          </p:cNvPr>
          <p:cNvCxnSpPr>
            <a:cxnSpLocks/>
          </p:cNvCxnSpPr>
          <p:nvPr/>
        </p:nvCxnSpPr>
        <p:spPr>
          <a:xfrm flipH="1">
            <a:off x="896471" y="2631313"/>
            <a:ext cx="4052048" cy="711156"/>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99176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par>
                          <p:cTn id="12" fill="hold">
                            <p:stCondLst>
                              <p:cond delay="1000"/>
                            </p:stCondLst>
                            <p:childTnLst>
                              <p:par>
                                <p:cTn id="13" presetID="1" presetClass="entr" presetSubtype="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22081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Mach ganze Sache mit Jesus</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84336" y="1311645"/>
            <a:ext cx="8431866" cy="35652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endParaRPr lang="de-DE" kern="0" dirty="0">
              <a:solidFill>
                <a:srgbClr val="FF0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r>
              <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Wem dagegen diese Dinge fehlen, der ist blind und kurzsichtig und hat die Reinigung von seinen früheren Sünden vergessen. </a:t>
            </a: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376238" indent="0">
              <a:buNone/>
              <a:tabLst>
                <a:tab pos="719138" algn="l"/>
              </a:tabLst>
              <a:defRPr/>
            </a:pPr>
            <a:endParaRPr lang="de-DE" kern="0" dirty="0">
              <a:solidFill>
                <a:srgbClr val="FFC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385483" y="220810"/>
            <a:ext cx="7431205" cy="1554162"/>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Frucht in deinem Leben zeigt wo du stehst</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2" name="Rechteckige Legende 1">
            <a:extLst>
              <a:ext uri="{FF2B5EF4-FFF2-40B4-BE49-F238E27FC236}">
                <a16:creationId xmlns:a16="http://schemas.microsoft.com/office/drawing/2014/main" id="{B40F101C-D3B2-DA40-AE5F-32F87CB808AC}"/>
              </a:ext>
            </a:extLst>
          </p:cNvPr>
          <p:cNvSpPr/>
          <p:nvPr/>
        </p:nvSpPr>
        <p:spPr>
          <a:xfrm>
            <a:off x="218520" y="2880468"/>
            <a:ext cx="10539603" cy="2282918"/>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i="1" dirty="0">
                <a:solidFill>
                  <a:schemeClr val="accent4">
                    <a:lumMod val="60000"/>
                    <a:lumOff val="40000"/>
                  </a:schemeClr>
                </a:solidFill>
              </a:rPr>
              <a:t>Kurzsichtigkeit</a:t>
            </a:r>
            <a:r>
              <a:rPr lang="de-DE" b="1" dirty="0">
                <a:solidFill>
                  <a:schemeClr val="accent4">
                    <a:lumMod val="60000"/>
                    <a:lumOff val="40000"/>
                  </a:schemeClr>
                </a:solidFill>
              </a:rPr>
              <a:t>. Es gibt verschiedene Grade des schlechten Sehens, die »unter Blindheit und sonstige Augenkrankheiten« zusammengefasst werden. Kurzsichtigkeit ist die Form von Blindheit, bei der der Mensch nur für die Gegenwart und nicht für die Zukunft lebt. Er ist mit dem Materiellen dermaßen beschäftigt, dass er das Geistliche darüber vergisst.</a:t>
            </a:r>
          </a:p>
          <a:p>
            <a:r>
              <a:rPr lang="de-DE" dirty="0"/>
              <a:t> MacDonald, W. (2018). </a:t>
            </a:r>
            <a:r>
              <a:rPr lang="de-DE" i="1" u="sng" dirty="0">
                <a:hlinkClick r:id="rId3"/>
              </a:rPr>
              <a:t>Kommentar zum Neuen Testament</a:t>
            </a:r>
            <a:r>
              <a:rPr lang="de-DE" dirty="0"/>
              <a:t>. (C. Eichler, Übers.) (7. Auflage, S. 1363). Bielefeld: Christliche Literatur-Verbreitung.</a:t>
            </a:r>
          </a:p>
        </p:txBody>
      </p:sp>
      <p:sp>
        <p:nvSpPr>
          <p:cNvPr id="3" name="Rahmen 2">
            <a:extLst>
              <a:ext uri="{FF2B5EF4-FFF2-40B4-BE49-F238E27FC236}">
                <a16:creationId xmlns:a16="http://schemas.microsoft.com/office/drawing/2014/main" id="{5260A914-A549-4341-8E83-7768A0627DE7}"/>
              </a:ext>
            </a:extLst>
          </p:cNvPr>
          <p:cNvSpPr/>
          <p:nvPr/>
        </p:nvSpPr>
        <p:spPr>
          <a:xfrm>
            <a:off x="6205266" y="1890992"/>
            <a:ext cx="1243874" cy="436728"/>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cxnSp>
        <p:nvCxnSpPr>
          <p:cNvPr id="5" name="Gerade Verbindung mit Pfeil 4">
            <a:extLst>
              <a:ext uri="{FF2B5EF4-FFF2-40B4-BE49-F238E27FC236}">
                <a16:creationId xmlns:a16="http://schemas.microsoft.com/office/drawing/2014/main" id="{C9DB33E1-1B60-8F4E-84BA-E375F15117E9}"/>
              </a:ext>
            </a:extLst>
          </p:cNvPr>
          <p:cNvCxnSpPr/>
          <p:nvPr/>
        </p:nvCxnSpPr>
        <p:spPr>
          <a:xfrm>
            <a:off x="7045722" y="2327720"/>
            <a:ext cx="0" cy="516185"/>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Rahmen 6">
            <a:extLst>
              <a:ext uri="{FF2B5EF4-FFF2-40B4-BE49-F238E27FC236}">
                <a16:creationId xmlns:a16="http://schemas.microsoft.com/office/drawing/2014/main" id="{933EB887-5FE6-D64C-98E8-5ACDBB194BE1}"/>
              </a:ext>
            </a:extLst>
          </p:cNvPr>
          <p:cNvSpPr/>
          <p:nvPr/>
        </p:nvSpPr>
        <p:spPr>
          <a:xfrm>
            <a:off x="218520" y="2327720"/>
            <a:ext cx="6608683" cy="359977"/>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Tree>
    <p:extLst>
      <p:ext uri="{BB962C8B-B14F-4D97-AF65-F5344CB8AC3E}">
        <p14:creationId xmlns:p14="http://schemas.microsoft.com/office/powerpoint/2010/main" val="18847606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heckerboard(across)">
                                      <p:cBhvr>
                                        <p:cTn id="10" dur="500"/>
                                        <p:tgtEl>
                                          <p:spTgt spid="7"/>
                                        </p:tgtEl>
                                      </p:cBhvr>
                                    </p:animEffect>
                                  </p:childTnLst>
                                </p:cTn>
                              </p:par>
                            </p:childTnLst>
                          </p:cTn>
                        </p:par>
                        <p:par>
                          <p:cTn id="11" fill="hold">
                            <p:stCondLst>
                              <p:cond delay="500"/>
                            </p:stCondLst>
                            <p:childTnLst>
                              <p:par>
                                <p:cTn id="12" presetID="5" presetClass="entr" presetSubtype="1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heckerboard(across)">
                                      <p:cBhvr>
                                        <p:cTn id="14" dur="500"/>
                                        <p:tgtEl>
                                          <p:spTgt spid="5"/>
                                        </p:tgtEl>
                                      </p:cBhvr>
                                    </p:animEffect>
                                  </p:childTnLst>
                                </p:cTn>
                              </p:par>
                            </p:childTnLst>
                          </p:cTn>
                        </p:par>
                        <p:par>
                          <p:cTn id="15" fill="hold">
                            <p:stCondLst>
                              <p:cond delay="1000"/>
                            </p:stCondLst>
                            <p:childTnLst>
                              <p:par>
                                <p:cTn id="16" presetID="5" presetClass="entr" presetSubtype="10"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checkerboard(across)">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95723" y="313207"/>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Mach ganze Sache mit Jesus</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38125" y="1452883"/>
            <a:ext cx="7444853" cy="1913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376238" indent="0">
              <a:buNone/>
              <a:tabLst>
                <a:tab pos="719138" algn="l"/>
              </a:tabLst>
              <a:defRPr/>
            </a:pPr>
            <a:endParaRPr lang="de-DE" kern="0" dirty="0">
              <a:solidFill>
                <a:srgbClr val="FF0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r>
              <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Darum, Brüder, seid um so eifriger bestrebt, eure Berufung und Auserwählung fest zu machen…</a:t>
            </a: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r>
              <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Wir können unsere Berufung und Auserwählung nicht noch fester machen, denn Gott hat sie uns schon fest gegeben. </a:t>
            </a:r>
          </a:p>
          <a:p>
            <a:pPr marL="376238" indent="0">
              <a:buNone/>
              <a:tabLst>
                <a:tab pos="719138" algn="l"/>
              </a:tabLst>
              <a:defRPr/>
            </a:pPr>
            <a:endPar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r>
              <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Aber wir müssen alles daransetzten unseren Glauben ernsthaft zu leben. Das bedeutet, dass wir uns jeden Tag bewusst dafür entscheiden müssen Jesus gehorsam zu sein, um unserer Berufung und Auserwählung würdig zu leben. </a:t>
            </a: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376238" indent="0">
              <a:buNone/>
              <a:tabLst>
                <a:tab pos="719138" algn="l"/>
              </a:tabLst>
              <a:defRPr/>
            </a:pPr>
            <a:endParaRPr lang="de-DE" kern="0" dirty="0">
              <a:solidFill>
                <a:srgbClr val="FFC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95723" y="136685"/>
            <a:ext cx="8780014" cy="1554162"/>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Gott wird dir Gewissheit über deine Errettung geben (V. 10+11)</a:t>
            </a:r>
          </a:p>
          <a:p>
            <a:pPr>
              <a:defRPr/>
            </a:pPr>
            <a:endParaRPr lang="de-DE" sz="5400" b="1" dirty="0">
              <a:solidFill>
                <a:schemeClr val="accent4">
                  <a:lumMod val="60000"/>
                  <a:lumOff val="40000"/>
                </a:schemeClr>
              </a:solidFill>
              <a:latin typeface="AR ESSENCE" panose="02000000000000000000" pitchFamily="2" charset="0"/>
            </a:endParaRPr>
          </a:p>
          <a:p>
            <a:pPr>
              <a:defRPr/>
            </a:pPr>
            <a:endParaRPr lang="de-DE" sz="5400" b="1" dirty="0">
              <a:solidFill>
                <a:schemeClr val="accent4">
                  <a:lumMod val="60000"/>
                  <a:lumOff val="40000"/>
                </a:schemeClr>
              </a:solidFill>
              <a:latin typeface="AR ESSENCE" panose="02000000000000000000" pitchFamily="2" charset="0"/>
            </a:endParaRPr>
          </a:p>
          <a:p>
            <a:pPr>
              <a:defRPr/>
            </a:pPr>
            <a:endParaRPr lang="de-DE" sz="5400" b="1" dirty="0">
              <a:solidFill>
                <a:schemeClr val="accent4">
                  <a:lumMod val="60000"/>
                  <a:lumOff val="40000"/>
                </a:schemeClr>
              </a:solidFill>
              <a:latin typeface="AR ESSENCE" panose="02000000000000000000" pitchFamily="2" charset="0"/>
            </a:endParaRPr>
          </a:p>
          <a:p>
            <a:pPr>
              <a:defRPr/>
            </a:pPr>
            <a:endParaRPr lang="de-DE" sz="5400" b="1" dirty="0">
              <a:solidFill>
                <a:schemeClr val="accent4">
                  <a:lumMod val="60000"/>
                  <a:lumOff val="40000"/>
                </a:schemeClr>
              </a:solidFill>
              <a:latin typeface="AR ESSENCE" panose="02000000000000000000" pitchFamily="2"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ahmen 2">
            <a:extLst>
              <a:ext uri="{FF2B5EF4-FFF2-40B4-BE49-F238E27FC236}">
                <a16:creationId xmlns:a16="http://schemas.microsoft.com/office/drawing/2014/main" id="{3AC964EF-54C8-E241-A6BC-63179DC54F49}"/>
              </a:ext>
            </a:extLst>
          </p:cNvPr>
          <p:cNvSpPr/>
          <p:nvPr/>
        </p:nvSpPr>
        <p:spPr>
          <a:xfrm>
            <a:off x="1869743" y="2021550"/>
            <a:ext cx="3370997" cy="421399"/>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cxnSp>
        <p:nvCxnSpPr>
          <p:cNvPr id="5" name="Gerade Verbindung mit Pfeil 4">
            <a:extLst>
              <a:ext uri="{FF2B5EF4-FFF2-40B4-BE49-F238E27FC236}">
                <a16:creationId xmlns:a16="http://schemas.microsoft.com/office/drawing/2014/main" id="{82DA91E2-FDFC-5149-AF0C-2C3D862589A5}"/>
              </a:ext>
            </a:extLst>
          </p:cNvPr>
          <p:cNvCxnSpPr>
            <a:cxnSpLocks/>
            <a:endCxn id="9" idx="2"/>
          </p:cNvCxnSpPr>
          <p:nvPr/>
        </p:nvCxnSpPr>
        <p:spPr>
          <a:xfrm flipH="1">
            <a:off x="3484302" y="2442949"/>
            <a:ext cx="1619964" cy="923297"/>
          </a:xfrm>
          <a:prstGeom prst="straightConnector1">
            <a:avLst/>
          </a:prstGeom>
          <a:ln w="539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08916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5" presetClass="entr" presetSubtype="10"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Effect transition="in" filter="checkerboard(across)">
                                      <p:cBhvr>
                                        <p:cTn id="13" dur="500"/>
                                        <p:tgtEl>
                                          <p:spTgt spid="9">
                                            <p:txEl>
                                              <p:pRg st="3" end="3"/>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9">
                                            <p:txEl>
                                              <p:pRg st="5" end="5"/>
                                            </p:txEl>
                                          </p:spTgt>
                                        </p:tgtEl>
                                        <p:attrNameLst>
                                          <p:attrName>style.visibility</p:attrName>
                                        </p:attrNameLst>
                                      </p:cBhvr>
                                      <p:to>
                                        <p:strVal val="visible"/>
                                      </p:to>
                                    </p:set>
                                    <p:animEffect transition="in" filter="checkerboard(across)">
                                      <p:cBhvr>
                                        <p:cTn id="16"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Mach ganze Sache mit Jesus</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86603" y="1364580"/>
            <a:ext cx="9037983" cy="36954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endParaRPr lang="de-DE" kern="0" dirty="0">
              <a:solidFill>
                <a:srgbClr val="FF0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r>
              <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…denn wenn ihr diese Dinge tut, werdet ihr niemals zu Fall kommen…</a:t>
            </a: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r>
              <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Wenn du wirklich allen Eifer daran setzt in den Tugenden zu wachsen, dann kannst du dir deiner Errettung sicher sein, denn sie ist von Gott bewirkt, der dich auch bis zum Ende bewahren wird. </a:t>
            </a:r>
            <a:r>
              <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(siehe auch Heb. 9,17 und Judas 24)</a:t>
            </a:r>
          </a:p>
          <a:p>
            <a:pPr marL="376238" indent="0">
              <a:buNone/>
              <a:tabLst>
                <a:tab pos="719138" algn="l"/>
              </a:tabLst>
              <a:defRPr/>
            </a:pPr>
            <a:endPar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376238" indent="0">
              <a:buNone/>
              <a:tabLst>
                <a:tab pos="719138" algn="l"/>
              </a:tabLst>
              <a:defRPr/>
            </a:pPr>
            <a:endParaRPr lang="de-DE" kern="0" dirty="0">
              <a:solidFill>
                <a:srgbClr val="FFC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1859" y="203201"/>
            <a:ext cx="8059002" cy="1554162"/>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Gott wird dir Gewissheit über deine Errettung geben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2" name="Rahmen 1">
            <a:extLst>
              <a:ext uri="{FF2B5EF4-FFF2-40B4-BE49-F238E27FC236}">
                <a16:creationId xmlns:a16="http://schemas.microsoft.com/office/drawing/2014/main" id="{9CE1B899-355A-9F48-A647-914D2FA59090}"/>
              </a:ext>
            </a:extLst>
          </p:cNvPr>
          <p:cNvSpPr/>
          <p:nvPr/>
        </p:nvSpPr>
        <p:spPr>
          <a:xfrm>
            <a:off x="4006921" y="1941816"/>
            <a:ext cx="4119937" cy="472611"/>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cxnSp>
        <p:nvCxnSpPr>
          <p:cNvPr id="4" name="Gerade Verbindung mit Pfeil 3">
            <a:extLst>
              <a:ext uri="{FF2B5EF4-FFF2-40B4-BE49-F238E27FC236}">
                <a16:creationId xmlns:a16="http://schemas.microsoft.com/office/drawing/2014/main" id="{7762D475-6ABF-B546-A07D-0FE7F307D3F0}"/>
              </a:ext>
            </a:extLst>
          </p:cNvPr>
          <p:cNvCxnSpPr/>
          <p:nvPr/>
        </p:nvCxnSpPr>
        <p:spPr>
          <a:xfrm flipH="1">
            <a:off x="457200" y="2414427"/>
            <a:ext cx="3549721" cy="482885"/>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26398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childTnLst>
                          </p:cTn>
                        </p:par>
                        <p:par>
                          <p:cTn id="12" fill="hold">
                            <p:stCondLst>
                              <p:cond delay="2500"/>
                            </p:stCondLst>
                            <p:childTnLst>
                              <p:par>
                                <p:cTn id="13" presetID="3" presetClass="entr" presetSubtype="10" fill="hold" nodeType="after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Effect transition="in" filter="blinds(horizontal)">
                                      <p:cBhvr>
                                        <p:cTn id="15"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Mach ganze Sache mit Jesus</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308226" y="1901580"/>
            <a:ext cx="7191910" cy="36954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sz="2400" dirty="0">
                <a:solidFill>
                  <a:schemeClr val="bg1">
                    <a:lumMod val="95000"/>
                  </a:schemeClr>
                </a:solidFill>
                <a:latin typeface="AR ESSENCE" panose="02000000000000000000" pitchFamily="2" charset="0"/>
              </a:rPr>
              <a:t>…denn auf diese Weise wird euch der Eingang in das ewige Reich unseres Herrn und Retters Jesus Christus reichlich gewährt werden.</a:t>
            </a:r>
          </a:p>
          <a:p>
            <a:pPr marL="0" indent="0">
              <a:buNone/>
            </a:pPr>
            <a:endParaRPr lang="de-DE" sz="2400" dirty="0">
              <a:solidFill>
                <a:schemeClr val="bg1">
                  <a:lumMod val="95000"/>
                </a:schemeClr>
              </a:solidFill>
              <a:latin typeface="AR ESSENCE" panose="02000000000000000000" pitchFamily="2" charset="0"/>
            </a:endParaRPr>
          </a:p>
          <a:p>
            <a:pPr marL="0" indent="0">
              <a:buNone/>
            </a:pPr>
            <a:r>
              <a:rPr lang="de-DE" sz="2400" dirty="0">
                <a:solidFill>
                  <a:schemeClr val="bg1">
                    <a:lumMod val="95000"/>
                  </a:schemeClr>
                </a:solidFill>
                <a:latin typeface="AR ESSENCE" panose="02000000000000000000" pitchFamily="2" charset="0"/>
              </a:rPr>
              <a:t> Du kannst dir als Gläubiger hinsichtlich deiner Errettung auch jetzt schon in der Gegenwart sicher sein. Dazu darfst du wissen, dass in Zukunft ein großer Lohn für dein streben in der Gegenwart auf dich wartet </a:t>
            </a:r>
            <a:r>
              <a:rPr lang="de-DE" sz="2400" dirty="0">
                <a:solidFill>
                  <a:schemeClr val="accent4">
                    <a:lumMod val="60000"/>
                    <a:lumOff val="40000"/>
                  </a:schemeClr>
                </a:solidFill>
                <a:latin typeface="AR ESSENCE" panose="02000000000000000000" pitchFamily="2" charset="0"/>
              </a:rPr>
              <a:t>(2. Tim. 4,8; Heb. 12,28;     1. Petrus 5,4; Offb. 2,10; 22,12)</a:t>
            </a: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Gott wird dir Gewissheit über deine Errettung geben </a:t>
            </a:r>
            <a:endParaRPr lang="de-DE" sz="5400" dirty="0">
              <a:solidFill>
                <a:schemeClr val="accent4">
                  <a:lumMod val="60000"/>
                  <a:lumOff val="40000"/>
                </a:schemeClr>
              </a:solidFill>
              <a:latin typeface="AR ESSENCE" panose="02000000000000000000" pitchFamily="2"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cxnSp>
        <p:nvCxnSpPr>
          <p:cNvPr id="5" name="Gerade Verbindung 4">
            <a:extLst>
              <a:ext uri="{FF2B5EF4-FFF2-40B4-BE49-F238E27FC236}">
                <a16:creationId xmlns:a16="http://schemas.microsoft.com/office/drawing/2014/main" id="{5077B0FC-1912-684C-88DE-3BA60CB93CD1}"/>
              </a:ext>
            </a:extLst>
          </p:cNvPr>
          <p:cNvCxnSpPr/>
          <p:nvPr/>
        </p:nvCxnSpPr>
        <p:spPr>
          <a:xfrm>
            <a:off x="4502426" y="2276061"/>
            <a:ext cx="283265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Gerade Verbindung 7">
            <a:extLst>
              <a:ext uri="{FF2B5EF4-FFF2-40B4-BE49-F238E27FC236}">
                <a16:creationId xmlns:a16="http://schemas.microsoft.com/office/drawing/2014/main" id="{29D3C3DE-BD73-C74E-BF56-0303E4628C8B}"/>
              </a:ext>
            </a:extLst>
          </p:cNvPr>
          <p:cNvCxnSpPr>
            <a:cxnSpLocks/>
          </p:cNvCxnSpPr>
          <p:nvPr/>
        </p:nvCxnSpPr>
        <p:spPr>
          <a:xfrm>
            <a:off x="457200" y="2639887"/>
            <a:ext cx="626165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Gerade Verbindung 11">
            <a:extLst>
              <a:ext uri="{FF2B5EF4-FFF2-40B4-BE49-F238E27FC236}">
                <a16:creationId xmlns:a16="http://schemas.microsoft.com/office/drawing/2014/main" id="{58E9CC67-81C3-404E-83AE-6FCE26BA10CB}"/>
              </a:ext>
            </a:extLst>
          </p:cNvPr>
          <p:cNvCxnSpPr/>
          <p:nvPr/>
        </p:nvCxnSpPr>
        <p:spPr>
          <a:xfrm>
            <a:off x="457200" y="3061252"/>
            <a:ext cx="168965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Gerade Verbindung mit Pfeil 17">
            <a:extLst>
              <a:ext uri="{FF2B5EF4-FFF2-40B4-BE49-F238E27FC236}">
                <a16:creationId xmlns:a16="http://schemas.microsoft.com/office/drawing/2014/main" id="{A73DD563-87A7-544A-97B5-BB6773286B1C}"/>
              </a:ext>
            </a:extLst>
          </p:cNvPr>
          <p:cNvCxnSpPr/>
          <p:nvPr/>
        </p:nvCxnSpPr>
        <p:spPr>
          <a:xfrm>
            <a:off x="1292087" y="3061252"/>
            <a:ext cx="0" cy="57647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380119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par>
                          <p:cTn id="11" fill="hold">
                            <p:stCondLst>
                              <p:cond delay="500"/>
                            </p:stCondLst>
                            <p:childTnLst>
                              <p:par>
                                <p:cTn id="12" presetID="3" presetClass="entr" presetSubtype="10"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blinds(horizontal)">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blinds(horizontal)">
                                      <p:cBhvr>
                                        <p:cTn id="19"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815</Words>
  <Application>Microsoft Macintosh PowerPoint</Application>
  <PresentationFormat>Breitbild</PresentationFormat>
  <Paragraphs>79</Paragraphs>
  <Slides>11</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11</vt:i4>
      </vt:variant>
    </vt:vector>
  </HeadingPairs>
  <TitlesOfParts>
    <vt:vector size="19" baseType="lpstr">
      <vt:lpstr>MS Mincho</vt:lpstr>
      <vt:lpstr>AR ESSENCE</vt:lpstr>
      <vt:lpstr>Arial</vt:lpstr>
      <vt:lpstr>Calibri</vt:lpstr>
      <vt:lpstr>Calibri Light</vt:lpstr>
      <vt:lpstr>Verdana</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Petrus 1,8-11: Mach ganze Sache mit Jesus</dc:title>
  <dc:creator>Jan Lammermann</dc:creator>
  <cp:lastModifiedBy>Microsoft Office User</cp:lastModifiedBy>
  <cp:revision>579</cp:revision>
  <cp:lastPrinted>2020-10-11T06:35:30Z</cp:lastPrinted>
  <dcterms:created xsi:type="dcterms:W3CDTF">2015-12-06T14:34:46Z</dcterms:created>
  <dcterms:modified xsi:type="dcterms:W3CDTF">2021-02-27T07:39:22Z</dcterms:modified>
</cp:coreProperties>
</file>