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48" r:id="rId1"/>
  </p:sldMasterIdLst>
  <p:sldIdLst>
    <p:sldId id="585" r:id="rId2"/>
    <p:sldId id="611" r:id="rId3"/>
    <p:sldId id="682" r:id="rId4"/>
    <p:sldId id="678" r:id="rId5"/>
    <p:sldId id="683" r:id="rId6"/>
    <p:sldId id="685" r:id="rId7"/>
    <p:sldId id="684" r:id="rId8"/>
    <p:sldId id="686" r:id="rId9"/>
    <p:sldId id="421" r:id="rId10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00"/>
    <a:srgbClr val="FF0000"/>
    <a:srgbClr val="EAEFF7"/>
    <a:srgbClr val="D2DEE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81" autoAdjust="0"/>
    <p:restoredTop sz="94660"/>
  </p:normalViewPr>
  <p:slideViewPr>
    <p:cSldViewPr snapToGrid="0">
      <p:cViewPr varScale="1">
        <p:scale>
          <a:sx n="79" d="100"/>
          <a:sy n="79" d="100"/>
        </p:scale>
        <p:origin x="126" y="70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18.04.2021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771495932"/>
      </p:ext>
    </p:extLst>
  </p:cSld>
  <p:clrMapOvr>
    <a:masterClrMapping/>
  </p:clrMapOvr>
  <p:transition spd="slow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18.04.2021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871670472"/>
      </p:ext>
    </p:extLst>
  </p:cSld>
  <p:clrMapOvr>
    <a:masterClrMapping/>
  </p:clrMapOvr>
  <p:transition spd="slow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18.04.2021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605043151"/>
      </p:ext>
    </p:extLst>
  </p:cSld>
  <p:clrMapOvr>
    <a:masterClrMapping/>
  </p:clrMapOvr>
  <p:transition spd="slow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18.04.2021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644172780"/>
      </p:ext>
    </p:extLst>
  </p:cSld>
  <p:clrMapOvr>
    <a:masterClrMapping/>
  </p:clrMapOvr>
  <p:transition spd="slow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18.04.2021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411488032"/>
      </p:ext>
    </p:extLst>
  </p:cSld>
  <p:clrMapOvr>
    <a:masterClrMapping/>
  </p:clrMapOvr>
  <p:transition spd="slow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18.04.2021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869247348"/>
      </p:ext>
    </p:extLst>
  </p:cSld>
  <p:clrMapOvr>
    <a:masterClrMapping/>
  </p:clrMapOvr>
  <p:transition spd="slow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18.04.2021</a:t>
            </a:fld>
            <a:endParaRPr lang="de-DE" dirty="0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90432089"/>
      </p:ext>
    </p:extLst>
  </p:cSld>
  <p:clrMapOvr>
    <a:masterClrMapping/>
  </p:clrMapOvr>
  <p:transition spd="slow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18.04.2021</a:t>
            </a:fld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022129096"/>
      </p:ext>
    </p:extLst>
  </p:cSld>
  <p:clrMapOvr>
    <a:masterClrMapping/>
  </p:clrMapOvr>
  <p:transition spd="slow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18.04.2021</a:t>
            </a:fld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904582740"/>
      </p:ext>
    </p:extLst>
  </p:cSld>
  <p:clrMapOvr>
    <a:masterClrMapping/>
  </p:clrMapOvr>
  <p:transition spd="slow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18.04.2021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78978406"/>
      </p:ext>
    </p:extLst>
  </p:cSld>
  <p:clrMapOvr>
    <a:masterClrMapping/>
  </p:clrMapOvr>
  <p:transition spd="slow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18.04.2021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746559822"/>
      </p:ext>
    </p:extLst>
  </p:cSld>
  <p:clrMapOvr>
    <a:masterClrMapping/>
  </p:clrMapOvr>
  <p:transition spd="slow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B78052-0DDC-454C-BFA8-EE9E5D62F210}" type="datetimeFigureOut">
              <a:rPr lang="de-DE" smtClean="0"/>
              <a:t>18.04.2021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245941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fade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llipse 1"/>
          <p:cNvSpPr/>
          <p:nvPr/>
        </p:nvSpPr>
        <p:spPr>
          <a:xfrm>
            <a:off x="0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pic>
        <p:nvPicPr>
          <p:cNvPr id="4" name="Picture 4" descr="logo">
            <a:extLst>
              <a:ext uri="{FF2B5EF4-FFF2-40B4-BE49-F238E27FC236}">
                <a16:creationId xmlns:a16="http://schemas.microsoft.com/office/drawing/2014/main" id="{FA509D64-B823-47C6-AE2F-D6A36D6605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996803" y="5656017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938300227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llipse 1"/>
          <p:cNvSpPr/>
          <p:nvPr/>
        </p:nvSpPr>
        <p:spPr>
          <a:xfrm>
            <a:off x="-9525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8" name="Rectangle 5"/>
          <p:cNvSpPr txBox="1">
            <a:spLocks noChangeArrowheads="1"/>
          </p:cNvSpPr>
          <p:nvPr/>
        </p:nvSpPr>
        <p:spPr>
          <a:xfrm>
            <a:off x="457199" y="274638"/>
            <a:ext cx="8543925" cy="17145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de-DE" sz="5400" b="1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</a:rPr>
              <a:t>Gott: Dein Richter oder Retter?</a:t>
            </a:r>
            <a:endParaRPr lang="de-DE" sz="3200" b="1" dirty="0">
              <a:solidFill>
                <a:schemeClr val="accent4">
                  <a:lumMod val="60000"/>
                  <a:lumOff val="40000"/>
                </a:schemeClr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</a:endParaRPr>
          </a:p>
        </p:txBody>
      </p:sp>
      <p:pic>
        <p:nvPicPr>
          <p:cNvPr id="10" name="Picture 4" descr="logo">
            <a:extLst>
              <a:ext uri="{FF2B5EF4-FFF2-40B4-BE49-F238E27FC236}">
                <a16:creationId xmlns:a16="http://schemas.microsoft.com/office/drawing/2014/main" id="{CB64CCA8-1375-4D87-BCE6-1D824757A26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996803" y="5656017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5">
            <a:extLst>
              <a:ext uri="{FF2B5EF4-FFF2-40B4-BE49-F238E27FC236}">
                <a16:creationId xmlns:a16="http://schemas.microsoft.com/office/drawing/2014/main" id="{A8B458F8-3602-4898-BE61-0B2AF11AEB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2151063"/>
            <a:ext cx="8543924" cy="607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360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cs typeface="Arial" charset="0"/>
              </a:rPr>
              <a:t>2. Petrus 2,4-9</a:t>
            </a:r>
          </a:p>
        </p:txBody>
      </p:sp>
      <p:sp>
        <p:nvSpPr>
          <p:cNvPr id="12" name="Rechteck 11">
            <a:extLst>
              <a:ext uri="{FF2B5EF4-FFF2-40B4-BE49-F238E27FC236}">
                <a16:creationId xmlns:a16="http://schemas.microsoft.com/office/drawing/2014/main" id="{6A326F71-41C5-403C-B067-45190D54D33B}"/>
              </a:ext>
            </a:extLst>
          </p:cNvPr>
          <p:cNvSpPr/>
          <p:nvPr/>
        </p:nvSpPr>
        <p:spPr>
          <a:xfrm>
            <a:off x="457200" y="3246260"/>
            <a:ext cx="11320272" cy="31947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14375" lvl="0" indent="-714375" eaLnBrk="0" fontAlgn="base" hangingPunct="0">
              <a:spcBef>
                <a:spcPct val="20000"/>
              </a:spcBef>
              <a:spcAft>
                <a:spcPct val="0"/>
              </a:spcAft>
              <a:buFont typeface="+mj-lt"/>
              <a:buAutoNum type="arabicPeriod"/>
              <a:tabLst>
                <a:tab pos="714375" algn="l"/>
              </a:tabLst>
            </a:pPr>
            <a:r>
              <a:rPr lang="de-DE" sz="360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Präzedenzfall #1: Sündigende Engel (Vers 4)</a:t>
            </a:r>
          </a:p>
          <a:p>
            <a:pPr marL="714375" lvl="0" indent="-714375" eaLnBrk="0" fontAlgn="base" hangingPunct="0">
              <a:spcBef>
                <a:spcPct val="20000"/>
              </a:spcBef>
              <a:spcAft>
                <a:spcPct val="0"/>
              </a:spcAft>
              <a:buFont typeface="+mj-lt"/>
              <a:buAutoNum type="arabicPeriod"/>
              <a:tabLst>
                <a:tab pos="714375" algn="l"/>
              </a:tabLst>
            </a:pPr>
            <a:r>
              <a:rPr lang="de-DE" sz="360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Präzedenzfall #2: Gottlose Welt vs. gerechtem Noah (Vers 5)</a:t>
            </a:r>
          </a:p>
          <a:p>
            <a:pPr marL="714375" lvl="0" indent="-714375" eaLnBrk="0" fontAlgn="base" hangingPunct="0">
              <a:spcBef>
                <a:spcPct val="20000"/>
              </a:spcBef>
              <a:spcAft>
                <a:spcPct val="0"/>
              </a:spcAft>
              <a:buFont typeface="+mj-lt"/>
              <a:buAutoNum type="arabicPeriod"/>
              <a:tabLst>
                <a:tab pos="714375" algn="l"/>
              </a:tabLst>
            </a:pPr>
            <a:r>
              <a:rPr lang="de-DE" sz="360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Präzedenzfall #3: Ruchlose Bevölkerung vs. gerechtem Lot (Verse 6-8)</a:t>
            </a:r>
          </a:p>
          <a:p>
            <a:pPr marL="714375" lvl="0" indent="-714375" eaLnBrk="0" fontAlgn="base" hangingPunct="0">
              <a:spcBef>
                <a:spcPct val="20000"/>
              </a:spcBef>
              <a:spcAft>
                <a:spcPct val="0"/>
              </a:spcAft>
              <a:buFont typeface="+mj-lt"/>
              <a:buAutoNum type="arabicPeriod"/>
              <a:tabLst>
                <a:tab pos="714375" algn="l"/>
              </a:tabLst>
            </a:pPr>
            <a:r>
              <a:rPr lang="de-DE" sz="360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Quintessenz: Gott rettet und richtet (Vers 9)</a:t>
            </a:r>
          </a:p>
        </p:txBody>
      </p:sp>
    </p:spTree>
    <p:extLst>
      <p:ext uri="{BB962C8B-B14F-4D97-AF65-F5344CB8AC3E}">
        <p14:creationId xmlns:p14="http://schemas.microsoft.com/office/powerpoint/2010/main" val="3404110600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llipse 5"/>
          <p:cNvSpPr/>
          <p:nvPr/>
        </p:nvSpPr>
        <p:spPr>
          <a:xfrm>
            <a:off x="0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4" name="Rectangle 5"/>
          <p:cNvSpPr txBox="1">
            <a:spLocks noChangeArrowheads="1"/>
          </p:cNvSpPr>
          <p:nvPr/>
        </p:nvSpPr>
        <p:spPr bwMode="auto">
          <a:xfrm>
            <a:off x="457200" y="6424613"/>
            <a:ext cx="11234928" cy="433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2400" dirty="0">
                <a:solidFill>
                  <a:srgbClr val="00B0F0"/>
                </a:solidFill>
                <a:latin typeface="AR ESSENCE" panose="02000000000000000000" pitchFamily="2" charset="0"/>
                <a:cs typeface="Arial" charset="0"/>
              </a:rPr>
              <a:t>Gott: Dein Richter oder Retter?</a:t>
            </a:r>
          </a:p>
        </p:txBody>
      </p:sp>
      <p:sp>
        <p:nvSpPr>
          <p:cNvPr id="10" name="Rectangle 5">
            <a:extLst>
              <a:ext uri="{FF2B5EF4-FFF2-40B4-BE49-F238E27FC236}">
                <a16:creationId xmlns:a16="http://schemas.microsoft.com/office/drawing/2014/main" id="{17920231-FEF0-42E1-BDCD-9BB43CC5417A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274638"/>
            <a:ext cx="8524875" cy="17145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de-DE" sz="54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AR ESSENCE" panose="02000000000000000000" pitchFamily="2" charset="0"/>
              </a:rPr>
              <a:t>Beobachtungen zum Abschnitt</a:t>
            </a:r>
            <a:endParaRPr lang="de-DE" sz="5400" dirty="0">
              <a:solidFill>
                <a:schemeClr val="accent4">
                  <a:lumMod val="60000"/>
                  <a:lumOff val="40000"/>
                </a:schemeClr>
              </a:solidFill>
              <a:latin typeface="AR ESSENCE" panose="02000000000000000000" pitchFamily="2" charset="0"/>
            </a:endParaRPr>
          </a:p>
        </p:txBody>
      </p:sp>
      <p:pic>
        <p:nvPicPr>
          <p:cNvPr id="13" name="Picture 4" descr="logo">
            <a:extLst>
              <a:ext uri="{FF2B5EF4-FFF2-40B4-BE49-F238E27FC236}">
                <a16:creationId xmlns:a16="http://schemas.microsoft.com/office/drawing/2014/main" id="{1CA4DC65-4871-4B31-A4DD-5366628504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996803" y="5656017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Rectangle 6">
            <a:extLst>
              <a:ext uri="{FF2B5EF4-FFF2-40B4-BE49-F238E27FC236}">
                <a16:creationId xmlns:a16="http://schemas.microsoft.com/office/drawing/2014/main" id="{75DD314A-32BA-4C3E-80B7-1774A1CF96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916113"/>
            <a:ext cx="11234928" cy="453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„Denn“: Alles ist eine Begründung für Gottes Gericht			   über die Irrlehrer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(vgl. 2. Petrus 2,3)</a:t>
            </a:r>
          </a:p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Drei zusammenhängende AT-Bespiele als Untermauerung für Gottes zukünftiges Gericht mit doppelten Ausgang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(2. Petrus 2,4-8 + 9)</a:t>
            </a:r>
          </a:p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Gott ist der Handelnde – damals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(2. Petrus 2,4-8) </a:t>
            </a: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wie heute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(2. Petrus 2,9)</a:t>
            </a:r>
          </a:p>
        </p:txBody>
      </p:sp>
    </p:spTree>
    <p:extLst>
      <p:ext uri="{BB962C8B-B14F-4D97-AF65-F5344CB8AC3E}">
        <p14:creationId xmlns:p14="http://schemas.microsoft.com/office/powerpoint/2010/main" val="3883508473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llipse 5"/>
          <p:cNvSpPr/>
          <p:nvPr/>
        </p:nvSpPr>
        <p:spPr>
          <a:xfrm>
            <a:off x="0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4" name="Rectangle 5"/>
          <p:cNvSpPr txBox="1">
            <a:spLocks noChangeArrowheads="1"/>
          </p:cNvSpPr>
          <p:nvPr/>
        </p:nvSpPr>
        <p:spPr bwMode="auto">
          <a:xfrm>
            <a:off x="457200" y="6424613"/>
            <a:ext cx="11234928" cy="433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2400" dirty="0">
                <a:solidFill>
                  <a:srgbClr val="00B0F0"/>
                </a:solidFill>
                <a:latin typeface="AR ESSENCE" panose="02000000000000000000" pitchFamily="2" charset="0"/>
                <a:cs typeface="Arial" charset="0"/>
              </a:rPr>
              <a:t>Gott: Dein Richter oder Retter?</a:t>
            </a:r>
          </a:p>
        </p:txBody>
      </p:sp>
      <p:sp>
        <p:nvSpPr>
          <p:cNvPr id="10" name="Rectangle 5">
            <a:extLst>
              <a:ext uri="{FF2B5EF4-FFF2-40B4-BE49-F238E27FC236}">
                <a16:creationId xmlns:a16="http://schemas.microsoft.com/office/drawing/2014/main" id="{17920231-FEF0-42E1-BDCD-9BB43CC5417A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274638"/>
            <a:ext cx="8524875" cy="17145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de-DE" sz="54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AR ESSENCE" panose="02000000000000000000" pitchFamily="2" charset="0"/>
              </a:rPr>
              <a:t>1. Präzedenzfall #1:</a:t>
            </a:r>
          </a:p>
          <a:p>
            <a:pPr>
              <a:defRPr/>
            </a:pPr>
            <a:r>
              <a:rPr lang="de-DE" sz="54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AR ESSENCE" panose="02000000000000000000" pitchFamily="2" charset="0"/>
              </a:rPr>
              <a:t>Sündigende Engel </a:t>
            </a:r>
            <a:endParaRPr lang="de-DE" sz="5400" dirty="0">
              <a:solidFill>
                <a:schemeClr val="accent4">
                  <a:lumMod val="60000"/>
                  <a:lumOff val="40000"/>
                </a:schemeClr>
              </a:solidFill>
              <a:latin typeface="AR ESSENCE" panose="02000000000000000000" pitchFamily="2" charset="0"/>
            </a:endParaRPr>
          </a:p>
        </p:txBody>
      </p:sp>
      <p:pic>
        <p:nvPicPr>
          <p:cNvPr id="13" name="Picture 4" descr="logo">
            <a:extLst>
              <a:ext uri="{FF2B5EF4-FFF2-40B4-BE49-F238E27FC236}">
                <a16:creationId xmlns:a16="http://schemas.microsoft.com/office/drawing/2014/main" id="{1CA4DC65-4871-4B31-A4DD-5366628504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996803" y="5656017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Rectangle 6">
            <a:extLst>
              <a:ext uri="{FF2B5EF4-FFF2-40B4-BE49-F238E27FC236}">
                <a16:creationId xmlns:a16="http://schemas.microsoft.com/office/drawing/2014/main" id="{75DD314A-32BA-4C3E-80B7-1774A1CF96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916113"/>
            <a:ext cx="11234928" cy="453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accent2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Anklage: </a:t>
            </a: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Sünde in Form von Unzucht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 (Judas 6-7)</a:t>
            </a:r>
          </a:p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accent2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Urteil: </a:t>
            </a: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Nicht verschont und aufbewahrt für das große Gericht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(Offenbarung 20,10-15)</a:t>
            </a:r>
          </a:p>
          <a:p>
            <a:pPr marL="0" indent="0">
              <a:buNone/>
              <a:tabLst>
                <a:tab pos="719138" algn="l"/>
              </a:tabLst>
              <a:defRPr/>
            </a:pPr>
            <a:endParaRPr lang="de-DE" kern="0" dirty="0"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  <a:cs typeface="Verdana" panose="020B0604030504040204" pitchFamily="34" charset="0"/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172294857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llipse 5"/>
          <p:cNvSpPr/>
          <p:nvPr/>
        </p:nvSpPr>
        <p:spPr>
          <a:xfrm>
            <a:off x="0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4" name="Rectangle 5"/>
          <p:cNvSpPr txBox="1">
            <a:spLocks noChangeArrowheads="1"/>
          </p:cNvSpPr>
          <p:nvPr/>
        </p:nvSpPr>
        <p:spPr bwMode="auto">
          <a:xfrm>
            <a:off x="457200" y="6424613"/>
            <a:ext cx="11234928" cy="433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2400" dirty="0">
                <a:solidFill>
                  <a:srgbClr val="00B0F0"/>
                </a:solidFill>
                <a:latin typeface="AR ESSENCE" panose="02000000000000000000" pitchFamily="2" charset="0"/>
                <a:cs typeface="Arial" charset="0"/>
              </a:rPr>
              <a:t>Gott: Dein Richter oder Retter?</a:t>
            </a:r>
          </a:p>
        </p:txBody>
      </p:sp>
      <p:sp>
        <p:nvSpPr>
          <p:cNvPr id="10" name="Rectangle 5">
            <a:extLst>
              <a:ext uri="{FF2B5EF4-FFF2-40B4-BE49-F238E27FC236}">
                <a16:creationId xmlns:a16="http://schemas.microsoft.com/office/drawing/2014/main" id="{17920231-FEF0-42E1-BDCD-9BB43CC5417A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274638"/>
            <a:ext cx="8524875" cy="17145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de-DE" sz="54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AR ESSENCE" panose="02000000000000000000" pitchFamily="2" charset="0"/>
              </a:rPr>
              <a:t>2. Präzedenzfall #2: Gottlose Welt vs. gerechtem Noah</a:t>
            </a:r>
            <a:endParaRPr lang="de-DE" sz="5400" dirty="0">
              <a:solidFill>
                <a:schemeClr val="accent4">
                  <a:lumMod val="60000"/>
                  <a:lumOff val="40000"/>
                </a:schemeClr>
              </a:solidFill>
              <a:latin typeface="AR ESSENCE" panose="02000000000000000000" pitchFamily="2" charset="0"/>
            </a:endParaRPr>
          </a:p>
        </p:txBody>
      </p:sp>
      <p:pic>
        <p:nvPicPr>
          <p:cNvPr id="13" name="Picture 4" descr="logo">
            <a:extLst>
              <a:ext uri="{FF2B5EF4-FFF2-40B4-BE49-F238E27FC236}">
                <a16:creationId xmlns:a16="http://schemas.microsoft.com/office/drawing/2014/main" id="{1CA4DC65-4871-4B31-A4DD-5366628504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996803" y="5656017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Rectangle 6">
            <a:extLst>
              <a:ext uri="{FF2B5EF4-FFF2-40B4-BE49-F238E27FC236}">
                <a16:creationId xmlns:a16="http://schemas.microsoft.com/office/drawing/2014/main" id="{75DD314A-32BA-4C3E-80B7-1774A1CF96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916113"/>
            <a:ext cx="11234928" cy="453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accent2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Anklage: </a:t>
            </a: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Gottlosigkeit / Bosheit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 (vgl. 1. Mose 6,5-7)</a:t>
            </a:r>
          </a:p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accent2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Urteil: </a:t>
            </a: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Nicht verschont und Flut-Gericht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(Offenbarung 20,10-15)</a:t>
            </a:r>
            <a:endParaRPr lang="de-DE" kern="0" dirty="0"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  <a:sym typeface="Wingdings" panose="05000000000000000000" pitchFamily="2" charset="2"/>
            </a:endParaRPr>
          </a:p>
          <a:p>
            <a:pPr marL="0" indent="0">
              <a:buNone/>
              <a:tabLst>
                <a:tab pos="719138" algn="l"/>
              </a:tabLst>
              <a:defRPr/>
            </a:pPr>
            <a:endParaRPr lang="de-DE" kern="0" dirty="0"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  <a:sym typeface="Wingdings" panose="05000000000000000000" pitchFamily="2" charset="2"/>
            </a:endParaRPr>
          </a:p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rgbClr val="00B050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Noah: </a:t>
            </a: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Gerecht und gehorsam </a:t>
            </a: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  <a:sym typeface="Wingdings" panose="05000000000000000000" pitchFamily="2" charset="2"/>
              </a:rPr>
              <a:t> Bewahrung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 (Hebräer 11,7; 1. Mose 6,8-9.22; 7,5.9.16)</a:t>
            </a:r>
          </a:p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  <a:sym typeface="Wingdings" pitchFamily="2" charset="2"/>
              </a:rPr>
              <a:t> Steh für deinen Glauben ein!</a:t>
            </a:r>
            <a:endParaRPr lang="de-DE" kern="0" dirty="0"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  <a:cs typeface="Verdana" panose="020B0604030504040204" pitchFamily="34" charset="0"/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403883162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llipse 5"/>
          <p:cNvSpPr/>
          <p:nvPr/>
        </p:nvSpPr>
        <p:spPr>
          <a:xfrm>
            <a:off x="0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4" name="Rectangle 5"/>
          <p:cNvSpPr txBox="1">
            <a:spLocks noChangeArrowheads="1"/>
          </p:cNvSpPr>
          <p:nvPr/>
        </p:nvSpPr>
        <p:spPr bwMode="auto">
          <a:xfrm>
            <a:off x="457200" y="6424613"/>
            <a:ext cx="11234928" cy="433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2400" dirty="0">
                <a:solidFill>
                  <a:srgbClr val="00B0F0"/>
                </a:solidFill>
                <a:latin typeface="AR ESSENCE" panose="02000000000000000000" pitchFamily="2" charset="0"/>
                <a:cs typeface="Arial" charset="0"/>
              </a:rPr>
              <a:t>Gott: Dein Richter oder Retter?</a:t>
            </a:r>
          </a:p>
        </p:txBody>
      </p:sp>
      <p:sp>
        <p:nvSpPr>
          <p:cNvPr id="10" name="Rectangle 5">
            <a:extLst>
              <a:ext uri="{FF2B5EF4-FFF2-40B4-BE49-F238E27FC236}">
                <a16:creationId xmlns:a16="http://schemas.microsoft.com/office/drawing/2014/main" id="{17920231-FEF0-42E1-BDCD-9BB43CC5417A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274638"/>
            <a:ext cx="8524875" cy="17145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de-DE" sz="54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AR ESSENCE" panose="02000000000000000000" pitchFamily="2" charset="0"/>
              </a:rPr>
              <a:t>3. Präzedenzfall #3: Ruchlose Bevölkerung vs. gerechtem Lot</a:t>
            </a:r>
            <a:endParaRPr lang="de-DE" sz="5400" dirty="0">
              <a:solidFill>
                <a:schemeClr val="accent4">
                  <a:lumMod val="60000"/>
                  <a:lumOff val="40000"/>
                </a:schemeClr>
              </a:solidFill>
              <a:latin typeface="AR ESSENCE" panose="02000000000000000000" pitchFamily="2" charset="0"/>
            </a:endParaRPr>
          </a:p>
        </p:txBody>
      </p:sp>
      <p:pic>
        <p:nvPicPr>
          <p:cNvPr id="13" name="Picture 4" descr="logo">
            <a:extLst>
              <a:ext uri="{FF2B5EF4-FFF2-40B4-BE49-F238E27FC236}">
                <a16:creationId xmlns:a16="http://schemas.microsoft.com/office/drawing/2014/main" id="{1CA4DC65-4871-4B31-A4DD-5366628504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996803" y="5656017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Rectangle 6">
            <a:extLst>
              <a:ext uri="{FF2B5EF4-FFF2-40B4-BE49-F238E27FC236}">
                <a16:creationId xmlns:a16="http://schemas.microsoft.com/office/drawing/2014/main" id="{75DD314A-32BA-4C3E-80B7-1774A1CF96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916113"/>
            <a:ext cx="11234928" cy="453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accent2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Anklage: </a:t>
            </a: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Gottlosigkeit / Gesetzlosigkeit / Bosheit</a:t>
            </a:r>
          </a:p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accent2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Urteil: </a:t>
            </a: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Feuer-Gericht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(5. Mose 29,22; Jesaja 13,19; vgl. </a:t>
            </a:r>
            <a:r>
              <a:rPr lang="fi-FI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Matthäus 10,14-15; 11,23-24; Lukas 17,28-32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)</a:t>
            </a:r>
            <a:endParaRPr lang="de-DE" kern="0" dirty="0"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  <a:sym typeface="Wingdings" panose="05000000000000000000" pitchFamily="2" charset="2"/>
            </a:endParaRPr>
          </a:p>
          <a:p>
            <a:pPr marL="0" indent="0">
              <a:buNone/>
              <a:tabLst>
                <a:tab pos="719138" algn="l"/>
              </a:tabLst>
              <a:defRPr/>
            </a:pPr>
            <a:endParaRPr lang="de-DE" kern="0" dirty="0"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  <a:sym typeface="Wingdings" panose="05000000000000000000" pitchFamily="2" charset="2"/>
            </a:endParaRPr>
          </a:p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rgbClr val="00B050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Lot: </a:t>
            </a: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Gerecht (3x !) und gequält </a:t>
            </a: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  <a:sym typeface="Wingdings" panose="05000000000000000000" pitchFamily="2" charset="2"/>
              </a:rPr>
              <a:t> Rettung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 (Hebräer 11,7; 1. Mose 6,8-9.22; 7,5.9.16)</a:t>
            </a:r>
          </a:p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  <a:sym typeface="Wingdings" pitchFamily="2" charset="2"/>
              </a:rPr>
              <a:t> Ekel dich vor Sünde!</a:t>
            </a:r>
            <a:endParaRPr lang="de-DE" kern="0" dirty="0"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  <a:cs typeface="Verdana" panose="020B0604030504040204" pitchFamily="34" charset="0"/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667117289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llipse 5"/>
          <p:cNvSpPr/>
          <p:nvPr/>
        </p:nvSpPr>
        <p:spPr>
          <a:xfrm>
            <a:off x="0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4" name="Rectangle 5"/>
          <p:cNvSpPr txBox="1">
            <a:spLocks noChangeArrowheads="1"/>
          </p:cNvSpPr>
          <p:nvPr/>
        </p:nvSpPr>
        <p:spPr bwMode="auto">
          <a:xfrm>
            <a:off x="457200" y="6424613"/>
            <a:ext cx="11234928" cy="433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2400" dirty="0">
                <a:solidFill>
                  <a:srgbClr val="00B0F0"/>
                </a:solidFill>
                <a:latin typeface="AR ESSENCE" panose="02000000000000000000" pitchFamily="2" charset="0"/>
                <a:cs typeface="Arial" charset="0"/>
              </a:rPr>
              <a:t>Gott: Dein Richter oder Retter?</a:t>
            </a:r>
          </a:p>
        </p:txBody>
      </p:sp>
      <p:sp>
        <p:nvSpPr>
          <p:cNvPr id="10" name="Rectangle 5">
            <a:extLst>
              <a:ext uri="{FF2B5EF4-FFF2-40B4-BE49-F238E27FC236}">
                <a16:creationId xmlns:a16="http://schemas.microsoft.com/office/drawing/2014/main" id="{17920231-FEF0-42E1-BDCD-9BB43CC5417A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274638"/>
            <a:ext cx="8524875" cy="17145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de-DE" sz="54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AR ESSENCE" panose="02000000000000000000" pitchFamily="2" charset="0"/>
              </a:rPr>
              <a:t>4.	Quintessenz:</a:t>
            </a:r>
          </a:p>
          <a:p>
            <a:pPr>
              <a:defRPr/>
            </a:pPr>
            <a:r>
              <a:rPr lang="de-DE" sz="54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AR ESSENCE" panose="02000000000000000000" pitchFamily="2" charset="0"/>
              </a:rPr>
              <a:t>Gott rettet und richtet</a:t>
            </a:r>
            <a:endParaRPr lang="de-DE" sz="5400" dirty="0">
              <a:solidFill>
                <a:schemeClr val="accent4">
                  <a:lumMod val="60000"/>
                  <a:lumOff val="40000"/>
                </a:schemeClr>
              </a:solidFill>
              <a:latin typeface="AR ESSENCE" panose="02000000000000000000" pitchFamily="2" charset="0"/>
            </a:endParaRPr>
          </a:p>
        </p:txBody>
      </p:sp>
      <p:pic>
        <p:nvPicPr>
          <p:cNvPr id="13" name="Picture 4" descr="logo">
            <a:extLst>
              <a:ext uri="{FF2B5EF4-FFF2-40B4-BE49-F238E27FC236}">
                <a16:creationId xmlns:a16="http://schemas.microsoft.com/office/drawing/2014/main" id="{1CA4DC65-4871-4B31-A4DD-5366628504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996803" y="5656017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Rectangle 6">
            <a:extLst>
              <a:ext uri="{FF2B5EF4-FFF2-40B4-BE49-F238E27FC236}">
                <a16:creationId xmlns:a16="http://schemas.microsoft.com/office/drawing/2014/main" id="{75DD314A-32BA-4C3E-80B7-1774A1CF96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916113"/>
            <a:ext cx="11234928" cy="453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rgbClr val="00B050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Gottesfürchtige: </a:t>
            </a: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  <a:sym typeface="Wingdings" panose="05000000000000000000" pitchFamily="2" charset="2"/>
              </a:rPr>
              <a:t>Rettung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sym typeface="Wingdings" panose="05000000000000000000" pitchFamily="2" charset="2"/>
              </a:rPr>
              <a:t>(2. Thessalonicher 1,6-10;			   vgl. Daniel 3,17; Offenbarung 3,10)</a:t>
            </a:r>
            <a:endParaRPr lang="de-DE" kern="0" dirty="0">
              <a:solidFill>
                <a:schemeClr val="accent4">
                  <a:lumMod val="60000"/>
                  <a:lumOff val="40000"/>
                </a:schemeClr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</a:endParaRPr>
          </a:p>
          <a:p>
            <a:pPr marL="0" indent="0">
              <a:buNone/>
              <a:tabLst>
                <a:tab pos="719138" algn="l"/>
              </a:tabLst>
              <a:defRPr/>
            </a:pPr>
            <a:endParaRPr lang="de-DE" kern="0" dirty="0">
              <a:solidFill>
                <a:schemeClr val="accent2"/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accent2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Anklage: </a:t>
            </a: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Ungerechtigkeit / Gottlosigkeit</a:t>
            </a:r>
          </a:p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accent2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Urteil: </a:t>
            </a: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Ewig in der Hölle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(Judas 7.15; Offenbarung 20,11-15; vgl. Psalm 1,5)</a:t>
            </a:r>
            <a:endParaRPr lang="de-DE" kern="0" dirty="0"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  <a:sym typeface="Wingdings" panose="05000000000000000000" pitchFamily="2" charset="2"/>
            </a:endParaRPr>
          </a:p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  <a:sym typeface="Wingdings" pitchFamily="2" charset="2"/>
              </a:rPr>
              <a:t> Jesus ist der Weg zur Rettung!</a:t>
            </a:r>
            <a:endParaRPr lang="de-DE" kern="0" dirty="0"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  <a:cs typeface="Verdana" panose="020B0604030504040204" pitchFamily="34" charset="0"/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734119878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llipse 1"/>
          <p:cNvSpPr/>
          <p:nvPr/>
        </p:nvSpPr>
        <p:spPr>
          <a:xfrm>
            <a:off x="-9525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8" name="Rectangle 5"/>
          <p:cNvSpPr txBox="1">
            <a:spLocks noChangeArrowheads="1"/>
          </p:cNvSpPr>
          <p:nvPr/>
        </p:nvSpPr>
        <p:spPr>
          <a:xfrm>
            <a:off x="457199" y="274638"/>
            <a:ext cx="8543925" cy="17145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de-DE" sz="5400" b="1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</a:rPr>
              <a:t>Gott: Dein Richter oder Retter?</a:t>
            </a:r>
            <a:endParaRPr lang="de-DE" sz="3200" b="1" dirty="0">
              <a:solidFill>
                <a:schemeClr val="accent4">
                  <a:lumMod val="60000"/>
                  <a:lumOff val="40000"/>
                </a:schemeClr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</a:endParaRPr>
          </a:p>
        </p:txBody>
      </p:sp>
      <p:pic>
        <p:nvPicPr>
          <p:cNvPr id="10" name="Picture 4" descr="logo">
            <a:extLst>
              <a:ext uri="{FF2B5EF4-FFF2-40B4-BE49-F238E27FC236}">
                <a16:creationId xmlns:a16="http://schemas.microsoft.com/office/drawing/2014/main" id="{CB64CCA8-1375-4D87-BCE6-1D824757A26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996803" y="5656017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5">
            <a:extLst>
              <a:ext uri="{FF2B5EF4-FFF2-40B4-BE49-F238E27FC236}">
                <a16:creationId xmlns:a16="http://schemas.microsoft.com/office/drawing/2014/main" id="{A8B458F8-3602-4898-BE61-0B2AF11AEB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2151063"/>
            <a:ext cx="8543924" cy="607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360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cs typeface="Arial" charset="0"/>
              </a:rPr>
              <a:t>2. Petrus 2,4-9</a:t>
            </a:r>
          </a:p>
        </p:txBody>
      </p:sp>
      <p:sp>
        <p:nvSpPr>
          <p:cNvPr id="12" name="Rechteck 11">
            <a:extLst>
              <a:ext uri="{FF2B5EF4-FFF2-40B4-BE49-F238E27FC236}">
                <a16:creationId xmlns:a16="http://schemas.microsoft.com/office/drawing/2014/main" id="{6A326F71-41C5-403C-B067-45190D54D33B}"/>
              </a:ext>
            </a:extLst>
          </p:cNvPr>
          <p:cNvSpPr/>
          <p:nvPr/>
        </p:nvSpPr>
        <p:spPr>
          <a:xfrm>
            <a:off x="457200" y="3246260"/>
            <a:ext cx="11320272" cy="31947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14375" lvl="0" indent="-714375" eaLnBrk="0" fontAlgn="base" hangingPunct="0">
              <a:spcBef>
                <a:spcPct val="20000"/>
              </a:spcBef>
              <a:spcAft>
                <a:spcPct val="0"/>
              </a:spcAft>
              <a:buFont typeface="+mj-lt"/>
              <a:buAutoNum type="arabicPeriod"/>
              <a:tabLst>
                <a:tab pos="714375" algn="l"/>
              </a:tabLst>
            </a:pPr>
            <a:r>
              <a:rPr lang="de-DE" sz="360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Präzedenzfall #1: Sündigende Engel (Vers 4)</a:t>
            </a:r>
          </a:p>
          <a:p>
            <a:pPr marL="714375" lvl="0" indent="-714375" eaLnBrk="0" fontAlgn="base" hangingPunct="0">
              <a:spcBef>
                <a:spcPct val="20000"/>
              </a:spcBef>
              <a:spcAft>
                <a:spcPct val="0"/>
              </a:spcAft>
              <a:buFont typeface="+mj-lt"/>
              <a:buAutoNum type="arabicPeriod"/>
              <a:tabLst>
                <a:tab pos="714375" algn="l"/>
              </a:tabLst>
            </a:pPr>
            <a:r>
              <a:rPr lang="de-DE" sz="360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Präzedenzfall #2: Gottlose Welt vs. gerechtem Noah (Vers 5)</a:t>
            </a:r>
          </a:p>
          <a:p>
            <a:pPr marL="714375" lvl="0" indent="-714375" eaLnBrk="0" fontAlgn="base" hangingPunct="0">
              <a:spcBef>
                <a:spcPct val="20000"/>
              </a:spcBef>
              <a:spcAft>
                <a:spcPct val="0"/>
              </a:spcAft>
              <a:buFont typeface="+mj-lt"/>
              <a:buAutoNum type="arabicPeriod"/>
              <a:tabLst>
                <a:tab pos="714375" algn="l"/>
              </a:tabLst>
            </a:pPr>
            <a:r>
              <a:rPr lang="de-DE" sz="360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Präzedenzfall #3: Ruchlose Bevölkerung vs. gerechtem Lot (Verse 6-8)</a:t>
            </a:r>
          </a:p>
          <a:p>
            <a:pPr marL="714375" lvl="0" indent="-714375" eaLnBrk="0" fontAlgn="base" hangingPunct="0">
              <a:spcBef>
                <a:spcPct val="20000"/>
              </a:spcBef>
              <a:spcAft>
                <a:spcPct val="0"/>
              </a:spcAft>
              <a:buFont typeface="+mj-lt"/>
              <a:buAutoNum type="arabicPeriod"/>
              <a:tabLst>
                <a:tab pos="714375" algn="l"/>
              </a:tabLst>
            </a:pPr>
            <a:r>
              <a:rPr lang="de-DE" sz="360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Quintessenz: Gott rettet und richtet (Vers 9)</a:t>
            </a:r>
          </a:p>
        </p:txBody>
      </p:sp>
    </p:spTree>
    <p:extLst>
      <p:ext uri="{BB962C8B-B14F-4D97-AF65-F5344CB8AC3E}">
        <p14:creationId xmlns:p14="http://schemas.microsoft.com/office/powerpoint/2010/main" val="3038133406"/>
      </p:ext>
    </p:extLst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llipse 1"/>
          <p:cNvSpPr/>
          <p:nvPr/>
        </p:nvSpPr>
        <p:spPr>
          <a:xfrm>
            <a:off x="0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pic>
        <p:nvPicPr>
          <p:cNvPr id="4" name="Picture 4" descr="logo">
            <a:extLst>
              <a:ext uri="{FF2B5EF4-FFF2-40B4-BE49-F238E27FC236}">
                <a16:creationId xmlns:a16="http://schemas.microsoft.com/office/drawing/2014/main" id="{6F46BA41-AA40-44B0-B963-1D83CFBA786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996803" y="5656017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028029711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443</Words>
  <Application>Microsoft Office PowerPoint</Application>
  <PresentationFormat>Breitbild</PresentationFormat>
  <Paragraphs>44</Paragraphs>
  <Slides>9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9</vt:i4>
      </vt:variant>
    </vt:vector>
  </HeadingPairs>
  <TitlesOfParts>
    <vt:vector size="14" baseType="lpstr">
      <vt:lpstr>AR ESSENCE</vt:lpstr>
      <vt:lpstr>Arial</vt:lpstr>
      <vt:lpstr>Calibri</vt:lpstr>
      <vt:lpstr>Calibri Light</vt:lpstr>
      <vt:lpstr>Office Theme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2. Petrus 2,4-9: Gott: Dein Richter oder Retter?</dc:title>
  <dc:creator>Sascha Kriegler</dc:creator>
  <cp:lastModifiedBy>Sascha</cp:lastModifiedBy>
  <cp:revision>481</cp:revision>
  <dcterms:created xsi:type="dcterms:W3CDTF">2015-12-06T14:34:46Z</dcterms:created>
  <dcterms:modified xsi:type="dcterms:W3CDTF">2021-04-18T00:07:05Z</dcterms:modified>
</cp:coreProperties>
</file>