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4"/>
  </p:notesMasterIdLst>
  <p:sldIdLst>
    <p:sldId id="256" r:id="rId4"/>
    <p:sldId id="353" r:id="rId5"/>
    <p:sldId id="319" r:id="rId6"/>
    <p:sldId id="350" r:id="rId7"/>
    <p:sldId id="354" r:id="rId8"/>
    <p:sldId id="355" r:id="rId9"/>
    <p:sldId id="356" r:id="rId10"/>
    <p:sldId id="357" r:id="rId11"/>
    <p:sldId id="358" r:id="rId12"/>
    <p:sldId id="288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66"/>
    <a:srgbClr val="003399"/>
    <a:srgbClr val="FFFFFF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7995" autoAdjust="0"/>
  </p:normalViewPr>
  <p:slideViewPr>
    <p:cSldViewPr>
      <p:cViewPr varScale="1">
        <p:scale>
          <a:sx n="96" d="100"/>
          <a:sy n="96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054419-1977-4B48-91D8-87A34BE9B8E7}" type="datetimeFigureOut">
              <a:rPr lang="de-DE"/>
              <a:pPr>
                <a:defRPr/>
              </a:pPr>
              <a:t>21.11.2015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E5D9E3-5386-402E-881F-685C6169B6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F862-911A-42BB-9C49-D1C1E6B1C0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B89F-2E4A-4DCE-94A7-6348472AF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C30E-CA6D-4632-9397-0AC1C74A3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93A3-B0F7-4671-B449-2918C4FDA7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B1-8C79-47FB-82E1-AC9746BB13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A53D-0A6A-4972-8C76-64B89DE8AB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131D-A8DC-4E6D-B95F-751198D5E9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E8A-3BDB-4D6D-9176-1768E08A6B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7FA3-6FD4-465A-90AB-A48F7E0B13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B552-0AB5-48CF-AAEB-EEC9204F4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9DDB-9467-400B-824B-7E648B23B5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902C-19A8-4106-8CD0-8B295974C6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F1D7-8358-443C-8003-9AD6A5FFE8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1499-CCCC-4905-9823-2D1CA74C9C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E3C4-DF13-485C-A52C-990402521E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393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1FEC-7258-4D80-855A-348D731B89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7775" y="917575"/>
            <a:ext cx="1770063" cy="1784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14413" y="917575"/>
            <a:ext cx="5160962" cy="1784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413" y="917575"/>
            <a:ext cx="7073900" cy="304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3938" y="1481138"/>
            <a:ext cx="7073900" cy="1220787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14413" y="917575"/>
            <a:ext cx="7083425" cy="1784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DC5F-362A-4611-8C2D-D0C587D01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9E52-62F5-47CC-A5F6-546DFC1F3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9F84-4659-4E0F-8A04-4283E6D8AE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5735-DBA0-461D-ACBE-5B7D5C869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6CAA7-8A09-4A91-A061-87183D8E9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10A0-3F37-4BDF-A8C7-18716DE177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FE8625-828C-4AFC-93E1-87A771387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D0FD-9093-4BA0-907F-0E527601B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50013"/>
            <a:ext cx="7385050" cy="273050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89938" y="6448425"/>
            <a:ext cx="755650" cy="273050"/>
          </a:xfrm>
          <a:prstGeom prst="rect">
            <a:avLst/>
          </a:prstGeom>
          <a:solidFill>
            <a:srgbClr val="FCC51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38" y="1481138"/>
            <a:ext cx="70739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14413" y="917575"/>
            <a:ext cx="707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bearbeiten.</a:t>
            </a:r>
          </a:p>
        </p:txBody>
      </p:sp>
      <p:sp>
        <p:nvSpPr>
          <p:cNvPr id="2331654" name="Text Box 6"/>
          <p:cNvSpPr txBox="1">
            <a:spLocks noChangeArrowheads="1"/>
          </p:cNvSpPr>
          <p:nvPr/>
        </p:nvSpPr>
        <p:spPr bwMode="auto">
          <a:xfrm>
            <a:off x="3762375" y="6492875"/>
            <a:ext cx="3635375" cy="204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3443" tIns="41721" rIns="83443" bIns="41721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smtClean="0">
                <a:solidFill>
                  <a:srgbClr val="FFFFFF"/>
                </a:solidFill>
              </a:rPr>
              <a:t>© METRO SYSTEMS GmbH 2010-11</a:t>
            </a:r>
          </a:p>
        </p:txBody>
      </p:sp>
      <p:sp>
        <p:nvSpPr>
          <p:cNvPr id="2331655" name="Text Box 7"/>
          <p:cNvSpPr txBox="1">
            <a:spLocks noChangeArrowheads="1"/>
          </p:cNvSpPr>
          <p:nvPr/>
        </p:nvSpPr>
        <p:spPr bwMode="auto">
          <a:xfrm>
            <a:off x="1023938" y="6534150"/>
            <a:ext cx="28448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800" smtClean="0">
                <a:solidFill>
                  <a:srgbClr val="FFFFFF"/>
                </a:solidFill>
                <a:cs typeface="+mn-cs"/>
              </a:rPr>
              <a:t>MPOS Status all countries</a:t>
            </a:r>
          </a:p>
        </p:txBody>
      </p:sp>
      <p:pic>
        <p:nvPicPr>
          <p:cNvPr id="3080" name="Picture 9" descr="9941_MG_Logo_2010_d_RGB_M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73838"/>
            <a:ext cx="684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METRO SYSTEMS_Logo_RGB_large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489700"/>
            <a:ext cx="863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1"/>
          <p:cNvSpPr>
            <a:spLocks noChangeArrowheads="1"/>
          </p:cNvSpPr>
          <p:nvPr userDrawn="1"/>
        </p:nvSpPr>
        <p:spPr bwMode="auto">
          <a:xfrm>
            <a:off x="8447088" y="6465888"/>
            <a:ext cx="3238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448" tIns="41724" rIns="83448" bIns="41724">
            <a:spAutoFit/>
          </a:bodyPr>
          <a:lstStyle/>
          <a:p>
            <a:pPr>
              <a:defRPr/>
            </a:pPr>
            <a:fld id="{5F1EFBB3-AF9B-49FA-96A6-F3E98FBC15FE}" type="slidenum">
              <a:rPr lang="de-DE" sz="1000" b="1">
                <a:solidFill>
                  <a:srgbClr val="00417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1000" b="1">
              <a:solidFill>
                <a:srgbClr val="00417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defTabSz="8715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6" y="260648"/>
            <a:ext cx="7376368" cy="553227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83816" y="5868906"/>
            <a:ext cx="300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blog.operndorf-afrika.de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5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Wer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segensreich sät, wird auch segensreich ernten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Apostelgeschichte 11,27-30</a:t>
            </a:r>
            <a:endParaRPr lang="de-DE" sz="26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57200" y="2924174"/>
            <a:ext cx="8435975" cy="36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r>
              <a:rPr kumimoji="0" lang="de-DE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1.</a:t>
            </a:r>
            <a:r>
              <a:rPr lang="de-DE" sz="2600" kern="0" dirty="0" smtClean="0">
                <a:latin typeface="+mn-lt"/>
                <a:cs typeface="+mn-cs"/>
              </a:rPr>
              <a:t> </a:t>
            </a:r>
            <a:r>
              <a:rPr lang="de-DE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gehe ich mit „meinem“ Geld um?</a:t>
            </a:r>
            <a:endParaRPr lang="de-DE" sz="2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de-DE" sz="1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r>
              <a:rPr lang="de-DE" sz="2600" kern="0" dirty="0" smtClean="0">
                <a:solidFill>
                  <a:srgbClr val="C00000"/>
                </a:solidFill>
                <a:latin typeface="Arial"/>
                <a:cs typeface="Arial"/>
              </a:rPr>
              <a:t>2.</a:t>
            </a:r>
            <a:r>
              <a:rPr lang="de-DE" sz="2600" kern="0" dirty="0">
                <a:solidFill>
                  <a:srgbClr val="000000"/>
                </a:solidFill>
                <a:latin typeface="Arial"/>
                <a:cs typeface="Arial"/>
              </a:rPr>
              <a:t> Wie viel Geld sollte ich für Gott geben?</a:t>
            </a:r>
            <a:endParaRPr lang="de-DE" sz="26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endParaRPr lang="de-DE" sz="1000" kern="0" dirty="0" smtClean="0"/>
          </a:p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r>
              <a:rPr lang="de-DE" sz="2600" kern="0" dirty="0" smtClean="0">
                <a:solidFill>
                  <a:srgbClr val="C00000"/>
                </a:solidFill>
                <a:latin typeface="Arial"/>
                <a:cs typeface="Arial"/>
              </a:rPr>
              <a:t>3.</a:t>
            </a:r>
            <a:r>
              <a:rPr lang="de-DE" sz="2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600" kern="0" dirty="0">
                <a:solidFill>
                  <a:srgbClr val="000000"/>
                </a:solidFill>
                <a:latin typeface="Arial"/>
                <a:cs typeface="Arial"/>
              </a:rPr>
              <a:t>Was macht mich wirklich reich?</a:t>
            </a:r>
            <a:endParaRPr lang="de-DE" sz="26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Wie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gehe ich mit „meinem“ Geld um?</a:t>
            </a:r>
            <a:endParaRPr lang="de-DE" sz="2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>
                <a:solidFill>
                  <a:srgbClr val="008000"/>
                </a:solidFill>
                <a:sym typeface="Wingdings" pitchFamily="2" charset="2"/>
              </a:rPr>
              <a:t> „Geld ist ein präzises Mittel für die Moral“</a:t>
            </a:r>
            <a:endParaRPr lang="de-DE" sz="2000" dirty="0" smtClean="0"/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Wem gehört das Geld?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1. Chronik 29,10-12; Psalm 24,1</a:t>
            </a:r>
            <a:r>
              <a:rPr lang="de-DE" sz="2000" dirty="0" smtClean="0"/>
              <a:t>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Wer segensreich sät, wird auch segensreich ernten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69835" y="6038890"/>
            <a:ext cx="300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commons.wikimedia.org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4"/>
            <a:ext cx="2818656" cy="34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Wie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gehe ich mit „meinem“ Geld um?</a:t>
            </a:r>
            <a:endParaRPr lang="de-DE" sz="2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>
                <a:solidFill>
                  <a:srgbClr val="008000"/>
                </a:solidFill>
                <a:sym typeface="Wingdings" pitchFamily="2" charset="2"/>
              </a:rPr>
              <a:t> „Geld ist ein präzises Mittel für die Moral“</a:t>
            </a:r>
            <a:endParaRPr lang="de-DE" sz="2000" dirty="0"/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Wem gehört das Geld?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1. Chronik 29,10-12; Psalm 24,1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Grundsätze im Umgang mit Geld in Bezug auf Gott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Matthäus 6,24.33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Geldliebe ist die Wurzel allen Übels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1. Timotheus 6,10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>
                <a:solidFill>
                  <a:srgbClr val="008000"/>
                </a:solidFill>
                <a:sym typeface="Wingdings" pitchFamily="2" charset="2"/>
              </a:rPr>
              <a:t> Sehr gewissenhaft und vertrauensvoll mit der Einstellung zuerst </a:t>
            </a:r>
            <a:r>
              <a:rPr lang="de-DE" sz="2000" dirty="0" smtClean="0">
                <a:solidFill>
                  <a:srgbClr val="008000"/>
                </a:solidFill>
                <a:sym typeface="Wingdings" pitchFamily="2" charset="2"/>
              </a:rPr>
              <a:t>Gottes Reich </a:t>
            </a:r>
            <a:r>
              <a:rPr lang="de-DE" sz="2000" dirty="0">
                <a:solidFill>
                  <a:srgbClr val="008000"/>
                </a:solidFill>
                <a:sym typeface="Wingdings" pitchFamily="2" charset="2"/>
              </a:rPr>
              <a:t>zu </a:t>
            </a:r>
            <a:r>
              <a:rPr lang="de-DE" sz="2000" dirty="0" smtClean="0">
                <a:solidFill>
                  <a:srgbClr val="008000"/>
                </a:solidFill>
                <a:sym typeface="Wingdings" pitchFamily="2" charset="2"/>
              </a:rPr>
              <a:t>dienen</a:t>
            </a:r>
            <a:endParaRPr lang="de-DE" sz="20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Wer segensreich sät, wird auch segensreich ernten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Wie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viel Geld sollte ich für Gott geben?</a:t>
            </a:r>
            <a:endParaRPr lang="de-DE" sz="2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>
                <a:solidFill>
                  <a:srgbClr val="008000"/>
                </a:solidFill>
                <a:sym typeface="Wingdings" pitchFamily="2" charset="2"/>
              </a:rPr>
              <a:t> </a:t>
            </a:r>
            <a:r>
              <a:rPr lang="de-DE" sz="2000" dirty="0" smtClean="0">
                <a:solidFill>
                  <a:srgbClr val="008000"/>
                </a:solidFill>
                <a:sym typeface="Wingdings" pitchFamily="2" charset="2"/>
              </a:rPr>
              <a:t>Warum bist du sonntags hier?</a:t>
            </a:r>
            <a:endParaRPr lang="de-DE" sz="2000" dirty="0">
              <a:solidFill>
                <a:srgbClr val="008000"/>
              </a:solidFill>
            </a:endParaRPr>
          </a:p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Geben ist seliger als Nehmen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Apostelgeschichte </a:t>
            </a:r>
            <a:r>
              <a:rPr lang="de-DE" sz="2000" dirty="0" smtClean="0">
                <a:solidFill>
                  <a:srgbClr val="003399"/>
                </a:solidFill>
              </a:rPr>
              <a:t>20,35</a:t>
            </a:r>
            <a:r>
              <a:rPr lang="de-DE" sz="2000" dirty="0" smtClean="0">
                <a:solidFill>
                  <a:srgbClr val="003399"/>
                </a:solidFill>
              </a:rPr>
              <a:t>; 2. Korinther 9,6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/>
              <a:t>Lehrt die Bibel für uns Gläubigen den Zehnten</a:t>
            </a:r>
            <a:r>
              <a:rPr lang="de-DE" sz="2000" dirty="0" smtClean="0"/>
              <a:t>?</a:t>
            </a:r>
          </a:p>
          <a:p>
            <a:pPr marL="698500"/>
            <a:r>
              <a:rPr lang="de-DE" sz="2000" dirty="0" smtClean="0"/>
              <a:t>Im AT war der Zehnte vorgeschrieben (</a:t>
            </a:r>
            <a:r>
              <a:rPr lang="de-DE" sz="2000" dirty="0" smtClean="0">
                <a:solidFill>
                  <a:srgbClr val="003399"/>
                </a:solidFill>
              </a:rPr>
              <a:t>4. Mose 18,25-30; 5. Mose 12,10-11.17-13; 14,22-29</a:t>
            </a:r>
            <a:r>
              <a:rPr lang="de-DE" sz="2000" dirty="0" smtClean="0"/>
              <a:t>)</a:t>
            </a:r>
            <a:endParaRPr lang="de-DE" sz="2000" dirty="0"/>
          </a:p>
          <a:p>
            <a:pPr marL="698500"/>
            <a:r>
              <a:rPr lang="de-DE" sz="2000" dirty="0" smtClean="0"/>
              <a:t>Der Zehnte im NT (</a:t>
            </a:r>
            <a:r>
              <a:rPr lang="fi-FI" sz="2000" dirty="0">
                <a:solidFill>
                  <a:srgbClr val="003399"/>
                </a:solidFill>
              </a:rPr>
              <a:t>Matthäus 23,23; Lukas 11,42; </a:t>
            </a:r>
            <a:r>
              <a:rPr lang="fi-FI" sz="2000" dirty="0" smtClean="0">
                <a:solidFill>
                  <a:srgbClr val="003399"/>
                </a:solidFill>
              </a:rPr>
              <a:t>18,12; Hebräer 7,4-9</a:t>
            </a:r>
            <a:r>
              <a:rPr lang="de-DE" sz="2000" dirty="0" smtClean="0"/>
              <a:t>)</a:t>
            </a:r>
          </a:p>
          <a:p>
            <a:pPr marL="4763" indent="-4763">
              <a:buNone/>
            </a:pPr>
            <a:r>
              <a:rPr lang="de-DE" sz="2000" dirty="0">
                <a:solidFill>
                  <a:srgbClr val="008000"/>
                </a:solidFill>
                <a:sym typeface="Wingdings" pitchFamily="2" charset="2"/>
              </a:rPr>
              <a:t> </a:t>
            </a:r>
            <a:r>
              <a:rPr lang="de-DE" sz="2000" dirty="0" smtClean="0">
                <a:solidFill>
                  <a:srgbClr val="008000"/>
                </a:solidFill>
                <a:sym typeface="Wingdings" pitchFamily="2" charset="2"/>
              </a:rPr>
              <a:t>Wir finden kein Gebot im NT zum Geben des Zehnten!</a:t>
            </a:r>
            <a:endParaRPr lang="de-DE" sz="2000" dirty="0">
              <a:solidFill>
                <a:srgbClr val="008000"/>
              </a:solidFill>
            </a:endParaRPr>
          </a:p>
          <a:p>
            <a:pPr marL="355600" indent="0">
              <a:buNone/>
            </a:pPr>
            <a:endParaRPr lang="de-DE" sz="2000" dirty="0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Wer segensreich sät, wird auch segensreich ernten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Wie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viel Geld sollte ich für Gott geben?</a:t>
            </a:r>
            <a:endParaRPr lang="de-DE" sz="2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/>
              <a:t>Merkmale des biblischen Gebens:</a:t>
            </a:r>
          </a:p>
          <a:p>
            <a:pPr marL="698500"/>
            <a:r>
              <a:rPr lang="de-DE" sz="2000" dirty="0" smtClean="0"/>
              <a:t>Gebe für </a:t>
            </a:r>
            <a:r>
              <a:rPr lang="de-DE" sz="2000" dirty="0" smtClean="0"/>
              <a:t>das Reich Gottes (</a:t>
            </a:r>
            <a:r>
              <a:rPr lang="de-DE" sz="2000" dirty="0" smtClean="0">
                <a:solidFill>
                  <a:srgbClr val="003399"/>
                </a:solidFill>
              </a:rPr>
              <a:t>1. Korinther 16,1</a:t>
            </a:r>
            <a:r>
              <a:rPr lang="de-DE" sz="2000" dirty="0" smtClean="0"/>
              <a:t>)</a:t>
            </a:r>
            <a:endParaRPr lang="de-DE" sz="2000" dirty="0"/>
          </a:p>
          <a:p>
            <a:pPr marL="698500"/>
            <a:r>
              <a:rPr lang="de-DE" sz="2000" dirty="0" smtClean="0"/>
              <a:t>Gebe regelmäßig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1</a:t>
            </a:r>
            <a:r>
              <a:rPr lang="de-DE" sz="2000" dirty="0">
                <a:solidFill>
                  <a:srgbClr val="003399"/>
                </a:solidFill>
              </a:rPr>
              <a:t>. Korinther </a:t>
            </a:r>
            <a:r>
              <a:rPr lang="de-DE" sz="2000" dirty="0" smtClean="0">
                <a:solidFill>
                  <a:srgbClr val="003399"/>
                </a:solidFill>
              </a:rPr>
              <a:t>16,2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Jeder soll was geben (</a:t>
            </a:r>
            <a:r>
              <a:rPr lang="de-DE" sz="2000" dirty="0" smtClean="0">
                <a:solidFill>
                  <a:srgbClr val="003399"/>
                </a:solidFill>
              </a:rPr>
              <a:t>1</a:t>
            </a:r>
            <a:r>
              <a:rPr lang="de-DE" sz="2000" dirty="0">
                <a:solidFill>
                  <a:srgbClr val="003399"/>
                </a:solidFill>
              </a:rPr>
              <a:t>. Korinther 16,2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Gebe so viel, wie dir möglich ist (</a:t>
            </a:r>
            <a:r>
              <a:rPr lang="de-DE" sz="2000" dirty="0" smtClean="0">
                <a:solidFill>
                  <a:srgbClr val="003399"/>
                </a:solidFill>
              </a:rPr>
              <a:t>1</a:t>
            </a:r>
            <a:r>
              <a:rPr lang="de-DE" sz="2000" dirty="0">
                <a:solidFill>
                  <a:srgbClr val="003399"/>
                </a:solidFill>
              </a:rPr>
              <a:t>. Korinther 16,2</a:t>
            </a:r>
            <a:r>
              <a:rPr lang="de-DE" sz="2000" dirty="0"/>
              <a:t>)</a:t>
            </a:r>
          </a:p>
          <a:p>
            <a:pPr marL="698500"/>
            <a:r>
              <a:rPr lang="de-DE" sz="2000" dirty="0" smtClean="0"/>
              <a:t>Vertraue </a:t>
            </a:r>
            <a:r>
              <a:rPr lang="de-DE" sz="2000" dirty="0"/>
              <a:t>es bewährten Dienern Gottes </a:t>
            </a:r>
            <a:r>
              <a:rPr lang="de-DE" sz="2000" dirty="0" smtClean="0"/>
              <a:t>an</a:t>
            </a:r>
            <a:r>
              <a:rPr lang="de-DE" sz="2000" dirty="0"/>
              <a:t> (</a:t>
            </a:r>
            <a:r>
              <a:rPr lang="de-DE" sz="2000" dirty="0">
                <a:solidFill>
                  <a:srgbClr val="003399"/>
                </a:solidFill>
              </a:rPr>
              <a:t>1. Korinther </a:t>
            </a:r>
            <a:r>
              <a:rPr lang="de-DE" sz="2000" dirty="0" smtClean="0">
                <a:solidFill>
                  <a:srgbClr val="003399"/>
                </a:solidFill>
              </a:rPr>
              <a:t>16,3-4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Geben können ist Gottes Gnade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003399"/>
                </a:solidFill>
              </a:rPr>
              <a:t>2. Korinther 8,1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Gebe mit einem Überschwang der Freude 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003399"/>
                </a:solidFill>
              </a:rPr>
              <a:t>2. Korinther </a:t>
            </a:r>
            <a:r>
              <a:rPr lang="de-DE" sz="2000" dirty="0" smtClean="0">
                <a:solidFill>
                  <a:srgbClr val="003399"/>
                </a:solidFill>
              </a:rPr>
              <a:t>8,2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Gebe freigiebig / großzügig 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003399"/>
                </a:solidFill>
              </a:rPr>
              <a:t>2. Korinther </a:t>
            </a:r>
            <a:r>
              <a:rPr lang="de-DE" sz="2000" dirty="0" smtClean="0">
                <a:solidFill>
                  <a:srgbClr val="003399"/>
                </a:solidFill>
              </a:rPr>
              <a:t>8,3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Habe eine angemessene Opferbereitschaft 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003399"/>
                </a:solidFill>
              </a:rPr>
              <a:t>2. Korinther </a:t>
            </a:r>
            <a:r>
              <a:rPr lang="de-DE" sz="2000" dirty="0" smtClean="0">
                <a:solidFill>
                  <a:srgbClr val="003399"/>
                </a:solidFill>
              </a:rPr>
              <a:t>8,3-4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Gebe dich dem Herrn hin</a:t>
            </a:r>
            <a:r>
              <a:rPr lang="de-DE" sz="2000" dirty="0"/>
              <a:t> (</a:t>
            </a:r>
            <a:r>
              <a:rPr lang="de-DE" sz="2000" dirty="0">
                <a:solidFill>
                  <a:srgbClr val="003399"/>
                </a:solidFill>
              </a:rPr>
              <a:t>2. Korinther </a:t>
            </a:r>
            <a:r>
              <a:rPr lang="de-DE" sz="2000" dirty="0" smtClean="0">
                <a:solidFill>
                  <a:srgbClr val="003399"/>
                </a:solidFill>
              </a:rPr>
              <a:t>8,5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Gebe in Liebe</a:t>
            </a:r>
            <a:r>
              <a:rPr lang="de-DE" sz="2000" dirty="0"/>
              <a:t> (</a:t>
            </a:r>
            <a:r>
              <a:rPr lang="de-DE" sz="2000" dirty="0">
                <a:solidFill>
                  <a:srgbClr val="003399"/>
                </a:solidFill>
              </a:rPr>
              <a:t>2. Korinther </a:t>
            </a:r>
            <a:r>
              <a:rPr lang="de-DE" sz="2000" dirty="0" smtClean="0">
                <a:solidFill>
                  <a:srgbClr val="003399"/>
                </a:solidFill>
              </a:rPr>
              <a:t>8,8</a:t>
            </a:r>
            <a:r>
              <a:rPr lang="de-DE" sz="2000" dirty="0" smtClean="0"/>
              <a:t>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Wer segensreich sät, wird auch segensreich ernten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3.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Was macht mich wirklich reich?</a:t>
            </a:r>
            <a:endParaRPr lang="de-DE" sz="2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/>
              <a:t>Wahrer Reichtum:</a:t>
            </a:r>
          </a:p>
          <a:p>
            <a:pPr marL="698500"/>
            <a:r>
              <a:rPr lang="de-DE" sz="2000" dirty="0" smtClean="0"/>
              <a:t>Gott </a:t>
            </a:r>
            <a:r>
              <a:rPr lang="de-DE" sz="2000" dirty="0"/>
              <a:t>macht dich reich </a:t>
            </a:r>
            <a:r>
              <a:rPr lang="de-DE" sz="2000" dirty="0" smtClean="0"/>
              <a:t>(</a:t>
            </a:r>
            <a:r>
              <a:rPr lang="de-DE" sz="2000" dirty="0">
                <a:solidFill>
                  <a:srgbClr val="003399"/>
                </a:solidFill>
              </a:rPr>
              <a:t>2. Korinther 9,6.8-9</a:t>
            </a:r>
            <a:r>
              <a:rPr lang="de-DE" sz="2000" dirty="0" smtClean="0"/>
              <a:t>)</a:t>
            </a:r>
            <a:endParaRPr lang="de-DE" sz="2000" dirty="0"/>
          </a:p>
          <a:p>
            <a:pPr marL="698500"/>
            <a:r>
              <a:rPr lang="de-DE" sz="2000" dirty="0" smtClean="0"/>
              <a:t>Dein Herz wird reich (</a:t>
            </a:r>
            <a:r>
              <a:rPr lang="de-DE" sz="2000" dirty="0">
                <a:solidFill>
                  <a:srgbClr val="003399"/>
                </a:solidFill>
              </a:rPr>
              <a:t>2. Korinther 9,7</a:t>
            </a:r>
            <a:r>
              <a:rPr lang="de-DE" sz="2000" dirty="0" smtClean="0"/>
              <a:t>)</a:t>
            </a:r>
          </a:p>
          <a:p>
            <a:pPr marL="698500"/>
            <a:r>
              <a:rPr lang="de-DE" sz="2000" dirty="0" smtClean="0"/>
              <a:t>Gott wird reich geehrt durch </a:t>
            </a:r>
            <a:r>
              <a:rPr lang="de-DE" sz="2000" dirty="0"/>
              <a:t>Dankbarkeit </a:t>
            </a:r>
            <a:r>
              <a:rPr lang="de-DE" sz="2000" dirty="0" smtClean="0"/>
              <a:t>(</a:t>
            </a:r>
            <a:r>
              <a:rPr lang="de-DE" sz="2000" dirty="0">
                <a:solidFill>
                  <a:srgbClr val="003399"/>
                </a:solidFill>
              </a:rPr>
              <a:t>2. Korinther 9,11-14</a:t>
            </a:r>
            <a:r>
              <a:rPr lang="de-DE" sz="2000" dirty="0" smtClean="0"/>
              <a:t>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Wer segensreich sät, wird auch segensreich ernten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6" y="260648"/>
            <a:ext cx="7376368" cy="553227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83816" y="5868906"/>
            <a:ext cx="300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blog.operndorf-afrika.de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7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_Vorlage_METROSYSTEMS_4zu3_de_groß_20101026">
  <a:themeElements>
    <a:clrScheme name="Präsentation_Vorlage_METROSYSTEMS_4zu3_de_groß_20101026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Präsentation_Vorlage_METROSYSTEMS_4zu3_de_groß_201010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12700" algn="ctr">
          <a:solidFill>
            <a:schemeClr val="bg1"/>
          </a:solidFill>
          <a:round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_Vorlage_METROSYSTEMS_4zu3_de_groß_20101026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Bildschirmpräsentation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Wingdings</vt:lpstr>
      <vt:lpstr>Standarddesign</vt:lpstr>
      <vt:lpstr>1_Standarddesign</vt:lpstr>
      <vt:lpstr>Präsentation_Vorlage_METROSYSTEMS_4zu3_de_groß_20101026</vt:lpstr>
      <vt:lpstr>PowerPoint-Präsentation</vt:lpstr>
      <vt:lpstr>PowerPoint-Präsentation</vt:lpstr>
      <vt:lpstr>Wer segensreich sät, wird auch segensreich ernten</vt:lpstr>
      <vt:lpstr>1. Wie gehe ich mit „meinem“ Geld um?</vt:lpstr>
      <vt:lpstr>1. Wie gehe ich mit „meinem“ Geld um?</vt:lpstr>
      <vt:lpstr>2. Wie viel Geld sollte ich für Gott geben?</vt:lpstr>
      <vt:lpstr>2. Wie viel Geld sollte ich für Gott geben?</vt:lpstr>
      <vt:lpstr>3. Was macht mich wirklich reich?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Apostelgeschichte 11,27-30: Die Frucht des freudigen Gebens</dc:title>
  <dc:creator>Sascha Kriegler</dc:creator>
  <cp:lastModifiedBy>Windows User</cp:lastModifiedBy>
  <cp:revision>80</cp:revision>
  <dcterms:created xsi:type="dcterms:W3CDTF">2012-08-30T12:12:53Z</dcterms:created>
  <dcterms:modified xsi:type="dcterms:W3CDTF">2015-11-21T22:57:59Z</dcterms:modified>
</cp:coreProperties>
</file>