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2"/>
  </p:notesMasterIdLst>
  <p:sldIdLst>
    <p:sldId id="256" r:id="rId4"/>
    <p:sldId id="307" r:id="rId5"/>
    <p:sldId id="278" r:id="rId6"/>
    <p:sldId id="302" r:id="rId7"/>
    <p:sldId id="303" r:id="rId8"/>
    <p:sldId id="305" r:id="rId9"/>
    <p:sldId id="306" r:id="rId10"/>
    <p:sldId id="288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3399"/>
    <a:srgbClr val="008000"/>
    <a:srgbClr val="0066CC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>
      <p:cViewPr>
        <p:scale>
          <a:sx n="75" d="100"/>
          <a:sy n="75" d="100"/>
        </p:scale>
        <p:origin x="-1860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01.11.2014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ort4final.de/wp-content/uploads/2014/07/491717433KT00189_Germany_v_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403135" y="0"/>
            <a:ext cx="10303727" cy="6858000"/>
          </a:xfrm>
          <a:prstGeom prst="rect">
            <a:avLst/>
          </a:prstGeom>
          <a:noFill/>
        </p:spPr>
      </p:pic>
      <p:sp>
        <p:nvSpPr>
          <p:cNvPr id="11" name="Rechteck 10"/>
          <p:cNvSpPr/>
          <p:nvPr/>
        </p:nvSpPr>
        <p:spPr>
          <a:xfrm>
            <a:off x="7359537" y="6237312"/>
            <a:ext cx="1784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sport4final.de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Leben in der Gemeinde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4,32-37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Der Grund (Vers 32a)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de-DE" sz="2600" kern="0" dirty="0" smtClean="0">
                <a:latin typeface="+mn-lt"/>
                <a:cs typeface="+mn-cs"/>
              </a:rPr>
              <a:t>Die Auswirkungen (Verse 32b-33)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de-DE" sz="2600" kern="0" dirty="0" smtClean="0">
                <a:latin typeface="+mn-lt"/>
                <a:cs typeface="+mn-cs"/>
              </a:rPr>
              <a:t>Die Gemeinschaft (Verse 34-37)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Grund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lvl="0">
              <a:buNone/>
            </a:pPr>
            <a:r>
              <a:rPr lang="de-DE" sz="2000" dirty="0" smtClean="0"/>
              <a:t>Gedanken über Glaube:</a:t>
            </a:r>
          </a:p>
          <a:p>
            <a:pPr lvl="0"/>
            <a:r>
              <a:rPr lang="de-DE" sz="2000" dirty="0" smtClean="0"/>
              <a:t>Glaube hat was mit Jesus Christus zu tun (</a:t>
            </a:r>
            <a:r>
              <a:rPr lang="de-DE" sz="2000" dirty="0" smtClean="0">
                <a:solidFill>
                  <a:srgbClr val="003399"/>
                </a:solidFill>
              </a:rPr>
              <a:t>Apostelgeschichte 16,31</a:t>
            </a:r>
            <a:r>
              <a:rPr lang="de-DE" sz="2000" dirty="0" smtClean="0"/>
              <a:t>)</a:t>
            </a:r>
          </a:p>
          <a:p>
            <a:pPr lvl="0"/>
            <a:r>
              <a:rPr lang="de-DE" sz="2000" dirty="0" smtClean="0"/>
              <a:t>Glaube rettet (</a:t>
            </a:r>
            <a:r>
              <a:rPr lang="de-DE" sz="2000" dirty="0" smtClean="0">
                <a:solidFill>
                  <a:srgbClr val="003399"/>
                </a:solidFill>
              </a:rPr>
              <a:t>2. Timotheus 3,15</a:t>
            </a:r>
            <a:r>
              <a:rPr lang="de-DE" sz="2000" dirty="0" smtClean="0"/>
              <a:t>)</a:t>
            </a:r>
          </a:p>
          <a:p>
            <a:pPr lvl="0"/>
            <a:r>
              <a:rPr lang="de-DE" sz="2000" dirty="0" smtClean="0"/>
              <a:t>Glaube ist aktiv (</a:t>
            </a:r>
            <a:r>
              <a:rPr lang="de-DE" sz="2000" dirty="0" smtClean="0">
                <a:solidFill>
                  <a:srgbClr val="003399"/>
                </a:solidFill>
              </a:rPr>
              <a:t>Römer 12,1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Glaube </a:t>
            </a:r>
            <a:r>
              <a:rPr lang="de-DE" sz="2000" dirty="0" smtClean="0"/>
              <a:t>bedeutet Wahrheit anzunehmen </a:t>
            </a:r>
            <a:r>
              <a:rPr lang="de-DE" sz="2000" dirty="0" smtClean="0"/>
              <a:t>aber </a:t>
            </a:r>
            <a:r>
              <a:rPr lang="de-DE" sz="2000" dirty="0" smtClean="0"/>
              <a:t>ist weit </a:t>
            </a:r>
            <a:r>
              <a:rPr lang="de-DE" sz="2000" dirty="0" smtClean="0"/>
              <a:t>mehr als nur </a:t>
            </a:r>
            <a:r>
              <a:rPr lang="de-DE" sz="2000" smtClean="0"/>
              <a:t>bloßes </a:t>
            </a:r>
            <a:r>
              <a:rPr lang="de-DE" sz="2000" smtClean="0"/>
              <a:t>Wissen </a:t>
            </a:r>
            <a:r>
              <a:rPr lang="de-DE" sz="2000" dirty="0" smtClean="0"/>
              <a:t>(</a:t>
            </a:r>
            <a:r>
              <a:rPr lang="de-DE" sz="2000" dirty="0" smtClean="0">
                <a:solidFill>
                  <a:srgbClr val="003399"/>
                </a:solidFill>
              </a:rPr>
              <a:t>Jakobus 2,19</a:t>
            </a:r>
            <a:r>
              <a:rPr lang="de-DE" sz="2000" dirty="0" smtClean="0"/>
              <a:t>)</a:t>
            </a:r>
          </a:p>
          <a:p>
            <a:pPr lvl="0"/>
            <a:r>
              <a:rPr lang="de-DE" sz="2000" dirty="0" smtClean="0"/>
              <a:t>Glaube ist im Vertrauen gelebte Hingabe an Christus (</a:t>
            </a:r>
            <a:r>
              <a:rPr lang="de-DE" sz="2000" dirty="0" smtClean="0">
                <a:solidFill>
                  <a:srgbClr val="003399"/>
                </a:solidFill>
              </a:rPr>
              <a:t>Römer 12,1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Glaube ist eine Umkehr hinter Jesus her (</a:t>
            </a:r>
            <a:r>
              <a:rPr lang="de-DE" sz="2000" dirty="0" smtClean="0">
                <a:solidFill>
                  <a:srgbClr val="003399"/>
                </a:solidFill>
              </a:rPr>
              <a:t>1. Thessalonicher 1,9</a:t>
            </a:r>
            <a:r>
              <a:rPr lang="de-DE" sz="2000" dirty="0" smtClean="0"/>
              <a:t>)</a:t>
            </a:r>
          </a:p>
          <a:p>
            <a:pPr lvl="0"/>
            <a:r>
              <a:rPr lang="de-DE" sz="2000" dirty="0" smtClean="0"/>
              <a:t>Glaube ergreift die Gnade, die Jesus erwirkt hat (</a:t>
            </a:r>
            <a:r>
              <a:rPr lang="de-DE" sz="2000" dirty="0" smtClean="0">
                <a:solidFill>
                  <a:srgbClr val="003399"/>
                </a:solidFill>
              </a:rPr>
              <a:t>Epheser 2,8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Glaube führt in den Dienst (</a:t>
            </a:r>
            <a:r>
              <a:rPr lang="de-DE" sz="2000" dirty="0" smtClean="0">
                <a:solidFill>
                  <a:srgbClr val="003399"/>
                </a:solidFill>
              </a:rPr>
              <a:t>Galater 5,13</a:t>
            </a:r>
            <a:r>
              <a:rPr lang="de-DE" sz="2000" dirty="0" smtClean="0"/>
              <a:t>)</a:t>
            </a:r>
          </a:p>
          <a:p>
            <a:pPr lvl="0"/>
            <a:endParaRPr lang="de-DE" sz="2000" dirty="0" smtClean="0"/>
          </a:p>
          <a:p>
            <a:endParaRPr lang="de-DE" sz="2000" dirty="0" smtClean="0"/>
          </a:p>
          <a:p>
            <a:pPr lvl="0"/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Auswirkungen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Ein Herz und eine Seele: </a:t>
            </a:r>
            <a:r>
              <a:rPr lang="de-DE" sz="2000" dirty="0" smtClean="0">
                <a:solidFill>
                  <a:srgbClr val="003399"/>
                </a:solidFill>
              </a:rPr>
              <a:t>Johannes 17,20-21; Philipper 1,27-30; Epheser 4,15-16; Galater 6,1-2</a:t>
            </a:r>
          </a:p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Das sichtbare Zeichen ist die Liebe: </a:t>
            </a:r>
            <a:r>
              <a:rPr lang="sv-SE" sz="2000" dirty="0" smtClean="0">
                <a:solidFill>
                  <a:srgbClr val="003399"/>
                </a:solidFill>
              </a:rPr>
              <a:t>Johannes 13,35</a:t>
            </a:r>
            <a:endParaRPr lang="de-DE" sz="2000" dirty="0">
              <a:solidFill>
                <a:srgbClr val="003399"/>
              </a:solidFill>
            </a:endParaRPr>
          </a:p>
          <a:p>
            <a:pPr lvl="0">
              <a:buNone/>
            </a:pPr>
            <a:r>
              <a:rPr lang="de-DE" sz="2000" dirty="0" smtClean="0"/>
              <a:t>Gebete werden erhört: </a:t>
            </a:r>
            <a:r>
              <a:rPr lang="de-DE" sz="2000" smtClean="0">
                <a:solidFill>
                  <a:srgbClr val="003399"/>
                </a:solidFill>
              </a:rPr>
              <a:t>Apostelgeschichte 4,29-31</a:t>
            </a:r>
            <a:endParaRPr lang="de-DE" sz="20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77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Die Gemeinschaft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Einsatz je nach Notwendigkeit: </a:t>
            </a:r>
            <a:r>
              <a:rPr lang="de-DE" sz="2000" dirty="0" smtClean="0">
                <a:solidFill>
                  <a:srgbClr val="003399"/>
                </a:solidFill>
              </a:rPr>
              <a:t>Apostelgeschichte 2,46; 12,12</a:t>
            </a:r>
          </a:p>
          <a:p>
            <a:pPr lvl="0">
              <a:buNone/>
            </a:pPr>
            <a:r>
              <a:rPr lang="de-DE" sz="2000" dirty="0" smtClean="0"/>
              <a:t>Barnabas: </a:t>
            </a:r>
            <a:r>
              <a:rPr lang="de-DE" sz="2000" dirty="0" smtClean="0">
                <a:solidFill>
                  <a:srgbClr val="003399"/>
                </a:solidFill>
              </a:rPr>
              <a:t>Apostelgeschichte 9,26-27; 11,22-24; 13,1-2</a:t>
            </a:r>
            <a:endParaRPr lang="de-DE" sz="2000" dirty="0"/>
          </a:p>
          <a:p>
            <a:pPr marL="4763" indent="-4763">
              <a:buNone/>
            </a:pPr>
            <a:endParaRPr lang="de-DE" sz="2000" dirty="0" smtClean="0">
              <a:solidFill>
                <a:srgbClr val="003399"/>
              </a:solidFill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 smtClean="0">
                <a:solidFill>
                  <a:schemeClr val="hlink"/>
                </a:solidFill>
              </a:rPr>
              <a:t>Leben in der Gemeinde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77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Leben in der Gemeinde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4,32-37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457200" y="2924174"/>
            <a:ext cx="8435975" cy="367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tabLst>
                <a:tab pos="360363" algn="l"/>
              </a:tabLst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lang="de-DE" sz="2600" kern="0" dirty="0" smtClean="0">
                <a:latin typeface="+mn-lt"/>
                <a:cs typeface="+mn-cs"/>
              </a:rPr>
              <a:t> Der Grund (Vers 32a)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lang="de-DE" sz="2600" kern="0" dirty="0" smtClean="0">
                <a:latin typeface="+mn-lt"/>
                <a:cs typeface="+mn-cs"/>
              </a:rPr>
              <a:t>Die Auswirkungen (Verse 32b-33)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6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eaLnBrk="0" hangingPunct="0">
              <a:spcBef>
                <a:spcPct val="20000"/>
              </a:spcBef>
            </a:pPr>
            <a:r>
              <a:rPr kumimoji="0" lang="de-DE" sz="26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lang="de-DE" sz="2600" kern="0" dirty="0" smtClean="0">
                <a:latin typeface="+mn-lt"/>
                <a:cs typeface="+mn-cs"/>
              </a:rPr>
              <a:t>Die Gemeinschaft (Verse 34-37)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Bildschirmpräsentation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Standarddesign</vt:lpstr>
      <vt:lpstr>1_Standarddesign</vt:lpstr>
      <vt:lpstr>Präsentation_Vorlage_METROSYSTEMS_4zu3_de_groß_20101026</vt:lpstr>
      <vt:lpstr>Folie 1</vt:lpstr>
      <vt:lpstr>Folie 2</vt:lpstr>
      <vt:lpstr>Leben in der Gemeinde</vt:lpstr>
      <vt:lpstr>1. Der Grund</vt:lpstr>
      <vt:lpstr>2. Die Auswirkungen</vt:lpstr>
      <vt:lpstr>3. Die Gemeinschaft</vt:lpstr>
      <vt:lpstr>Leben in der Gemeinde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4,32-37: Leben in der Gemeinde</dc:title>
  <dc:creator>Sascha Kriegler</dc:creator>
  <cp:lastModifiedBy>Sascha Kriegler</cp:lastModifiedBy>
  <cp:revision>4</cp:revision>
  <dcterms:created xsi:type="dcterms:W3CDTF">2012-08-30T12:12:53Z</dcterms:created>
  <dcterms:modified xsi:type="dcterms:W3CDTF">2014-11-01T21:34:33Z</dcterms:modified>
</cp:coreProperties>
</file>