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0"/>
  </p:notesMasterIdLst>
  <p:sldIdLst>
    <p:sldId id="256" r:id="rId4"/>
    <p:sldId id="278" r:id="rId5"/>
    <p:sldId id="302" r:id="rId6"/>
    <p:sldId id="310" r:id="rId7"/>
    <p:sldId id="311" r:id="rId8"/>
    <p:sldId id="288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FF0000"/>
    <a:srgbClr val="003399"/>
    <a:srgbClr val="008000"/>
    <a:srgbClr val="0066CC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94660"/>
  </p:normalViewPr>
  <p:slideViewPr>
    <p:cSldViewPr>
      <p:cViewPr>
        <p:scale>
          <a:sx n="75" d="100"/>
          <a:sy n="75" d="100"/>
        </p:scale>
        <p:origin x="-1302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054419-1977-4B48-91D8-87A34BE9B8E7}" type="datetimeFigureOut">
              <a:rPr lang="de-DE"/>
              <a:pPr>
                <a:defRPr/>
              </a:pPr>
              <a:t>13.12.2014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E5D9E3-5386-402E-881F-685C6169B6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3927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EF862-911A-42BB-9C49-D1C1E6B1C0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B89F-2E4A-4DCE-94A7-6348472AFC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C30E-CA6D-4632-9397-0AC1C74A3F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93A3-B0F7-4671-B449-2918C4FDA7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6DB1-8C79-47FB-82E1-AC9746BB13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A53D-0A6A-4972-8C76-64B89DE8AB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131D-A8DC-4E6D-B95F-751198D5E9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6E8A-3BDB-4D6D-9176-1768E08A6B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7FA3-6FD4-465A-90AB-A48F7E0B13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B552-0AB5-48CF-AAEB-EEC9204F41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F9DDB-9467-400B-824B-7E648B23B5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E902C-19A8-4106-8CD0-8B295974C6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F1D7-8358-443C-8003-9AD6A5FFE8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1499-CCCC-4905-9823-2D1CA74C9C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E3C4-DF13-485C-A52C-990402521E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2393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708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81FEC-7258-4D80-855A-348D731B89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27775" y="917575"/>
            <a:ext cx="1770063" cy="1784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14413" y="917575"/>
            <a:ext cx="5160962" cy="1784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413" y="917575"/>
            <a:ext cx="7073900" cy="30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023938" y="1481138"/>
            <a:ext cx="7073900" cy="1220787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14413" y="917575"/>
            <a:ext cx="7083425" cy="17843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DDC5F-362A-4611-8C2D-D0C587D015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9E52-62F5-47CC-A5F6-546DFC1F39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99F84-4659-4E0F-8A04-4283E6D8AE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5735-DBA0-461D-ACBE-5B7D5C869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CAA7-8A09-4A91-A061-87183D8E9D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F10A0-3F37-4BDF-A8C7-18716DE177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EFE8625-828C-4AFC-93E1-87A771387A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D0FD-9093-4BA0-907F-0E527601B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450013"/>
            <a:ext cx="7385050" cy="27305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89938" y="6448425"/>
            <a:ext cx="755650" cy="273050"/>
          </a:xfrm>
          <a:prstGeom prst="rect">
            <a:avLst/>
          </a:prstGeom>
          <a:solidFill>
            <a:srgbClr val="FCC51D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38" y="1481138"/>
            <a:ext cx="70739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917575"/>
            <a:ext cx="707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bearbeiten.</a:t>
            </a:r>
          </a:p>
        </p:txBody>
      </p:sp>
      <p:sp>
        <p:nvSpPr>
          <p:cNvPr id="2331654" name="Text Box 6"/>
          <p:cNvSpPr txBox="1">
            <a:spLocks noChangeArrowheads="1"/>
          </p:cNvSpPr>
          <p:nvPr/>
        </p:nvSpPr>
        <p:spPr bwMode="auto">
          <a:xfrm>
            <a:off x="3762375" y="6492875"/>
            <a:ext cx="3635375" cy="204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3443" tIns="41721" rIns="83443" bIns="41721"/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800" smtClean="0">
                <a:solidFill>
                  <a:srgbClr val="FFFFFF"/>
                </a:solidFill>
              </a:rPr>
              <a:t>© METRO SYSTEMS GmbH 2010-11</a:t>
            </a:r>
          </a:p>
        </p:txBody>
      </p:sp>
      <p:sp>
        <p:nvSpPr>
          <p:cNvPr id="2331655" name="Text Box 7"/>
          <p:cNvSpPr txBox="1">
            <a:spLocks noChangeArrowheads="1"/>
          </p:cNvSpPr>
          <p:nvPr/>
        </p:nvSpPr>
        <p:spPr bwMode="auto">
          <a:xfrm>
            <a:off x="1023938" y="6534150"/>
            <a:ext cx="2844800" cy="122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solidFill>
                  <a:srgbClr val="FFFFFF"/>
                </a:solidFill>
                <a:cs typeface="+mn-cs"/>
              </a:rPr>
              <a:t>MPOS Status all countries</a:t>
            </a:r>
          </a:p>
        </p:txBody>
      </p:sp>
      <p:pic>
        <p:nvPicPr>
          <p:cNvPr id="3080" name="Picture 9" descr="9941_MG_Logo_2010_d_RGB_M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48550" y="6573838"/>
            <a:ext cx="684213" cy="6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METRO SYSTEMS_Logo_RGB_larg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48550" y="6489700"/>
            <a:ext cx="863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1"/>
          <p:cNvSpPr>
            <a:spLocks noChangeArrowheads="1"/>
          </p:cNvSpPr>
          <p:nvPr userDrawn="1"/>
        </p:nvSpPr>
        <p:spPr bwMode="auto">
          <a:xfrm>
            <a:off x="8447088" y="6465888"/>
            <a:ext cx="3238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448" tIns="41724" rIns="83448" bIns="41724">
            <a:spAutoFit/>
          </a:bodyPr>
          <a:lstStyle/>
          <a:p>
            <a:pPr>
              <a:defRPr/>
            </a:pPr>
            <a:fld id="{5F1EFBB3-AF9B-49FA-96A6-F3E98FBC15FE}" type="slidenum">
              <a:rPr lang="de-DE" sz="1000" b="1">
                <a:solidFill>
                  <a:srgbClr val="004171"/>
                </a:solidFill>
                <a:latin typeface="Arial" charset="0"/>
              </a:rPr>
              <a:pPr>
                <a:defRPr/>
              </a:pPr>
              <a:t>‹Nr.›</a:t>
            </a:fld>
            <a:endParaRPr lang="de-DE" sz="1000" b="1">
              <a:solidFill>
                <a:srgbClr val="00417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defTabSz="8715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2563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2pPr>
      <a:lvl3pPr marL="89535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3pPr>
      <a:lvl4pPr marL="1312863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4pPr>
      <a:lvl5pPr marL="163830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5pPr>
      <a:lvl6pPr marL="20955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6pPr>
      <a:lvl7pPr marL="25527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7pPr>
      <a:lvl8pPr marL="30099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8pPr>
      <a:lvl9pPr marL="34671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Der Mensch denkt, Gott aber lenkt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Apostelgeschichte 5,34-42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924174"/>
            <a:ext cx="8435975" cy="367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lang="de-DE" sz="2600" kern="0" dirty="0" smtClean="0">
                <a:latin typeface="+mn-lt"/>
                <a:cs typeface="+mn-cs"/>
              </a:rPr>
              <a:t> Gamaliels Aufforderung: Handle weise (Verse 34-35)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de-DE" sz="2600" kern="0" dirty="0" smtClean="0">
                <a:latin typeface="+mn-lt"/>
                <a:cs typeface="+mn-cs"/>
              </a:rPr>
              <a:t>Gamaliels Rat: Gott wird es machen (Verse 36-39)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de-DE" sz="2600" kern="0" dirty="0" smtClean="0">
                <a:latin typeface="+mn-lt"/>
                <a:cs typeface="+mn-cs"/>
              </a:rPr>
              <a:t>Gottes Antwort: Es geht weiter (Verse 40-42)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1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Gamaliels Aufforderung: Handle weise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Gamaliel ist Lehrer des Paulus: </a:t>
            </a:r>
            <a:r>
              <a:rPr lang="de-DE" sz="2000" dirty="0">
                <a:solidFill>
                  <a:srgbClr val="003399"/>
                </a:solidFill>
              </a:rPr>
              <a:t>Apostelgeschichte </a:t>
            </a:r>
            <a:r>
              <a:rPr lang="de-DE" sz="2000" dirty="0" smtClean="0">
                <a:solidFill>
                  <a:srgbClr val="003399"/>
                </a:solidFill>
              </a:rPr>
              <a:t>22,3</a:t>
            </a: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Weiser Lebenswandel: </a:t>
            </a:r>
            <a:r>
              <a:rPr lang="de-DE" sz="2000" dirty="0" smtClean="0">
                <a:solidFill>
                  <a:srgbClr val="003399"/>
                </a:solidFill>
              </a:rPr>
              <a:t>Epheser 5,15-17; Kolosser 4,5-6</a:t>
            </a:r>
          </a:p>
          <a:p>
            <a:pPr mar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Weisheit von Gott: </a:t>
            </a:r>
            <a:r>
              <a:rPr lang="de-DE" sz="2000" dirty="0" smtClean="0">
                <a:solidFill>
                  <a:srgbClr val="003399"/>
                </a:solidFill>
              </a:rPr>
              <a:t>Jakobus 1,5; 3,15-17; Kolosser 2,3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Der Mensch denkt, Gott aber lenkt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Gamaliels Rat: Gott wird es machen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 smtClean="0"/>
              <a:t>„</a:t>
            </a:r>
            <a:r>
              <a:rPr lang="de-DE" sz="2000" i="1" dirty="0" smtClean="0"/>
              <a:t>Das eigentlich charakteristische dieser Welt ist ihre Vergänglichkeit</a:t>
            </a:r>
            <a:r>
              <a:rPr lang="de-DE" sz="2000" dirty="0" smtClean="0"/>
              <a:t>.“ (Franz Kafka)</a:t>
            </a:r>
            <a:endParaRPr lang="de-DE" sz="2000" dirty="0"/>
          </a:p>
          <a:p>
            <a:pPr mar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„</a:t>
            </a:r>
            <a:r>
              <a:rPr lang="de-DE" sz="2000" i="1" dirty="0" smtClean="0"/>
              <a:t>Das Gamaliel-Prinzip ist kein zuverlässiger Index für das, was von Gott ist und was nicht</a:t>
            </a:r>
            <a:r>
              <a:rPr lang="de-DE" sz="2000" dirty="0" smtClean="0"/>
              <a:t>.“ (John R. </a:t>
            </a:r>
            <a:r>
              <a:rPr lang="de-DE" sz="2000" dirty="0" err="1" smtClean="0"/>
              <a:t>Stott</a:t>
            </a:r>
            <a:r>
              <a:rPr lang="de-DE" sz="2000" dirty="0" smtClean="0"/>
              <a:t>)</a:t>
            </a:r>
            <a:endParaRPr lang="de-DE" sz="2000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 Achtung: Pragmatismus</a:t>
            </a:r>
          </a:p>
          <a:p>
            <a:pPr marL="0" indent="0">
              <a:buNone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 Prüfe anhand der Bibel!</a:t>
            </a:r>
          </a:p>
          <a:p>
            <a:pPr marL="0" indent="0">
              <a:buNone/>
            </a:pPr>
            <a:endParaRPr lang="de-DE" sz="2000" dirty="0" smtClean="0">
              <a:solidFill>
                <a:srgbClr val="008000"/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Der Mensch denkt, Gott aber lenkt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399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Gottes Antwort: Es geht weiter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Eine Ehre für Gott zu leiden: </a:t>
            </a:r>
            <a:r>
              <a:rPr lang="de-DE" sz="2000" dirty="0" smtClean="0">
                <a:solidFill>
                  <a:srgbClr val="003399"/>
                </a:solidFill>
              </a:rPr>
              <a:t>Matthäus 5,11; Römer 5,3; 2. Korinther 12,10; Philipper 1,19</a:t>
            </a:r>
          </a:p>
          <a:p>
            <a:pPr mar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Petrus ermutigt im Leiden: </a:t>
            </a:r>
            <a:r>
              <a:rPr lang="de-DE" sz="2000" dirty="0" smtClean="0">
                <a:solidFill>
                  <a:srgbClr val="003399"/>
                </a:solidFill>
              </a:rPr>
              <a:t>1. Petrus 2,19-21; 3,8-17; 4,13-16</a:t>
            </a:r>
          </a:p>
          <a:p>
            <a:pPr mar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Jesus ist der Christus: </a:t>
            </a:r>
            <a:r>
              <a:rPr lang="de-DE" sz="2000" dirty="0" smtClean="0">
                <a:solidFill>
                  <a:srgbClr val="003399"/>
                </a:solidFill>
              </a:rPr>
              <a:t>Apostelgeschichte 9,22; 17,3; 18,5.28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Der Mensch denkt, Gott aber lenkt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399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äsentation_Vorlage_METROSYSTEMS_4zu3_de_groß_20101026">
  <a:themeElements>
    <a:clrScheme name="Präsentation_Vorlage_METROSYSTEMS_4zu3_de_groß_20101026 1">
      <a:dk1>
        <a:srgbClr val="565A5B"/>
      </a:dk1>
      <a:lt1>
        <a:srgbClr val="FFFFFF"/>
      </a:lt1>
      <a:dk2>
        <a:srgbClr val="004171"/>
      </a:dk2>
      <a:lt2>
        <a:srgbClr val="FCC51D"/>
      </a:lt2>
      <a:accent1>
        <a:srgbClr val="E2001A"/>
      </a:accent1>
      <a:accent2>
        <a:srgbClr val="B2B2B2"/>
      </a:accent2>
      <a:accent3>
        <a:srgbClr val="FFFFFF"/>
      </a:accent3>
      <a:accent4>
        <a:srgbClr val="484C4C"/>
      </a:accent4>
      <a:accent5>
        <a:srgbClr val="EEAAAB"/>
      </a:accent5>
      <a:accent6>
        <a:srgbClr val="A1A1A1"/>
      </a:accent6>
      <a:hlink>
        <a:srgbClr val="96C147"/>
      </a:hlink>
      <a:folHlink>
        <a:srgbClr val="318D37"/>
      </a:folHlink>
    </a:clrScheme>
    <a:fontScheme name="Präsentation_Vorlage_METROSYSTEMS_4zu3_de_groß_2010102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FF00"/>
        </a:solidFill>
        <a:ln w="12700" algn="ctr">
          <a:solidFill>
            <a:schemeClr val="bg1"/>
          </a:solidFill>
          <a:round/>
          <a:headEnd/>
          <a:tailEnd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33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äsentation_Vorlage_METROSYSTEMS_4zu3_de_groß_20101026 1">
        <a:dk1>
          <a:srgbClr val="565A5B"/>
        </a:dk1>
        <a:lt1>
          <a:srgbClr val="FFFFFF"/>
        </a:lt1>
        <a:dk2>
          <a:srgbClr val="004171"/>
        </a:dk2>
        <a:lt2>
          <a:srgbClr val="FCC51D"/>
        </a:lt2>
        <a:accent1>
          <a:srgbClr val="E2001A"/>
        </a:accent1>
        <a:accent2>
          <a:srgbClr val="B2B2B2"/>
        </a:accent2>
        <a:accent3>
          <a:srgbClr val="FFFFFF"/>
        </a:accent3>
        <a:accent4>
          <a:srgbClr val="484C4C"/>
        </a:accent4>
        <a:accent5>
          <a:srgbClr val="EEAAAB"/>
        </a:accent5>
        <a:accent6>
          <a:srgbClr val="A1A1A1"/>
        </a:accent6>
        <a:hlink>
          <a:srgbClr val="96C147"/>
        </a:hlink>
        <a:folHlink>
          <a:srgbClr val="318D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Bildschirmpräsentation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Standarddesign</vt:lpstr>
      <vt:lpstr>1_Standarddesign</vt:lpstr>
      <vt:lpstr>Präsentation_Vorlage_METROSYSTEMS_4zu3_de_groß_20101026</vt:lpstr>
      <vt:lpstr>Folie 1</vt:lpstr>
      <vt:lpstr>Der Mensch denkt, Gott aber lenkt</vt:lpstr>
      <vt:lpstr>1. Gamaliels Aufforderung: Handle weise</vt:lpstr>
      <vt:lpstr>2. Gamaliels Rat: Gott wird es machen</vt:lpstr>
      <vt:lpstr>3. Gottes Antwort: Es geht weiter</vt:lpstr>
      <vt:lpstr>Folie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Apostelgeschichte 5,34-42: Der Mensch denkt, Gott aber lenkt</dc:title>
  <dc:creator>Sascha Kriegler</dc:creator>
  <cp:lastModifiedBy>Sascha Kriegler</cp:lastModifiedBy>
  <cp:revision>2</cp:revision>
  <dcterms:created xsi:type="dcterms:W3CDTF">2012-08-30T12:12:53Z</dcterms:created>
  <dcterms:modified xsi:type="dcterms:W3CDTF">2014-12-13T20:40:05Z</dcterms:modified>
</cp:coreProperties>
</file>