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3" r:id="rId3"/>
  </p:sldMasterIdLst>
  <p:notesMasterIdLst>
    <p:notesMasterId r:id="rId18"/>
  </p:notesMasterIdLst>
  <p:sldIdLst>
    <p:sldId id="256" r:id="rId4"/>
    <p:sldId id="278" r:id="rId5"/>
    <p:sldId id="312" r:id="rId6"/>
    <p:sldId id="302" r:id="rId7"/>
    <p:sldId id="313" r:id="rId8"/>
    <p:sldId id="314" r:id="rId9"/>
    <p:sldId id="319" r:id="rId10"/>
    <p:sldId id="320" r:id="rId11"/>
    <p:sldId id="315" r:id="rId12"/>
    <p:sldId id="316" r:id="rId13"/>
    <p:sldId id="318" r:id="rId14"/>
    <p:sldId id="321" r:id="rId15"/>
    <p:sldId id="317" r:id="rId16"/>
    <p:sldId id="288" r:id="rId17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8000"/>
    <a:srgbClr val="000066"/>
    <a:srgbClr val="003399"/>
    <a:srgbClr val="FFFFFF"/>
    <a:srgbClr val="FF0000"/>
    <a:srgbClr val="0066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68" autoAdjust="0"/>
    <p:restoredTop sz="94660"/>
  </p:normalViewPr>
  <p:slideViewPr>
    <p:cSldViewPr>
      <p:cViewPr>
        <p:scale>
          <a:sx n="75" d="100"/>
          <a:sy n="75" d="100"/>
        </p:scale>
        <p:origin x="-1944" y="-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7054419-1977-4B48-91D8-87A34BE9B8E7}" type="datetimeFigureOut">
              <a:rPr lang="de-DE"/>
              <a:pPr>
                <a:defRPr/>
              </a:pPr>
              <a:t>12.02.2015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5E5D9E3-5386-402E-881F-685C6169B65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6392764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EF862-911A-42BB-9C49-D1C1E6B1C0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4B89F-2E4A-4DCE-94A7-6348472AFC7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2C30E-CA6D-4632-9397-0AC1C74A3F8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D93A3-B0F7-4671-B449-2918C4FDA7F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06DB1-8C79-47FB-82E1-AC9746BB134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7A53D-0A6A-4972-8C76-64B89DE8ABD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E131D-A8DC-4E6D-B95F-751198D5E96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66E8A-3BDB-4D6D-9176-1768E08A6B0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07FA3-6FD4-465A-90AB-A48F7E0B131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CB552-0AB5-48CF-AAEB-EEC9204F416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F9DDB-9467-400B-824B-7E648B23B5F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E902C-19A8-4106-8CD0-8B295974C6C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9F1D7-8358-443C-8003-9AD6A5FFE8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01499-CCCC-4905-9823-2D1CA74C9C4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1E3C4-DF13-485C-A52C-990402521E7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23938" y="1481138"/>
            <a:ext cx="3460750" cy="1220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7088" y="1481138"/>
            <a:ext cx="3460750" cy="1220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81FEC-7258-4D80-855A-348D731B89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327775" y="917575"/>
            <a:ext cx="1770063" cy="17843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014413" y="917575"/>
            <a:ext cx="5160962" cy="17843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4413" y="917575"/>
            <a:ext cx="7073900" cy="304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023938" y="1481138"/>
            <a:ext cx="7073900" cy="1220787"/>
          </a:xfrm>
        </p:spPr>
        <p:txBody>
          <a:bodyPr/>
          <a:lstStyle/>
          <a:p>
            <a:pPr lvl="0"/>
            <a:endParaRPr lang="de-DE" noProof="0" smtClean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1014413" y="917575"/>
            <a:ext cx="7083425" cy="17843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DDC5F-362A-4611-8C2D-D0C587D0159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E9E52-62F5-47CC-A5F6-546DFC1F399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99F84-4659-4E0F-8A04-4283E6D8AE6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95735-DBA0-461D-ACBE-5B7D5C8696E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6CAA7-8A09-4A91-A061-87183D8E9DC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F10A0-3F37-4BDF-A8C7-18716DE1774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EFE8625-828C-4AFC-93E1-87A771387AB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E44ED0FD-9093-4BA0-907F-0E527601BAC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6450013"/>
            <a:ext cx="7385050" cy="273050"/>
          </a:xfrm>
          <a:prstGeom prst="rect">
            <a:avLst/>
          </a:prstGeom>
          <a:solidFill>
            <a:schemeClr val="tx2"/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solidFill>
                <a:srgbClr val="565A5B"/>
              </a:solidFill>
              <a:latin typeface="Arial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8389938" y="6448425"/>
            <a:ext cx="755650" cy="273050"/>
          </a:xfrm>
          <a:prstGeom prst="rect">
            <a:avLst/>
          </a:prstGeom>
          <a:solidFill>
            <a:srgbClr val="FCC51D"/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solidFill>
                <a:srgbClr val="565A5B"/>
              </a:solidFill>
              <a:latin typeface="Arial" charset="0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3938" y="1481138"/>
            <a:ext cx="70739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014413" y="917575"/>
            <a:ext cx="7073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Titelmasterformat durch Klicken bearbeiten.</a:t>
            </a:r>
          </a:p>
        </p:txBody>
      </p:sp>
      <p:sp>
        <p:nvSpPr>
          <p:cNvPr id="2331654" name="Text Box 6"/>
          <p:cNvSpPr txBox="1">
            <a:spLocks noChangeArrowheads="1"/>
          </p:cNvSpPr>
          <p:nvPr/>
        </p:nvSpPr>
        <p:spPr bwMode="auto">
          <a:xfrm>
            <a:off x="3762375" y="6492875"/>
            <a:ext cx="3635375" cy="2047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83443" tIns="41721" rIns="83443" bIns="41721"/>
          <a:lstStyle>
            <a:lvl1pPr algn="l" defTabSz="871538">
              <a:defRPr>
                <a:solidFill>
                  <a:schemeClr val="tx1"/>
                </a:solidFill>
                <a:latin typeface="Arial" charset="0"/>
              </a:defRPr>
            </a:lvl1pPr>
            <a:lvl2pPr marL="417513" algn="l" defTabSz="871538">
              <a:defRPr>
                <a:solidFill>
                  <a:schemeClr val="tx1"/>
                </a:solidFill>
                <a:latin typeface="Arial" charset="0"/>
              </a:defRPr>
            </a:lvl2pPr>
            <a:lvl3pPr marL="835025" algn="l" defTabSz="871538">
              <a:defRPr>
                <a:solidFill>
                  <a:schemeClr val="tx1"/>
                </a:solidFill>
                <a:latin typeface="Arial" charset="0"/>
              </a:defRPr>
            </a:lvl3pPr>
            <a:lvl4pPr marL="1250950" algn="l" defTabSz="871538">
              <a:defRPr>
                <a:solidFill>
                  <a:schemeClr val="tx1"/>
                </a:solidFill>
                <a:latin typeface="Arial" charset="0"/>
              </a:defRPr>
            </a:lvl4pPr>
            <a:lvl5pPr marL="1668463" algn="l" defTabSz="871538">
              <a:defRPr>
                <a:solidFill>
                  <a:schemeClr val="tx1"/>
                </a:solidFill>
                <a:latin typeface="Arial" charset="0"/>
              </a:defRPr>
            </a:lvl5pPr>
            <a:lvl6pPr marL="21256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5828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0400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4972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de-DE" sz="800" smtClean="0">
                <a:solidFill>
                  <a:srgbClr val="FFFFFF"/>
                </a:solidFill>
              </a:rPr>
              <a:t>© METRO SYSTEMS GmbH 2010-11</a:t>
            </a:r>
          </a:p>
        </p:txBody>
      </p:sp>
      <p:sp>
        <p:nvSpPr>
          <p:cNvPr id="2331655" name="Text Box 7"/>
          <p:cNvSpPr txBox="1">
            <a:spLocks noChangeArrowheads="1"/>
          </p:cNvSpPr>
          <p:nvPr/>
        </p:nvSpPr>
        <p:spPr bwMode="auto">
          <a:xfrm>
            <a:off x="1023938" y="6534150"/>
            <a:ext cx="2844800" cy="1222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algn="l" defTabSz="871538">
              <a:defRPr>
                <a:solidFill>
                  <a:schemeClr val="tx1"/>
                </a:solidFill>
                <a:latin typeface="Arial" charset="0"/>
              </a:defRPr>
            </a:lvl1pPr>
            <a:lvl2pPr marL="417513" algn="l" defTabSz="871538">
              <a:defRPr>
                <a:solidFill>
                  <a:schemeClr val="tx1"/>
                </a:solidFill>
                <a:latin typeface="Arial" charset="0"/>
              </a:defRPr>
            </a:lvl2pPr>
            <a:lvl3pPr marL="835025" algn="l" defTabSz="871538">
              <a:defRPr>
                <a:solidFill>
                  <a:schemeClr val="tx1"/>
                </a:solidFill>
                <a:latin typeface="Arial" charset="0"/>
              </a:defRPr>
            </a:lvl3pPr>
            <a:lvl4pPr marL="1250950" algn="l" defTabSz="871538">
              <a:defRPr>
                <a:solidFill>
                  <a:schemeClr val="tx1"/>
                </a:solidFill>
                <a:latin typeface="Arial" charset="0"/>
              </a:defRPr>
            </a:lvl4pPr>
            <a:lvl5pPr marL="1668463" algn="l" defTabSz="871538">
              <a:defRPr>
                <a:solidFill>
                  <a:schemeClr val="tx1"/>
                </a:solidFill>
                <a:latin typeface="Arial" charset="0"/>
              </a:defRPr>
            </a:lvl5pPr>
            <a:lvl6pPr marL="21256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5828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0400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4972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GB" sz="800" smtClean="0">
                <a:solidFill>
                  <a:srgbClr val="FFFFFF"/>
                </a:solidFill>
                <a:cs typeface="+mn-cs"/>
              </a:rPr>
              <a:t>MPOS Status all countries</a:t>
            </a:r>
          </a:p>
        </p:txBody>
      </p:sp>
      <p:pic>
        <p:nvPicPr>
          <p:cNvPr id="3080" name="Picture 9" descr="9941_MG_Logo_2010_d_RGB_M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448550" y="6573838"/>
            <a:ext cx="684213" cy="6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10" descr="METRO SYSTEMS_Logo_RGB_large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448550" y="6489700"/>
            <a:ext cx="8636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2" name="Rectangle 11"/>
          <p:cNvSpPr>
            <a:spLocks noChangeArrowheads="1"/>
          </p:cNvSpPr>
          <p:nvPr userDrawn="1"/>
        </p:nvSpPr>
        <p:spPr bwMode="auto">
          <a:xfrm>
            <a:off x="8447088" y="6465888"/>
            <a:ext cx="3238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3448" tIns="41724" rIns="83448" bIns="41724">
            <a:spAutoFit/>
          </a:bodyPr>
          <a:lstStyle/>
          <a:p>
            <a:pPr>
              <a:defRPr/>
            </a:pPr>
            <a:fld id="{5F1EFBB3-AF9B-49FA-96A6-F3E98FBC15FE}" type="slidenum">
              <a:rPr lang="de-DE" sz="1000" b="1">
                <a:solidFill>
                  <a:srgbClr val="004171"/>
                </a:solidFill>
                <a:latin typeface="Arial" charset="0"/>
              </a:rPr>
              <a:pPr>
                <a:defRPr/>
              </a:pPr>
              <a:t>‹Nr.›</a:t>
            </a:fld>
            <a:endParaRPr lang="de-DE" sz="1000" b="1">
              <a:solidFill>
                <a:srgbClr val="004171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</p:sldLayoutIdLst>
  <p:txStyles>
    <p:titleStyle>
      <a:lvl1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209550" indent="-209550" algn="l" defTabSz="871538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69913" indent="-182563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2pPr>
      <a:lvl3pPr marL="895350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3pPr>
      <a:lvl4pPr marL="1312863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4pPr>
      <a:lvl5pPr marL="1638300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5pPr>
      <a:lvl6pPr marL="20955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6pPr>
      <a:lvl7pPr marL="25527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7pPr>
      <a:lvl8pPr marL="30099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8pPr>
      <a:lvl9pPr marL="34671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3.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Leben mit vollem Glauben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Das Glaubensleben </a:t>
            </a:r>
            <a:r>
              <a:rPr lang="de-DE" sz="2000" dirty="0" err="1" smtClean="0">
                <a:solidFill>
                  <a:srgbClr val="000000"/>
                </a:solidFill>
              </a:rPr>
              <a:t>Abrams</a:t>
            </a:r>
            <a:r>
              <a:rPr lang="de-DE" sz="2000" dirty="0" smtClean="0">
                <a:solidFill>
                  <a:srgbClr val="000000"/>
                </a:solidFill>
              </a:rPr>
              <a:t>: </a:t>
            </a:r>
            <a:r>
              <a:rPr lang="de-DE" sz="2000" dirty="0" smtClean="0">
                <a:solidFill>
                  <a:srgbClr val="003399"/>
                </a:solidFill>
              </a:rPr>
              <a:t>Hebräer 11,8-10</a:t>
            </a:r>
            <a:endParaRPr lang="de-DE" sz="2000" dirty="0" smtClean="0"/>
          </a:p>
          <a:p>
            <a:pPr marL="0" indent="0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Die Landesverheißung: </a:t>
            </a:r>
            <a:r>
              <a:rPr lang="de-DE" sz="2000" dirty="0" smtClean="0">
                <a:solidFill>
                  <a:srgbClr val="003399"/>
                </a:solidFill>
              </a:rPr>
              <a:t>1. Mose 17,8; 23,4ff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Abram der Glaubende und Gott der Handelnde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325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Abram der Glaubende und Gott der Handelnde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pic>
        <p:nvPicPr>
          <p:cNvPr id="8" name="Picture 2" descr="D:\Eigene Dateien\Documents\Reich Gottes!\Meine Ausarbeitungen\NT 05 Apostelgeschichte\Predigten\Apostelgeschichte 7,1-8\christian-bale-batma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052736"/>
            <a:ext cx="7353090" cy="4216772"/>
          </a:xfrm>
          <a:prstGeom prst="rect">
            <a:avLst/>
          </a:prstGeom>
          <a:noFill/>
        </p:spPr>
      </p:pic>
      <p:sp>
        <p:nvSpPr>
          <p:cNvPr id="9" name="Rechteck 8"/>
          <p:cNvSpPr/>
          <p:nvPr/>
        </p:nvSpPr>
        <p:spPr>
          <a:xfrm>
            <a:off x="6677124" y="5301208"/>
            <a:ext cx="172354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600" dirty="0" smtClean="0"/>
              <a:t>stronglifts.com</a:t>
            </a:r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287325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3.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Leben mit vollem Glauben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Das Glaubensleben </a:t>
            </a:r>
            <a:r>
              <a:rPr lang="de-DE" sz="2000" dirty="0" err="1" smtClean="0">
                <a:solidFill>
                  <a:srgbClr val="000000"/>
                </a:solidFill>
              </a:rPr>
              <a:t>Abrams</a:t>
            </a:r>
            <a:r>
              <a:rPr lang="de-DE" sz="2000" dirty="0" smtClean="0">
                <a:solidFill>
                  <a:srgbClr val="000000"/>
                </a:solidFill>
              </a:rPr>
              <a:t>: </a:t>
            </a:r>
            <a:r>
              <a:rPr lang="de-DE" sz="2000" dirty="0" smtClean="0">
                <a:solidFill>
                  <a:srgbClr val="003399"/>
                </a:solidFill>
              </a:rPr>
              <a:t>Hebräer 11,8-10</a:t>
            </a:r>
            <a:endParaRPr lang="de-DE" sz="2000" dirty="0" smtClean="0"/>
          </a:p>
          <a:p>
            <a:pPr marL="0" indent="0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Die Landesverheißung: </a:t>
            </a:r>
            <a:r>
              <a:rPr lang="de-DE" sz="2000" dirty="0" smtClean="0">
                <a:solidFill>
                  <a:srgbClr val="003399"/>
                </a:solidFill>
              </a:rPr>
              <a:t>1. Mose 17,8; 23,4ff</a:t>
            </a:r>
          </a:p>
          <a:p>
            <a:pPr marL="0" indent="0">
              <a:buNone/>
            </a:pPr>
            <a:r>
              <a:rPr lang="de-DE" sz="2000" dirty="0" smtClean="0">
                <a:solidFill>
                  <a:srgbClr val="008000"/>
                </a:solidFill>
                <a:sym typeface="Wingdings" pitchFamily="2" charset="2"/>
              </a:rPr>
              <a:t> Ganze Hingabe mit vollem Glauben!</a:t>
            </a:r>
          </a:p>
          <a:p>
            <a:pPr marL="0" indent="0">
              <a:buNone/>
            </a:pPr>
            <a:endParaRPr lang="de-DE" sz="2000" dirty="0" smtClean="0">
              <a:solidFill>
                <a:srgbClr val="003399"/>
              </a:solidFill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Abram der Glaubende und Gott der Handelnde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325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4.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Wissen um eine hoffnungsvolle Zukunft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Fremde im fremden Land: </a:t>
            </a:r>
            <a:r>
              <a:rPr lang="de-DE" sz="2000" dirty="0" smtClean="0">
                <a:solidFill>
                  <a:srgbClr val="003399"/>
                </a:solidFill>
              </a:rPr>
              <a:t>2. Mose 2,22</a:t>
            </a:r>
            <a:endParaRPr lang="de-DE" sz="2000" dirty="0" smtClean="0"/>
          </a:p>
          <a:p>
            <a:pPr marL="0" indent="0">
              <a:buNone/>
            </a:pPr>
            <a:r>
              <a:rPr lang="de-DE" sz="2000" dirty="0" smtClean="0"/>
              <a:t>Der Gerechte wird aus Glauben leben</a:t>
            </a:r>
            <a:r>
              <a:rPr lang="de-DE" sz="2000" dirty="0" smtClean="0">
                <a:solidFill>
                  <a:srgbClr val="000000"/>
                </a:solidFill>
              </a:rPr>
              <a:t>: </a:t>
            </a:r>
            <a:r>
              <a:rPr lang="de-DE" sz="2000" dirty="0" err="1" smtClean="0">
                <a:solidFill>
                  <a:srgbClr val="003399"/>
                </a:solidFill>
              </a:rPr>
              <a:t>Habakuk</a:t>
            </a:r>
            <a:r>
              <a:rPr lang="de-DE" sz="2000" dirty="0" smtClean="0">
                <a:solidFill>
                  <a:srgbClr val="003399"/>
                </a:solidFill>
              </a:rPr>
              <a:t> 2,4; Römer 1,17; Galater 3,11; Hebräer 10,38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Abram der Glaubende und Gott der Handelnde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325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6148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14500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Abram der Glaubende und Gott der Handelnde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82296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26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Apostelgeschichte 7,1-8a</a:t>
            </a: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457200" y="2924174"/>
            <a:ext cx="8435975" cy="3673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kumimoji="0" lang="de-DE" sz="260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</a:t>
            </a:r>
            <a:r>
              <a:rPr lang="de-DE" sz="2600" kern="0" dirty="0" smtClean="0">
                <a:latin typeface="+mn-lt"/>
                <a:cs typeface="+mn-cs"/>
              </a:rPr>
              <a:t> Einleitung: Der Prozess um Stephanus beginnt</a:t>
            </a:r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lang="de-DE" sz="2600" kern="0" dirty="0" smtClean="0">
                <a:latin typeface="+mn-lt"/>
                <a:cs typeface="+mn-cs"/>
              </a:rPr>
              <a:t>    (Verse 1-2a)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6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eaLnBrk="0" hangingPunct="0">
              <a:spcBef>
                <a:spcPct val="20000"/>
              </a:spcBef>
            </a:pPr>
            <a:r>
              <a:rPr kumimoji="0" lang="de-DE" sz="260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</a:t>
            </a:r>
            <a:r>
              <a:rPr lang="de-DE" sz="2600" kern="0" dirty="0" smtClean="0">
                <a:latin typeface="+mn-lt"/>
                <a:cs typeface="+mn-cs"/>
              </a:rPr>
              <a:t>Aufbruch im blinden Vertrauen (Verse 2b-4a)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6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eaLnBrk="0" hangingPunct="0">
              <a:spcBef>
                <a:spcPct val="20000"/>
              </a:spcBef>
            </a:pPr>
            <a:r>
              <a:rPr kumimoji="0" lang="de-DE" sz="260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</a:t>
            </a:r>
            <a:r>
              <a:rPr lang="de-DE" sz="2600" kern="0" dirty="0" smtClean="0">
                <a:latin typeface="+mn-lt"/>
                <a:cs typeface="+mn-cs"/>
              </a:rPr>
              <a:t>Leben mit vollem Glauben (Verse 4b-5)</a:t>
            </a:r>
          </a:p>
          <a:p>
            <a:pPr eaLnBrk="0" hangingPunct="0">
              <a:spcBef>
                <a:spcPct val="20000"/>
              </a:spcBef>
            </a:pPr>
            <a:endParaRPr lang="de-DE" sz="1600" kern="0" dirty="0" smtClean="0">
              <a:latin typeface="+mn-lt"/>
              <a:cs typeface="+mn-cs"/>
            </a:endParaRPr>
          </a:p>
          <a:p>
            <a:pPr eaLnBrk="0" hangingPunct="0">
              <a:spcBef>
                <a:spcPct val="20000"/>
              </a:spcBef>
            </a:pPr>
            <a:r>
              <a:rPr lang="de-DE" sz="2600" kern="0" dirty="0" smtClean="0">
                <a:solidFill>
                  <a:srgbClr val="C00000"/>
                </a:solidFill>
                <a:latin typeface="Arial"/>
                <a:cs typeface="Arial"/>
              </a:rPr>
              <a:t>4. 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Wissen um eine hoffnungsvolle Zukunft</a:t>
            </a:r>
          </a:p>
          <a:p>
            <a:pPr eaLnBrk="0" hangingPunct="0">
              <a:spcBef>
                <a:spcPct val="20000"/>
              </a:spcBef>
            </a:pP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    (Verse 6-8a)</a:t>
            </a:r>
          </a:p>
          <a:p>
            <a:pPr eaLnBrk="0" hangingPunct="0">
              <a:spcBef>
                <a:spcPct val="20000"/>
              </a:spcBef>
            </a:pPr>
            <a:endParaRPr lang="de-DE" sz="2600" kern="0" dirty="0" smtClean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10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548680"/>
            <a:ext cx="8435975" cy="5832648"/>
          </a:xfrm>
        </p:spPr>
        <p:txBody>
          <a:bodyPr/>
          <a:lstStyle/>
          <a:p>
            <a:pPr marL="4763" indent="-4763">
              <a:buNone/>
            </a:pPr>
            <a:r>
              <a:rPr lang="de-DE" sz="1800" dirty="0" smtClean="0">
                <a:solidFill>
                  <a:srgbClr val="000000"/>
                </a:solidFill>
              </a:rPr>
              <a:t>1 Der Hohepriester aber sprach: Ist das so?</a:t>
            </a:r>
          </a:p>
          <a:p>
            <a:pPr marL="4763" indent="-4763">
              <a:buNone/>
            </a:pPr>
            <a:r>
              <a:rPr lang="de-DE" sz="1800" dirty="0" smtClean="0">
                <a:solidFill>
                  <a:srgbClr val="000000"/>
                </a:solidFill>
              </a:rPr>
              <a:t>2 Er aber sprach: Ihr Brüder und Väter, hört! </a:t>
            </a:r>
            <a:r>
              <a:rPr lang="de-DE" sz="1800" b="1" dirty="0" smtClean="0">
                <a:solidFill>
                  <a:srgbClr val="C00000"/>
                </a:solidFill>
              </a:rPr>
              <a:t>Der Gott der Herrlichkeit erschien </a:t>
            </a:r>
            <a:r>
              <a:rPr lang="de-DE" sz="1800" dirty="0" smtClean="0">
                <a:solidFill>
                  <a:srgbClr val="000000"/>
                </a:solidFill>
              </a:rPr>
              <a:t>unserem Vater Abraham, als er in Mesopotamien war, ehe er in </a:t>
            </a:r>
            <a:r>
              <a:rPr lang="de-DE" sz="1800" dirty="0" err="1" smtClean="0">
                <a:solidFill>
                  <a:srgbClr val="000000"/>
                </a:solidFill>
              </a:rPr>
              <a:t>Haran</a:t>
            </a:r>
            <a:r>
              <a:rPr lang="de-DE" sz="1800" dirty="0" smtClean="0">
                <a:solidFill>
                  <a:srgbClr val="000000"/>
                </a:solidFill>
              </a:rPr>
              <a:t> wohnte,</a:t>
            </a:r>
          </a:p>
          <a:p>
            <a:pPr marL="4763" indent="-4763">
              <a:buNone/>
            </a:pPr>
            <a:r>
              <a:rPr lang="de-DE" sz="1800" dirty="0" smtClean="0">
                <a:solidFill>
                  <a:srgbClr val="000000"/>
                </a:solidFill>
              </a:rPr>
              <a:t>3 und </a:t>
            </a:r>
            <a:r>
              <a:rPr lang="de-DE" sz="1800" b="1" dirty="0" smtClean="0">
                <a:solidFill>
                  <a:srgbClr val="C00000"/>
                </a:solidFill>
              </a:rPr>
              <a:t>sprach zu ihm</a:t>
            </a:r>
            <a:r>
              <a:rPr lang="de-DE" sz="1800" dirty="0" smtClean="0">
                <a:solidFill>
                  <a:srgbClr val="000000"/>
                </a:solidFill>
              </a:rPr>
              <a:t>: "Geh aus deinem Land und aus deiner Verwandtschaft, und komm in das Land,</a:t>
            </a:r>
            <a:r>
              <a:rPr lang="de-DE" sz="1800" b="1" dirty="0" smtClean="0">
                <a:solidFill>
                  <a:srgbClr val="C00000"/>
                </a:solidFill>
              </a:rPr>
              <a:t> das ich dir zeigen werde</a:t>
            </a:r>
            <a:r>
              <a:rPr lang="de-DE" sz="1800" dirty="0" smtClean="0">
                <a:solidFill>
                  <a:srgbClr val="000000"/>
                </a:solidFill>
              </a:rPr>
              <a:t>!"</a:t>
            </a:r>
          </a:p>
          <a:p>
            <a:pPr marL="4763" indent="-4763">
              <a:buNone/>
            </a:pPr>
            <a:r>
              <a:rPr lang="de-DE" sz="1800" dirty="0" smtClean="0">
                <a:solidFill>
                  <a:srgbClr val="000000"/>
                </a:solidFill>
              </a:rPr>
              <a:t>4 Da ging er aus dem Land der Chaldäer und wohnte in </a:t>
            </a:r>
            <a:r>
              <a:rPr lang="de-DE" sz="1800" dirty="0" err="1" smtClean="0">
                <a:solidFill>
                  <a:srgbClr val="000000"/>
                </a:solidFill>
              </a:rPr>
              <a:t>Haran</a:t>
            </a:r>
            <a:r>
              <a:rPr lang="de-DE" sz="1800" dirty="0" smtClean="0">
                <a:solidFill>
                  <a:srgbClr val="000000"/>
                </a:solidFill>
              </a:rPr>
              <a:t>; und von da </a:t>
            </a:r>
            <a:r>
              <a:rPr lang="de-DE" sz="1800" b="1" dirty="0" smtClean="0">
                <a:solidFill>
                  <a:srgbClr val="C00000"/>
                </a:solidFill>
              </a:rPr>
              <a:t>siedelte er ihn</a:t>
            </a:r>
            <a:r>
              <a:rPr lang="de-DE" sz="1800" dirty="0" smtClean="0">
                <a:solidFill>
                  <a:srgbClr val="000000"/>
                </a:solidFill>
              </a:rPr>
              <a:t>, nachdem sein Vater gestorben war, </a:t>
            </a:r>
            <a:r>
              <a:rPr lang="de-DE" sz="1800" b="1" dirty="0" smtClean="0">
                <a:solidFill>
                  <a:srgbClr val="C00000"/>
                </a:solidFill>
              </a:rPr>
              <a:t>in dieses Land um</a:t>
            </a:r>
            <a:r>
              <a:rPr lang="de-DE" sz="1800" dirty="0" smtClean="0">
                <a:solidFill>
                  <a:srgbClr val="000000"/>
                </a:solidFill>
              </a:rPr>
              <a:t>, in dem ihr jetzt wohnt.</a:t>
            </a:r>
          </a:p>
          <a:p>
            <a:pPr marL="4763" indent="-4763">
              <a:buNone/>
            </a:pPr>
            <a:r>
              <a:rPr lang="de-DE" sz="1800" dirty="0" smtClean="0">
                <a:solidFill>
                  <a:srgbClr val="000000"/>
                </a:solidFill>
              </a:rPr>
              <a:t>5 Und </a:t>
            </a:r>
            <a:r>
              <a:rPr lang="de-DE" sz="1800" b="1" dirty="0" smtClean="0">
                <a:solidFill>
                  <a:srgbClr val="C00000"/>
                </a:solidFill>
              </a:rPr>
              <a:t>er gab ihm kein Erbteil </a:t>
            </a:r>
            <a:r>
              <a:rPr lang="de-DE" sz="1800" dirty="0" smtClean="0">
                <a:solidFill>
                  <a:srgbClr val="000000"/>
                </a:solidFill>
              </a:rPr>
              <a:t>darin, auch nicht einen Fußbreit, und </a:t>
            </a:r>
            <a:r>
              <a:rPr lang="de-DE" sz="1800" b="1" dirty="0" smtClean="0">
                <a:solidFill>
                  <a:srgbClr val="C00000"/>
                </a:solidFill>
              </a:rPr>
              <a:t>er verhieß</a:t>
            </a:r>
            <a:r>
              <a:rPr lang="de-DE" sz="1800" dirty="0" smtClean="0">
                <a:solidFill>
                  <a:srgbClr val="000000"/>
                </a:solidFill>
              </a:rPr>
              <a:t>, es ihm zum Besitztum zu geben und seinen Nachkommen nach ihm, obwohl er kein Kind hatte.</a:t>
            </a:r>
          </a:p>
          <a:p>
            <a:pPr marL="4763" indent="-4763">
              <a:buNone/>
            </a:pPr>
            <a:r>
              <a:rPr lang="de-DE" sz="1800" dirty="0" smtClean="0">
                <a:solidFill>
                  <a:srgbClr val="000000"/>
                </a:solidFill>
              </a:rPr>
              <a:t>6 </a:t>
            </a:r>
            <a:r>
              <a:rPr lang="de-DE" sz="1800" b="1" dirty="0" smtClean="0">
                <a:solidFill>
                  <a:srgbClr val="C00000"/>
                </a:solidFill>
              </a:rPr>
              <a:t>Gott aber sprach so</a:t>
            </a:r>
            <a:r>
              <a:rPr lang="de-DE" sz="1800" dirty="0" smtClean="0">
                <a:solidFill>
                  <a:srgbClr val="000000"/>
                </a:solidFill>
              </a:rPr>
              <a:t>: "Seine Nachkommen werden Fremdlinge sein in fremdem Land, und man wird sie knechten und misshandeln vierhundert Jahre.</a:t>
            </a:r>
          </a:p>
          <a:p>
            <a:pPr marL="4763" indent="-4763">
              <a:buNone/>
            </a:pPr>
            <a:r>
              <a:rPr lang="de-DE" sz="1800" dirty="0" smtClean="0">
                <a:solidFill>
                  <a:srgbClr val="000000"/>
                </a:solidFill>
              </a:rPr>
              <a:t>7 Und die Nation, der sie dienen werden, </a:t>
            </a:r>
            <a:r>
              <a:rPr lang="de-DE" sz="1800" b="1" dirty="0" smtClean="0">
                <a:solidFill>
                  <a:srgbClr val="C00000"/>
                </a:solidFill>
              </a:rPr>
              <a:t>werde ich richten</a:t>
            </a:r>
            <a:r>
              <a:rPr lang="de-DE" sz="1800" dirty="0" smtClean="0">
                <a:solidFill>
                  <a:srgbClr val="000000"/>
                </a:solidFill>
              </a:rPr>
              <a:t>", sprach Gott, "und danach werden sie ausziehen und mir an diesem Ort dienen."</a:t>
            </a:r>
          </a:p>
          <a:p>
            <a:pPr marL="4763" indent="-4763">
              <a:buNone/>
            </a:pPr>
            <a:r>
              <a:rPr lang="de-DE" sz="1800" dirty="0" smtClean="0">
                <a:solidFill>
                  <a:srgbClr val="000000"/>
                </a:solidFill>
              </a:rPr>
              <a:t>8 Und </a:t>
            </a:r>
            <a:r>
              <a:rPr lang="de-DE" sz="1800" b="1" dirty="0" smtClean="0">
                <a:solidFill>
                  <a:srgbClr val="C00000"/>
                </a:solidFill>
              </a:rPr>
              <a:t>er gab ihm den Bund der Beschneidung</a:t>
            </a:r>
            <a:r>
              <a:rPr lang="de-DE" sz="1800" dirty="0" smtClean="0">
                <a:solidFill>
                  <a:srgbClr val="000000"/>
                </a:solidFill>
              </a:rPr>
              <a:t>; und so zeugte er den Isaak und beschnitt ihn am achten Tag,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Abram der Glaubende und Gott der Handelnde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325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1.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Einleitung: Der Prozess um Stephanus beginnt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Anklage gegen Stephanus: </a:t>
            </a:r>
            <a:r>
              <a:rPr lang="de-DE" sz="2000">
                <a:solidFill>
                  <a:srgbClr val="003399"/>
                </a:solidFill>
              </a:rPr>
              <a:t>Apostelgeschichte </a:t>
            </a:r>
            <a:r>
              <a:rPr lang="de-DE" sz="2000" dirty="0" smtClean="0">
                <a:solidFill>
                  <a:srgbClr val="003399"/>
                </a:solidFill>
              </a:rPr>
              <a:t>6</a:t>
            </a:r>
            <a:r>
              <a:rPr lang="de-DE" sz="2000" smtClean="0">
                <a:solidFill>
                  <a:srgbClr val="003399"/>
                </a:solidFill>
              </a:rPr>
              <a:t>,11-14</a:t>
            </a:r>
            <a:endParaRPr lang="de-DE" sz="2000" dirty="0" smtClean="0"/>
          </a:p>
          <a:p>
            <a:pPr marL="0" indent="0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Verteidigung des Glaubens: </a:t>
            </a:r>
            <a:r>
              <a:rPr lang="de-DE" sz="2000" dirty="0" smtClean="0">
                <a:solidFill>
                  <a:srgbClr val="003399"/>
                </a:solidFill>
              </a:rPr>
              <a:t>Titus 1,9-11; 1. Petrus 3,15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Abram der Glaubende und Gott der Handelnde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325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2.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Aufbruch im blinden Vertrauen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Der Gott der Herrlichkeit: </a:t>
            </a:r>
            <a:r>
              <a:rPr lang="de-DE" sz="2000" dirty="0" smtClean="0">
                <a:solidFill>
                  <a:srgbClr val="003399"/>
                </a:solidFill>
              </a:rPr>
              <a:t>2. Mose 33,17ff; Psalm 24,7-9; 29,3; Epheser 1,17; Jakobus 2,1; 1. Petrus 4,14</a:t>
            </a:r>
            <a:endParaRPr lang="de-DE" sz="2000" dirty="0" smtClean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Abram der Glaubende und Gott der Handelnde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325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Abram der Glaubende und Gott der Handelnde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pic>
        <p:nvPicPr>
          <p:cNvPr id="1026" name="Picture 2" descr="D:\Eigene Dateien\Documents\Reich Gottes!\Meine Ausarbeitungen\NT 05 Apostelgeschichte\Predigten\Apostelgeschichte 7,1-8\001 ABRAHAM-karte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59" y="476672"/>
            <a:ext cx="7920881" cy="5074316"/>
          </a:xfrm>
          <a:prstGeom prst="rect">
            <a:avLst/>
          </a:prstGeom>
          <a:noFill/>
        </p:spPr>
      </p:pic>
      <p:sp>
        <p:nvSpPr>
          <p:cNvPr id="11" name="Pfeil nach unten 10"/>
          <p:cNvSpPr/>
          <p:nvPr/>
        </p:nvSpPr>
        <p:spPr>
          <a:xfrm rot="13027391">
            <a:off x="6993616" y="3886464"/>
            <a:ext cx="422742" cy="1008112"/>
          </a:xfrm>
          <a:prstGeom prst="down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/>
          <p:cNvSpPr/>
          <p:nvPr/>
        </p:nvSpPr>
        <p:spPr>
          <a:xfrm>
            <a:off x="539552" y="5589240"/>
            <a:ext cx="16561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rpi-virtuell.net</a:t>
            </a:r>
            <a:endParaRPr lang="de-DE" sz="1600" dirty="0"/>
          </a:p>
        </p:txBody>
      </p:sp>
    </p:spTree>
    <p:extLst>
      <p:ext uri="{BB962C8B-B14F-4D97-AF65-F5344CB8AC3E}">
        <p14:creationId xmlns="" xmlns:p14="http://schemas.microsoft.com/office/powerpoint/2010/main" val="287325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2.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Aufbruch im blinden Vertrauen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Der Gott der Herrlichkeit: </a:t>
            </a:r>
            <a:r>
              <a:rPr lang="de-DE" sz="2000" dirty="0" smtClean="0">
                <a:solidFill>
                  <a:srgbClr val="003399"/>
                </a:solidFill>
              </a:rPr>
              <a:t>2. Mose 33,17ff; Psalm 24,7-9; 29,3; Epheser 1,17; Jakobus 2,1; 1. Petrus 4,14</a:t>
            </a:r>
            <a:endParaRPr lang="de-DE" sz="2000" dirty="0" smtClean="0"/>
          </a:p>
          <a:p>
            <a:pPr marL="0" indent="0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Gott begegnet Abram in Ur: </a:t>
            </a:r>
            <a:r>
              <a:rPr lang="de-DE" sz="2000" dirty="0" smtClean="0">
                <a:solidFill>
                  <a:srgbClr val="003399"/>
                </a:solidFill>
              </a:rPr>
              <a:t>1. Mose 11,29-32; </a:t>
            </a:r>
            <a:r>
              <a:rPr lang="fi-FI" sz="2000" dirty="0" smtClean="0">
                <a:solidFill>
                  <a:srgbClr val="003399"/>
                </a:solidFill>
              </a:rPr>
              <a:t>15,7; Josua 24,3; Nehemia 9,7</a:t>
            </a:r>
            <a:endParaRPr lang="de-DE" sz="2000" dirty="0" smtClean="0">
              <a:solidFill>
                <a:srgbClr val="003399"/>
              </a:solidFill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Abram der Glaubende und Gott der Handelnde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325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Abram der Glaubende und Gott der Handelnde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pic>
        <p:nvPicPr>
          <p:cNvPr id="1026" name="Picture 2" descr="D:\Eigene Dateien\Documents\Reich Gottes!\Meine Ausarbeitungen\NT 05 Apostelgeschichte\Predigten\Apostelgeschichte 7,1-8\001 ABRAHAM-karte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59" y="476672"/>
            <a:ext cx="7920881" cy="5074316"/>
          </a:xfrm>
          <a:prstGeom prst="rect">
            <a:avLst/>
          </a:prstGeom>
          <a:noFill/>
        </p:spPr>
      </p:pic>
      <p:sp>
        <p:nvSpPr>
          <p:cNvPr id="11" name="Pfeil nach unten 10"/>
          <p:cNvSpPr/>
          <p:nvPr/>
        </p:nvSpPr>
        <p:spPr>
          <a:xfrm rot="13027391">
            <a:off x="6993616" y="3886464"/>
            <a:ext cx="422742" cy="1008112"/>
          </a:xfrm>
          <a:prstGeom prst="down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Pfeil nach unten 11"/>
          <p:cNvSpPr/>
          <p:nvPr/>
        </p:nvSpPr>
        <p:spPr>
          <a:xfrm rot="3774645">
            <a:off x="5121667" y="318326"/>
            <a:ext cx="422742" cy="1008112"/>
          </a:xfrm>
          <a:prstGeom prst="down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/>
          <p:cNvSpPr/>
          <p:nvPr/>
        </p:nvSpPr>
        <p:spPr>
          <a:xfrm>
            <a:off x="539552" y="5589240"/>
            <a:ext cx="16561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rpi-virtuell.net</a:t>
            </a:r>
            <a:endParaRPr lang="de-DE" sz="1600" dirty="0"/>
          </a:p>
        </p:txBody>
      </p:sp>
    </p:spTree>
    <p:extLst>
      <p:ext uri="{BB962C8B-B14F-4D97-AF65-F5344CB8AC3E}">
        <p14:creationId xmlns="" xmlns:p14="http://schemas.microsoft.com/office/powerpoint/2010/main" val="287325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Abram der Glaubende und Gott der Handelnde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pic>
        <p:nvPicPr>
          <p:cNvPr id="10" name="Picture 2" descr="http://ecx.images-amazon.com/images/I/61m4ISK65WL._SL1200_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2339752" y="1196752"/>
            <a:ext cx="4752528" cy="4752528"/>
          </a:xfrm>
          <a:prstGeom prst="rect">
            <a:avLst/>
          </a:prstGeom>
          <a:noFill/>
        </p:spPr>
      </p:pic>
      <p:sp>
        <p:nvSpPr>
          <p:cNvPr id="8" name="Rechteck 7"/>
          <p:cNvSpPr/>
          <p:nvPr/>
        </p:nvSpPr>
        <p:spPr>
          <a:xfrm>
            <a:off x="5845914" y="5949280"/>
            <a:ext cx="131837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600" dirty="0" smtClean="0"/>
              <a:t>amazon.de</a:t>
            </a:r>
            <a:endParaRPr lang="de-DE" sz="1600" dirty="0"/>
          </a:p>
        </p:txBody>
      </p:sp>
    </p:spTree>
    <p:extLst>
      <p:ext uri="{BB962C8B-B14F-4D97-AF65-F5344CB8AC3E}">
        <p14:creationId xmlns="" xmlns:p14="http://schemas.microsoft.com/office/powerpoint/2010/main" val="287325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andarddesign">
  <a:themeElements>
    <a:clrScheme name="Standard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räsentation_Vorlage_METROSYSTEMS_4zu3_de_groß_20101026">
  <a:themeElements>
    <a:clrScheme name="Präsentation_Vorlage_METROSYSTEMS_4zu3_de_groß_20101026 1">
      <a:dk1>
        <a:srgbClr val="565A5B"/>
      </a:dk1>
      <a:lt1>
        <a:srgbClr val="FFFFFF"/>
      </a:lt1>
      <a:dk2>
        <a:srgbClr val="004171"/>
      </a:dk2>
      <a:lt2>
        <a:srgbClr val="FCC51D"/>
      </a:lt2>
      <a:accent1>
        <a:srgbClr val="E2001A"/>
      </a:accent1>
      <a:accent2>
        <a:srgbClr val="B2B2B2"/>
      </a:accent2>
      <a:accent3>
        <a:srgbClr val="FFFFFF"/>
      </a:accent3>
      <a:accent4>
        <a:srgbClr val="484C4C"/>
      </a:accent4>
      <a:accent5>
        <a:srgbClr val="EEAAAB"/>
      </a:accent5>
      <a:accent6>
        <a:srgbClr val="A1A1A1"/>
      </a:accent6>
      <a:hlink>
        <a:srgbClr val="96C147"/>
      </a:hlink>
      <a:folHlink>
        <a:srgbClr val="318D37"/>
      </a:folHlink>
    </a:clrScheme>
    <a:fontScheme name="Präsentation_Vorlage_METROSYSTEMS_4zu3_de_groß_2010102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FF00"/>
        </a:solidFill>
        <a:ln w="12700" algn="ctr">
          <a:solidFill>
            <a:schemeClr val="bg1"/>
          </a:solidFill>
          <a:round/>
          <a:headEnd/>
          <a:tailEnd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17961" dir="2700000" algn="ctr" rotWithShape="0">
                  <a:schemeClr val="folHlink"/>
                </a:outerShdw>
              </a:effectLst>
            </a14:hiddenEffects>
          </a:ext>
        </a:extLst>
      </a:spPr>
      <a:bodyPr wrap="none" anchor="ctr"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CC33"/>
        </a:solidFill>
        <a:ln w="1270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17961" dir="2700000" algn="ctr" rotWithShape="0">
                  <a:schemeClr val="folHlink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äsentation_Vorlage_METROSYSTEMS_4zu3_de_groß_20101026 1">
        <a:dk1>
          <a:srgbClr val="565A5B"/>
        </a:dk1>
        <a:lt1>
          <a:srgbClr val="FFFFFF"/>
        </a:lt1>
        <a:dk2>
          <a:srgbClr val="004171"/>
        </a:dk2>
        <a:lt2>
          <a:srgbClr val="FCC51D"/>
        </a:lt2>
        <a:accent1>
          <a:srgbClr val="E2001A"/>
        </a:accent1>
        <a:accent2>
          <a:srgbClr val="B2B2B2"/>
        </a:accent2>
        <a:accent3>
          <a:srgbClr val="FFFFFF"/>
        </a:accent3>
        <a:accent4>
          <a:srgbClr val="484C4C"/>
        </a:accent4>
        <a:accent5>
          <a:srgbClr val="EEAAAB"/>
        </a:accent5>
        <a:accent6>
          <a:srgbClr val="A1A1A1"/>
        </a:accent6>
        <a:hlink>
          <a:srgbClr val="96C147"/>
        </a:hlink>
        <a:folHlink>
          <a:srgbClr val="318D3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549</Words>
  <Application>Microsoft Office PowerPoint</Application>
  <PresentationFormat>Bildschirmpräsentation (4:3)</PresentationFormat>
  <Paragraphs>52</Paragraphs>
  <Slides>14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3</vt:i4>
      </vt:variant>
      <vt:variant>
        <vt:lpstr>Folientitel</vt:lpstr>
      </vt:variant>
      <vt:variant>
        <vt:i4>14</vt:i4>
      </vt:variant>
    </vt:vector>
  </HeadingPairs>
  <TitlesOfParts>
    <vt:vector size="17" baseType="lpstr">
      <vt:lpstr>Standarddesign</vt:lpstr>
      <vt:lpstr>1_Standarddesign</vt:lpstr>
      <vt:lpstr>Präsentation_Vorlage_METROSYSTEMS_4zu3_de_groß_20101026</vt:lpstr>
      <vt:lpstr>Folie 1</vt:lpstr>
      <vt:lpstr>Abram der Glaubende und Gott der Handelnde</vt:lpstr>
      <vt:lpstr>Folie 3</vt:lpstr>
      <vt:lpstr>1. Einleitung: Der Prozess um Stephanus beginnt</vt:lpstr>
      <vt:lpstr>2. Aufbruch im blinden Vertrauen</vt:lpstr>
      <vt:lpstr>Folie 6</vt:lpstr>
      <vt:lpstr>2. Aufbruch im blinden Vertrauen</vt:lpstr>
      <vt:lpstr>Folie 8</vt:lpstr>
      <vt:lpstr>Folie 9</vt:lpstr>
      <vt:lpstr>3. Leben mit vollem Glauben</vt:lpstr>
      <vt:lpstr>Folie 11</vt:lpstr>
      <vt:lpstr>3. Leben mit vollem Glauben</vt:lpstr>
      <vt:lpstr>4. Wissen um eine hoffnungsvolle Zukunft</vt:lpstr>
      <vt:lpstr>Folie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Apostelgeschichte 7,1-8a: Abram der Glaubende und Gott der Handelnde</dc:title>
  <dc:creator>Sascha Kriegler</dc:creator>
  <cp:lastModifiedBy>Windows User</cp:lastModifiedBy>
  <cp:revision>11</cp:revision>
  <dcterms:created xsi:type="dcterms:W3CDTF">2012-08-30T12:12:53Z</dcterms:created>
  <dcterms:modified xsi:type="dcterms:W3CDTF">2015-02-12T14:36:21Z</dcterms:modified>
</cp:coreProperties>
</file>