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3" r:id="rId3"/>
  </p:sldMasterIdLst>
  <p:notesMasterIdLst>
    <p:notesMasterId r:id="rId12"/>
  </p:notesMasterIdLst>
  <p:sldIdLst>
    <p:sldId id="256" r:id="rId4"/>
    <p:sldId id="278" r:id="rId5"/>
    <p:sldId id="303" r:id="rId6"/>
    <p:sldId id="306" r:id="rId7"/>
    <p:sldId id="307" r:id="rId8"/>
    <p:sldId id="308" r:id="rId9"/>
    <p:sldId id="309" r:id="rId10"/>
    <p:sldId id="288" r:id="rId1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000"/>
    <a:srgbClr val="000066"/>
    <a:srgbClr val="003399"/>
    <a:srgbClr val="FFFFFF"/>
    <a:srgbClr val="FF0000"/>
    <a:srgbClr val="00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68" autoAdjust="0"/>
    <p:restoredTop sz="87995" autoAdjust="0"/>
  </p:normalViewPr>
  <p:slideViewPr>
    <p:cSldViewPr>
      <p:cViewPr>
        <p:scale>
          <a:sx n="75" d="100"/>
          <a:sy n="75" d="100"/>
        </p:scale>
        <p:origin x="-1314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7054419-1977-4B48-91D8-87A34BE9B8E7}" type="datetimeFigureOut">
              <a:rPr lang="de-DE"/>
              <a:pPr>
                <a:defRPr/>
              </a:pPr>
              <a:t>11.04.2015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5E5D9E3-5386-402E-881F-685C6169B65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639276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EF862-911A-42BB-9C49-D1C1E6B1C0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4B89F-2E4A-4DCE-94A7-6348472AFC7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2C30E-CA6D-4632-9397-0AC1C74A3F8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D93A3-B0F7-4671-B449-2918C4FDA7F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06DB1-8C79-47FB-82E1-AC9746BB134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7A53D-0A6A-4972-8C76-64B89DE8ABD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E131D-A8DC-4E6D-B95F-751198D5E96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66E8A-3BDB-4D6D-9176-1768E08A6B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07FA3-6FD4-465A-90AB-A48F7E0B131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CB552-0AB5-48CF-AAEB-EEC9204F416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F9DDB-9467-400B-824B-7E648B23B5F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E902C-19A8-4106-8CD0-8B295974C6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9F1D7-8358-443C-8003-9AD6A5FFE8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01499-CCCC-4905-9823-2D1CA74C9C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1E3C4-DF13-485C-A52C-990402521E7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2393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708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81FEC-7258-4D80-855A-348D731B89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327775" y="917575"/>
            <a:ext cx="1770063" cy="17843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14413" y="917575"/>
            <a:ext cx="5160962" cy="17843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4413" y="917575"/>
            <a:ext cx="7073900" cy="304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023938" y="1481138"/>
            <a:ext cx="7073900" cy="1220787"/>
          </a:xfrm>
        </p:spPr>
        <p:txBody>
          <a:bodyPr/>
          <a:lstStyle/>
          <a:p>
            <a:pPr lvl="0"/>
            <a:endParaRPr lang="de-DE" noProof="0" smtClean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1014413" y="917575"/>
            <a:ext cx="7083425" cy="17843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DDC5F-362A-4611-8C2D-D0C587D0159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E9E52-62F5-47CC-A5F6-546DFC1F399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99F84-4659-4E0F-8A04-4283E6D8AE6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95735-DBA0-461D-ACBE-5B7D5C8696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6CAA7-8A09-4A91-A061-87183D8E9D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F10A0-3F37-4BDF-A8C7-18716DE177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EFE8625-828C-4AFC-93E1-87A771387AB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44ED0FD-9093-4BA0-907F-0E527601BAC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6450013"/>
            <a:ext cx="7385050" cy="273050"/>
          </a:xfrm>
          <a:prstGeom prst="rect">
            <a:avLst/>
          </a:prstGeom>
          <a:solidFill>
            <a:schemeClr val="tx2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8389938" y="6448425"/>
            <a:ext cx="755650" cy="273050"/>
          </a:xfrm>
          <a:prstGeom prst="rect">
            <a:avLst/>
          </a:prstGeom>
          <a:solidFill>
            <a:srgbClr val="FCC51D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38" y="1481138"/>
            <a:ext cx="70739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014413" y="917575"/>
            <a:ext cx="7073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Titelmasterformat durch Klicken bearbeiten.</a:t>
            </a:r>
          </a:p>
        </p:txBody>
      </p:sp>
      <p:sp>
        <p:nvSpPr>
          <p:cNvPr id="2331654" name="Text Box 6"/>
          <p:cNvSpPr txBox="1">
            <a:spLocks noChangeArrowheads="1"/>
          </p:cNvSpPr>
          <p:nvPr/>
        </p:nvSpPr>
        <p:spPr bwMode="auto">
          <a:xfrm>
            <a:off x="3762375" y="6492875"/>
            <a:ext cx="3635375" cy="204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83443" tIns="41721" rIns="83443" bIns="41721"/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de-DE" sz="800" smtClean="0">
                <a:solidFill>
                  <a:srgbClr val="FFFFFF"/>
                </a:solidFill>
              </a:rPr>
              <a:t>© METRO SYSTEMS GmbH 2010-11</a:t>
            </a:r>
          </a:p>
        </p:txBody>
      </p:sp>
      <p:sp>
        <p:nvSpPr>
          <p:cNvPr id="2331655" name="Text Box 7"/>
          <p:cNvSpPr txBox="1">
            <a:spLocks noChangeArrowheads="1"/>
          </p:cNvSpPr>
          <p:nvPr/>
        </p:nvSpPr>
        <p:spPr bwMode="auto">
          <a:xfrm>
            <a:off x="1023938" y="6534150"/>
            <a:ext cx="2844800" cy="1222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sz="800" smtClean="0">
                <a:solidFill>
                  <a:srgbClr val="FFFFFF"/>
                </a:solidFill>
                <a:cs typeface="+mn-cs"/>
              </a:rPr>
              <a:t>MPOS Status all countries</a:t>
            </a:r>
          </a:p>
        </p:txBody>
      </p:sp>
      <p:pic>
        <p:nvPicPr>
          <p:cNvPr id="3080" name="Picture 9" descr="9941_MG_Logo_2010_d_RGB_MG"/>
          <p:cNvPicPr>
            <a:picLocks noChangeAspect="1" noChangeArrowheads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448550" y="6573838"/>
            <a:ext cx="684213" cy="6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0" descr="METRO SYSTEMS_Logo_RGB_large"/>
          <p:cNvPicPr>
            <a:picLocks noChangeAspect="1" noChangeArrowheads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448550" y="6489700"/>
            <a:ext cx="8636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Rectangle 11"/>
          <p:cNvSpPr>
            <a:spLocks noChangeArrowheads="1"/>
          </p:cNvSpPr>
          <p:nvPr userDrawn="1"/>
        </p:nvSpPr>
        <p:spPr bwMode="auto">
          <a:xfrm>
            <a:off x="8447088" y="6465888"/>
            <a:ext cx="3238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3448" tIns="41724" rIns="83448" bIns="41724">
            <a:spAutoFit/>
          </a:bodyPr>
          <a:lstStyle/>
          <a:p>
            <a:pPr>
              <a:defRPr/>
            </a:pPr>
            <a:fld id="{5F1EFBB3-AF9B-49FA-96A6-F3E98FBC15FE}" type="slidenum">
              <a:rPr lang="de-DE" sz="1000" b="1">
                <a:solidFill>
                  <a:srgbClr val="004171"/>
                </a:solidFill>
                <a:latin typeface="Arial" charset="0"/>
              </a:rPr>
              <a:pPr>
                <a:defRPr/>
              </a:pPr>
              <a:t>‹Nr.›</a:t>
            </a:fld>
            <a:endParaRPr lang="de-DE" sz="1000" b="1">
              <a:solidFill>
                <a:srgbClr val="00417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</p:sldLayoutIdLst>
  <p:txStyles>
    <p:titleStyle>
      <a:lvl1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209550" indent="-209550" algn="l" defTabSz="8715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182563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2pPr>
      <a:lvl3pPr marL="89535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3pPr>
      <a:lvl4pPr marL="1312863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4pPr>
      <a:lvl5pPr marL="163830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5pPr>
      <a:lvl6pPr marL="20955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6pPr>
      <a:lvl7pPr marL="25527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7pPr>
      <a:lvl8pPr marL="30099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8pPr>
      <a:lvl9pPr marL="34671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6148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Götzen oder Gott –</a:t>
            </a:r>
            <a:b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</a:b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Wem dienst du?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26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Apostelgeschichte </a:t>
            </a:r>
            <a:r>
              <a:rPr lang="de-DE" sz="26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7,39-45</a:t>
            </a:r>
            <a:endParaRPr lang="de-DE" sz="2600" dirty="0" smtClean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2924174"/>
            <a:ext cx="8435975" cy="3673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kumimoji="0" lang="de-DE" sz="26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</a:t>
            </a:r>
            <a:r>
              <a:rPr lang="de-DE" sz="2600" kern="0" dirty="0" smtClean="0">
                <a:latin typeface="+mn-lt"/>
                <a:cs typeface="+mn-cs"/>
              </a:rPr>
              <a:t> Götzen: Sie sind nicht, was Menschen glauben, wie sie sind (Verse 39-41)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 smtClean="0">
                <a:solidFill>
                  <a:srgbClr val="C00000"/>
                </a:solidFill>
                <a:latin typeface="Arial"/>
                <a:cs typeface="Arial"/>
              </a:rPr>
              <a:t>2.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 Gott: Er ist, wie er ist (Verse 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42-45)</a:t>
            </a:r>
            <a:endParaRPr lang="de-DE" sz="26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10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Götzen: Sie sind nicht, was Menschen glauben, wie sie sind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de-DE" sz="2000" dirty="0" smtClean="0"/>
              <a:t>Israels massiver Ungehorsam</a:t>
            </a:r>
          </a:p>
          <a:p>
            <a:pPr marL="457200" indent="-457200">
              <a:buFont typeface="+mj-lt"/>
              <a:buAutoNum type="alphaLcParenR"/>
            </a:pPr>
            <a:r>
              <a:rPr lang="de-DE" sz="2000" dirty="0" smtClean="0"/>
              <a:t>Israels verkehrte Herzensausrichtung (</a:t>
            </a:r>
            <a:r>
              <a:rPr lang="en-US" sz="2000" dirty="0" smtClean="0">
                <a:solidFill>
                  <a:srgbClr val="003399"/>
                </a:solidFill>
              </a:rPr>
              <a:t>2. </a:t>
            </a:r>
            <a:r>
              <a:rPr lang="en-US" sz="2000" dirty="0" err="1" smtClean="0">
                <a:solidFill>
                  <a:srgbClr val="003399"/>
                </a:solidFill>
              </a:rPr>
              <a:t>Mose</a:t>
            </a:r>
            <a:r>
              <a:rPr lang="en-US" sz="2000" dirty="0" smtClean="0">
                <a:solidFill>
                  <a:srgbClr val="003399"/>
                </a:solidFill>
              </a:rPr>
              <a:t> 16,1ff; 4. </a:t>
            </a:r>
            <a:r>
              <a:rPr lang="en-US" sz="2000" dirty="0" err="1" smtClean="0">
                <a:solidFill>
                  <a:srgbClr val="003399"/>
                </a:solidFill>
              </a:rPr>
              <a:t>Mose</a:t>
            </a:r>
            <a:r>
              <a:rPr lang="en-US" sz="2000" dirty="0" smtClean="0">
                <a:solidFill>
                  <a:srgbClr val="003399"/>
                </a:solidFill>
              </a:rPr>
              <a:t> 11,5</a:t>
            </a:r>
            <a:r>
              <a:rPr lang="de-DE" sz="2000" dirty="0" smtClean="0"/>
              <a:t>)</a:t>
            </a:r>
          </a:p>
          <a:p>
            <a:pPr marL="457200" indent="-457200">
              <a:buFont typeface="+mj-lt"/>
              <a:buAutoNum type="alphaLcParenR"/>
            </a:pPr>
            <a:r>
              <a:rPr lang="de-DE" sz="2000" dirty="0" smtClean="0"/>
              <a:t>Israels falsche Taten (</a:t>
            </a:r>
            <a:r>
              <a:rPr lang="en-US" sz="2000" dirty="0" smtClean="0">
                <a:solidFill>
                  <a:srgbClr val="003399"/>
                </a:solidFill>
              </a:rPr>
              <a:t>2. </a:t>
            </a:r>
            <a:r>
              <a:rPr lang="en-US" sz="2000" dirty="0" err="1" smtClean="0">
                <a:solidFill>
                  <a:srgbClr val="003399"/>
                </a:solidFill>
              </a:rPr>
              <a:t>Mose</a:t>
            </a:r>
            <a:r>
              <a:rPr lang="en-US" sz="2000" dirty="0" smtClean="0">
                <a:solidFill>
                  <a:srgbClr val="003399"/>
                </a:solidFill>
              </a:rPr>
              <a:t> </a:t>
            </a:r>
            <a:r>
              <a:rPr lang="en-US" sz="2000" dirty="0" smtClean="0">
                <a:solidFill>
                  <a:srgbClr val="003399"/>
                </a:solidFill>
              </a:rPr>
              <a:t>32,1-6</a:t>
            </a:r>
            <a:r>
              <a:rPr lang="de-DE" sz="2000" dirty="0" smtClean="0"/>
              <a:t>)</a:t>
            </a:r>
            <a:endParaRPr lang="de-DE" sz="2000" dirty="0" smtClean="0"/>
          </a:p>
          <a:p>
            <a:pPr marL="0" indent="0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Aaron hat</a:t>
            </a:r>
            <a:endParaRPr lang="de-DE" sz="2000" dirty="0" smtClean="0">
              <a:solidFill>
                <a:srgbClr val="003399"/>
              </a:solidFill>
            </a:endParaRPr>
          </a:p>
          <a:p>
            <a:pPr marL="723900" indent="-368300"/>
            <a:r>
              <a:rPr lang="de-DE" sz="2000" dirty="0" smtClean="0"/>
              <a:t>Sich zunächst überreden lassen (</a:t>
            </a:r>
            <a:r>
              <a:rPr lang="de-DE" sz="2000" dirty="0" smtClean="0">
                <a:solidFill>
                  <a:srgbClr val="003399"/>
                </a:solidFill>
              </a:rPr>
              <a:t>2. Mose 32,1-3</a:t>
            </a:r>
            <a:r>
              <a:rPr lang="de-DE" sz="2000" dirty="0" smtClean="0"/>
              <a:t>)</a:t>
            </a:r>
          </a:p>
          <a:p>
            <a:pPr marL="723900" indent="-368300"/>
            <a:r>
              <a:rPr lang="de-DE" sz="2000" dirty="0" smtClean="0"/>
              <a:t>Als Vorbild selbst dafür gesorgt, dass der Götze entsteht (</a:t>
            </a:r>
            <a:r>
              <a:rPr lang="de-DE" sz="2000" dirty="0" smtClean="0">
                <a:solidFill>
                  <a:srgbClr val="003399"/>
                </a:solidFill>
              </a:rPr>
              <a:t>2. Mose 32,4-5</a:t>
            </a:r>
            <a:r>
              <a:rPr lang="de-DE" sz="2000" dirty="0" smtClean="0"/>
              <a:t>)</a:t>
            </a:r>
          </a:p>
          <a:p>
            <a:pPr marL="723900" indent="-368300"/>
            <a:r>
              <a:rPr lang="de-DE" sz="2000" dirty="0" smtClean="0"/>
              <a:t>Dann die Schuld auf das böse Volk gelenkt (</a:t>
            </a:r>
            <a:r>
              <a:rPr lang="de-DE" sz="2000" dirty="0" smtClean="0">
                <a:solidFill>
                  <a:srgbClr val="003399"/>
                </a:solidFill>
              </a:rPr>
              <a:t>2. Mose 32,22-23</a:t>
            </a:r>
            <a:r>
              <a:rPr lang="de-DE" sz="2000" dirty="0" smtClean="0"/>
              <a:t>)</a:t>
            </a:r>
          </a:p>
          <a:p>
            <a:pPr marL="723900" indent="-368300"/>
            <a:r>
              <a:rPr lang="de-DE" sz="2000" dirty="0" smtClean="0"/>
              <a:t>Behauptet, dass auf einmal das Kalb hervorgekommen war (</a:t>
            </a:r>
            <a:r>
              <a:rPr lang="de-DE" sz="2000" dirty="0" smtClean="0">
                <a:solidFill>
                  <a:srgbClr val="003399"/>
                </a:solidFill>
              </a:rPr>
              <a:t>2. Mose 32,24</a:t>
            </a:r>
            <a:r>
              <a:rPr lang="de-DE" sz="2000" dirty="0" smtClean="0"/>
              <a:t>)</a:t>
            </a:r>
          </a:p>
          <a:p>
            <a:pPr marL="457200" indent="-457200">
              <a:buNone/>
            </a:pPr>
            <a:endParaRPr lang="de-DE" sz="2000" dirty="0" smtClean="0"/>
          </a:p>
          <a:p>
            <a:pPr marL="457200" indent="-457200">
              <a:buFont typeface="+mj-lt"/>
              <a:buAutoNum type="alphaLcParenR"/>
            </a:pPr>
            <a:endParaRPr lang="de-DE" sz="2000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Götzen oder Gott – Wem dienst du?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30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Götzen: Sie sind nicht, was Menschen glauben, wie sie sind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Götzen oder Gott – Wem dienst du?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683568" y="6237312"/>
            <a:ext cx="7200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b="1" dirty="0" smtClean="0"/>
              <a:t>Nicolas Poussin: Die Anbetung des Goldenen Kalb</a:t>
            </a:r>
          </a:p>
        </p:txBody>
      </p:sp>
      <p:pic>
        <p:nvPicPr>
          <p:cNvPr id="1026" name="Picture 2" descr="D:\Eigene Dateien\Documents\Reich Gottes!\Meine Ausarbeitungen\NT 05 Apostelgeschichte\Predigten\Apostelgeschichte 7,39-45\nicolas-poussin-die-anbetung-des-goldenen-kalb-07745.jpg"/>
          <p:cNvPicPr>
            <a:picLocks noChangeAspect="1" noChangeArrowheads="1"/>
          </p:cNvPicPr>
          <p:nvPr/>
        </p:nvPicPr>
        <p:blipFill>
          <a:blip r:embed="rId5" cstate="print">
            <a:lum bright="10000" contrast="-10000"/>
          </a:blip>
          <a:srcRect/>
          <a:stretch>
            <a:fillRect/>
          </a:stretch>
        </p:blipFill>
        <p:spPr bwMode="auto">
          <a:xfrm>
            <a:off x="755576" y="1412776"/>
            <a:ext cx="6768752" cy="4852500"/>
          </a:xfrm>
          <a:prstGeom prst="rect">
            <a:avLst/>
          </a:prstGeom>
          <a:noFill/>
        </p:spPr>
      </p:pic>
      <p:sp>
        <p:nvSpPr>
          <p:cNvPr id="11" name="Rechteck 10"/>
          <p:cNvSpPr/>
          <p:nvPr/>
        </p:nvSpPr>
        <p:spPr>
          <a:xfrm>
            <a:off x="7560840" y="5085184"/>
            <a:ext cx="16196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malerei-meisterwerke.de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xmlns="" val="9130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2.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Gott: Er ist, wie er ist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de-DE" sz="2000" dirty="0" smtClean="0"/>
              <a:t>Gottes konsequenter Zorn (</a:t>
            </a:r>
            <a:r>
              <a:rPr lang="en-US" sz="2000" dirty="0" smtClean="0">
                <a:solidFill>
                  <a:srgbClr val="003399"/>
                </a:solidFill>
              </a:rPr>
              <a:t>2. </a:t>
            </a:r>
            <a:r>
              <a:rPr lang="en-US" sz="2000" dirty="0" err="1" smtClean="0">
                <a:solidFill>
                  <a:srgbClr val="003399"/>
                </a:solidFill>
              </a:rPr>
              <a:t>Mose</a:t>
            </a:r>
            <a:r>
              <a:rPr lang="en-US" sz="2000" dirty="0" smtClean="0">
                <a:solidFill>
                  <a:srgbClr val="003399"/>
                </a:solidFill>
              </a:rPr>
              <a:t> 32,27-28; </a:t>
            </a:r>
            <a:r>
              <a:rPr lang="de-DE" sz="2000" dirty="0" smtClean="0">
                <a:solidFill>
                  <a:srgbClr val="003399"/>
                </a:solidFill>
              </a:rPr>
              <a:t>5. Mose 4,19; 2. Könige 17,16; 21,3; </a:t>
            </a:r>
            <a:r>
              <a:rPr lang="de-DE" sz="2000" dirty="0" err="1" smtClean="0">
                <a:solidFill>
                  <a:srgbClr val="003399"/>
                </a:solidFill>
              </a:rPr>
              <a:t>Jeremia</a:t>
            </a:r>
            <a:r>
              <a:rPr lang="de-DE" sz="2000" dirty="0" smtClean="0">
                <a:solidFill>
                  <a:srgbClr val="003399"/>
                </a:solidFill>
              </a:rPr>
              <a:t> 19,13; Amos 5,25-27;</a:t>
            </a:r>
            <a:r>
              <a:rPr lang="en-US" sz="2000" dirty="0" smtClean="0">
                <a:solidFill>
                  <a:srgbClr val="003399"/>
                </a:solidFill>
              </a:rPr>
              <a:t> </a:t>
            </a:r>
            <a:r>
              <a:rPr lang="en-US" sz="2000" dirty="0" err="1" smtClean="0">
                <a:solidFill>
                  <a:srgbClr val="003399"/>
                </a:solidFill>
              </a:rPr>
              <a:t>Römer</a:t>
            </a:r>
            <a:r>
              <a:rPr lang="en-US" sz="2000" dirty="0" smtClean="0">
                <a:solidFill>
                  <a:srgbClr val="003399"/>
                </a:solidFill>
              </a:rPr>
              <a:t> 1,18.24.26.28</a:t>
            </a:r>
            <a:r>
              <a:rPr lang="de-DE" sz="2000" dirty="0" smtClean="0"/>
              <a:t>)</a:t>
            </a:r>
          </a:p>
          <a:p>
            <a:pPr marL="457200" indent="-457200">
              <a:buFont typeface="+mj-lt"/>
              <a:buAutoNum type="alphaLcParenR"/>
            </a:pPr>
            <a:r>
              <a:rPr lang="de-DE" sz="2000" dirty="0" smtClean="0"/>
              <a:t>Gottes beständige Heiligkeit</a:t>
            </a:r>
          </a:p>
          <a:p>
            <a:pPr marL="457200" indent="-457200">
              <a:buNone/>
            </a:pPr>
            <a:endParaRPr lang="de-DE" sz="2000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Götzen oder Gott – Wem dienst du?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pic>
        <p:nvPicPr>
          <p:cNvPr id="2050" name="Picture 2" descr="D:\Eigene Dateien\Documents\Reich Gottes!\Meine Ausarbeitungen\NT 05 Apostelgeschichte\Predigten\Apostelgeschichte 7,39-45\001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3356992"/>
            <a:ext cx="5921954" cy="3113871"/>
          </a:xfrm>
          <a:prstGeom prst="rect">
            <a:avLst/>
          </a:prstGeom>
          <a:noFill/>
        </p:spPr>
      </p:pic>
      <p:sp>
        <p:nvSpPr>
          <p:cNvPr id="9" name="Rechteck 8"/>
          <p:cNvSpPr/>
          <p:nvPr/>
        </p:nvSpPr>
        <p:spPr>
          <a:xfrm>
            <a:off x="6876256" y="6186790"/>
            <a:ext cx="16141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dirty="0" smtClean="0"/>
              <a:t>inner-cube.de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xmlns="" val="9130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2.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Gott: Er ist, wie er ist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de-DE" sz="2000" dirty="0" smtClean="0"/>
              <a:t>Gottes konsequenter Zorn (</a:t>
            </a:r>
            <a:r>
              <a:rPr lang="en-US" sz="2000" dirty="0" smtClean="0">
                <a:solidFill>
                  <a:srgbClr val="003399"/>
                </a:solidFill>
              </a:rPr>
              <a:t>2. </a:t>
            </a:r>
            <a:r>
              <a:rPr lang="en-US" sz="2000" dirty="0" err="1" smtClean="0">
                <a:solidFill>
                  <a:srgbClr val="003399"/>
                </a:solidFill>
              </a:rPr>
              <a:t>Mose</a:t>
            </a:r>
            <a:r>
              <a:rPr lang="en-US" sz="2000" dirty="0" smtClean="0">
                <a:solidFill>
                  <a:srgbClr val="003399"/>
                </a:solidFill>
              </a:rPr>
              <a:t> 32,27-28; </a:t>
            </a:r>
            <a:r>
              <a:rPr lang="de-DE" sz="2000" dirty="0" smtClean="0">
                <a:solidFill>
                  <a:srgbClr val="003399"/>
                </a:solidFill>
              </a:rPr>
              <a:t>5. Mose 4,19; 2. Könige 17,16; 21,3; </a:t>
            </a:r>
            <a:r>
              <a:rPr lang="de-DE" sz="2000" dirty="0" err="1" smtClean="0">
                <a:solidFill>
                  <a:srgbClr val="003399"/>
                </a:solidFill>
              </a:rPr>
              <a:t>Jeremia</a:t>
            </a:r>
            <a:r>
              <a:rPr lang="de-DE" sz="2000" dirty="0" smtClean="0">
                <a:solidFill>
                  <a:srgbClr val="003399"/>
                </a:solidFill>
              </a:rPr>
              <a:t> 19,13; Amos 5,25-27;</a:t>
            </a:r>
            <a:r>
              <a:rPr lang="en-US" sz="2000" dirty="0" smtClean="0">
                <a:solidFill>
                  <a:srgbClr val="003399"/>
                </a:solidFill>
              </a:rPr>
              <a:t> </a:t>
            </a:r>
            <a:r>
              <a:rPr lang="en-US" sz="2000" dirty="0" err="1" smtClean="0">
                <a:solidFill>
                  <a:srgbClr val="003399"/>
                </a:solidFill>
              </a:rPr>
              <a:t>Römer</a:t>
            </a:r>
            <a:r>
              <a:rPr lang="en-US" sz="2000" dirty="0" smtClean="0">
                <a:solidFill>
                  <a:srgbClr val="003399"/>
                </a:solidFill>
              </a:rPr>
              <a:t> 1,18.24.26.28</a:t>
            </a:r>
            <a:r>
              <a:rPr lang="de-DE" sz="2000" dirty="0" smtClean="0"/>
              <a:t>)</a:t>
            </a:r>
          </a:p>
          <a:p>
            <a:pPr marL="457200" indent="-457200">
              <a:buFont typeface="+mj-lt"/>
              <a:buAutoNum type="alphaLcParenR"/>
            </a:pPr>
            <a:r>
              <a:rPr lang="de-DE" sz="2000" dirty="0" smtClean="0"/>
              <a:t>Gottes beständige Heiligkeit</a:t>
            </a:r>
          </a:p>
          <a:p>
            <a:pPr marL="457200" indent="-457200">
              <a:buFont typeface="+mj-lt"/>
              <a:buAutoNum type="alphaLcParenR"/>
            </a:pPr>
            <a:r>
              <a:rPr lang="de-DE" sz="2000" dirty="0" smtClean="0"/>
              <a:t>Gottes unendliche Liebe (</a:t>
            </a:r>
            <a:r>
              <a:rPr lang="en-US" sz="2000" dirty="0" err="1" smtClean="0">
                <a:solidFill>
                  <a:srgbClr val="003399"/>
                </a:solidFill>
              </a:rPr>
              <a:t>Josua</a:t>
            </a:r>
            <a:r>
              <a:rPr lang="en-US" sz="2000" dirty="0" smtClean="0">
                <a:solidFill>
                  <a:srgbClr val="003399"/>
                </a:solidFill>
              </a:rPr>
              <a:t> 3,14ff; </a:t>
            </a:r>
            <a:r>
              <a:rPr lang="fi-FI" sz="2000" dirty="0" smtClean="0">
                <a:solidFill>
                  <a:srgbClr val="003399"/>
                </a:solidFill>
              </a:rPr>
              <a:t>Josua 18,1; Nehemia 9,24; Psalm 44,4; Hebräer 12,5-11</a:t>
            </a:r>
            <a:r>
              <a:rPr lang="de-DE" sz="2000" dirty="0" smtClean="0"/>
              <a:t>)</a:t>
            </a:r>
          </a:p>
          <a:p>
            <a:pPr marL="457200" indent="-457200">
              <a:buFont typeface="+mj-lt"/>
              <a:buAutoNum type="alphaLcParenR"/>
            </a:pPr>
            <a:endParaRPr lang="de-DE" sz="2000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Götzen oder Gott – Wem dienst du?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30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6148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Götzen oder Gott –</a:t>
            </a:r>
            <a:b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</a:b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Wem dienst du?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26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Apostelgeschichte </a:t>
            </a:r>
            <a:r>
              <a:rPr lang="de-DE" sz="26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7,39-45</a:t>
            </a:r>
            <a:endParaRPr lang="de-DE" sz="2600" dirty="0" smtClean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2924174"/>
            <a:ext cx="8435975" cy="3673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kumimoji="0" lang="de-DE" sz="26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</a:t>
            </a:r>
            <a:r>
              <a:rPr lang="de-DE" sz="2600" kern="0" dirty="0" smtClean="0">
                <a:latin typeface="+mn-lt"/>
                <a:cs typeface="+mn-cs"/>
              </a:rPr>
              <a:t> Götzen: Sie sind nicht, was Menschen glauben, wie sie sind (Verse 39-41)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 smtClean="0">
                <a:solidFill>
                  <a:srgbClr val="C00000"/>
                </a:solidFill>
                <a:latin typeface="Arial"/>
                <a:cs typeface="Arial"/>
              </a:rPr>
              <a:t>2.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 Gott: Er ist, wie er ist (Verse 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42-45)</a:t>
            </a:r>
            <a:endParaRPr lang="de-DE" sz="26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äsentation_Vorlage_METROSYSTEMS_4zu3_de_groß_20101026">
  <a:themeElements>
    <a:clrScheme name="Präsentation_Vorlage_METROSYSTEMS_4zu3_de_groß_20101026 1">
      <a:dk1>
        <a:srgbClr val="565A5B"/>
      </a:dk1>
      <a:lt1>
        <a:srgbClr val="FFFFFF"/>
      </a:lt1>
      <a:dk2>
        <a:srgbClr val="004171"/>
      </a:dk2>
      <a:lt2>
        <a:srgbClr val="FCC51D"/>
      </a:lt2>
      <a:accent1>
        <a:srgbClr val="E2001A"/>
      </a:accent1>
      <a:accent2>
        <a:srgbClr val="B2B2B2"/>
      </a:accent2>
      <a:accent3>
        <a:srgbClr val="FFFFFF"/>
      </a:accent3>
      <a:accent4>
        <a:srgbClr val="484C4C"/>
      </a:accent4>
      <a:accent5>
        <a:srgbClr val="EEAAAB"/>
      </a:accent5>
      <a:accent6>
        <a:srgbClr val="A1A1A1"/>
      </a:accent6>
      <a:hlink>
        <a:srgbClr val="96C147"/>
      </a:hlink>
      <a:folHlink>
        <a:srgbClr val="318D37"/>
      </a:folHlink>
    </a:clrScheme>
    <a:fontScheme name="Präsentation_Vorlage_METROSYSTEMS_4zu3_de_groß_2010102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FF00"/>
        </a:solidFill>
        <a:ln w="12700" algn="ctr">
          <a:solidFill>
            <a:schemeClr val="bg1"/>
          </a:solidFill>
          <a:round/>
          <a:headEnd/>
          <a:tailEnd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wrap="none" anchor="ctr"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CC33"/>
        </a:solidFill>
        <a:ln w="127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äsentation_Vorlage_METROSYSTEMS_4zu3_de_groß_20101026 1">
        <a:dk1>
          <a:srgbClr val="565A5B"/>
        </a:dk1>
        <a:lt1>
          <a:srgbClr val="FFFFFF"/>
        </a:lt1>
        <a:dk2>
          <a:srgbClr val="004171"/>
        </a:dk2>
        <a:lt2>
          <a:srgbClr val="FCC51D"/>
        </a:lt2>
        <a:accent1>
          <a:srgbClr val="E2001A"/>
        </a:accent1>
        <a:accent2>
          <a:srgbClr val="B2B2B2"/>
        </a:accent2>
        <a:accent3>
          <a:srgbClr val="FFFFFF"/>
        </a:accent3>
        <a:accent4>
          <a:srgbClr val="484C4C"/>
        </a:accent4>
        <a:accent5>
          <a:srgbClr val="EEAAAB"/>
        </a:accent5>
        <a:accent6>
          <a:srgbClr val="A1A1A1"/>
        </a:accent6>
        <a:hlink>
          <a:srgbClr val="96C147"/>
        </a:hlink>
        <a:folHlink>
          <a:srgbClr val="318D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338</Words>
  <Application>Microsoft Office PowerPoint</Application>
  <PresentationFormat>Bildschirmpräsentation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Standarddesign</vt:lpstr>
      <vt:lpstr>1_Standarddesign</vt:lpstr>
      <vt:lpstr>Präsentation_Vorlage_METROSYSTEMS_4zu3_de_groß_20101026</vt:lpstr>
      <vt:lpstr>Folie 1</vt:lpstr>
      <vt:lpstr>Götzen oder Gott – Wem dienst du?</vt:lpstr>
      <vt:lpstr>1. Götzen: Sie sind nicht, was Menschen glauben, wie sie sind</vt:lpstr>
      <vt:lpstr>1. Götzen: Sie sind nicht, was Menschen glauben, wie sie sind</vt:lpstr>
      <vt:lpstr>2. Gott: Er ist, wie er ist</vt:lpstr>
      <vt:lpstr>2. Gott: Er ist, wie er ist</vt:lpstr>
      <vt:lpstr>Götzen oder Gott – Wem dienst du?</vt:lpstr>
      <vt:lpstr>Folie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Apostelgeschichte 7,39-45: Götzen oder Gott – wem dienst du?</dc:title>
  <dc:creator>Sascha Kriegler</dc:creator>
  <cp:lastModifiedBy>Windows User</cp:lastModifiedBy>
  <cp:revision>8</cp:revision>
  <dcterms:created xsi:type="dcterms:W3CDTF">2012-08-30T12:12:53Z</dcterms:created>
  <dcterms:modified xsi:type="dcterms:W3CDTF">2015-04-11T09:14:41Z</dcterms:modified>
</cp:coreProperties>
</file>