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2"/>
  </p:notesMasterIdLst>
  <p:sldIdLst>
    <p:sldId id="256" r:id="rId4"/>
    <p:sldId id="278" r:id="rId5"/>
    <p:sldId id="303" r:id="rId6"/>
    <p:sldId id="306" r:id="rId7"/>
    <p:sldId id="307" r:id="rId8"/>
    <p:sldId id="308" r:id="rId9"/>
    <p:sldId id="309" r:id="rId10"/>
    <p:sldId id="288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0066"/>
    <a:srgbClr val="003399"/>
    <a:srgbClr val="FFFFFF"/>
    <a:srgbClr val="FF0000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87995" autoAdjust="0"/>
  </p:normalViewPr>
  <p:slideViewPr>
    <p:cSldViewPr>
      <p:cViewPr>
        <p:scale>
          <a:sx n="75" d="100"/>
          <a:sy n="75" d="100"/>
        </p:scale>
        <p:origin x="-131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11.04.2015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Götzen oder Gott –</a:t>
            </a:r>
            <a:b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</a:b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Wem dienst du?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7,39-45</a:t>
            </a:r>
            <a:endParaRPr lang="de-DE" sz="2600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Götzen: Sie sind nicht, was Menschen glauben, wie sie sind (Verse 39-41)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Gott: Er ist, wie er ist (Verse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42-45)</a:t>
            </a: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1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Götzen: Sie sind nicht, was Menschen glauben, wie sie sind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de-DE" sz="2000" dirty="0" smtClean="0"/>
              <a:t>Israels massiver Ungehorsam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 smtClean="0"/>
              <a:t>Israels verkehrte Herzensausrichtung (</a:t>
            </a:r>
            <a:r>
              <a:rPr lang="en-US" sz="2000" dirty="0" smtClean="0">
                <a:solidFill>
                  <a:srgbClr val="003399"/>
                </a:solidFill>
              </a:rPr>
              <a:t>2. </a:t>
            </a:r>
            <a:r>
              <a:rPr lang="en-US" sz="2000" dirty="0" err="1" smtClean="0">
                <a:solidFill>
                  <a:srgbClr val="003399"/>
                </a:solidFill>
              </a:rPr>
              <a:t>Mose</a:t>
            </a:r>
            <a:r>
              <a:rPr lang="en-US" sz="2000" dirty="0" smtClean="0">
                <a:solidFill>
                  <a:srgbClr val="003399"/>
                </a:solidFill>
              </a:rPr>
              <a:t> 16,1ff; 4. </a:t>
            </a:r>
            <a:r>
              <a:rPr lang="en-US" sz="2000" dirty="0" err="1" smtClean="0">
                <a:solidFill>
                  <a:srgbClr val="003399"/>
                </a:solidFill>
              </a:rPr>
              <a:t>Mose</a:t>
            </a:r>
            <a:r>
              <a:rPr lang="en-US" sz="2000" dirty="0" smtClean="0">
                <a:solidFill>
                  <a:srgbClr val="003399"/>
                </a:solidFill>
              </a:rPr>
              <a:t> 11,5</a:t>
            </a:r>
            <a:r>
              <a:rPr lang="de-DE" sz="2000" dirty="0" smtClean="0"/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 smtClean="0"/>
              <a:t>Israels falsche Taten (</a:t>
            </a:r>
            <a:r>
              <a:rPr lang="en-US" sz="2000" dirty="0" smtClean="0">
                <a:solidFill>
                  <a:srgbClr val="003399"/>
                </a:solidFill>
              </a:rPr>
              <a:t>2. </a:t>
            </a:r>
            <a:r>
              <a:rPr lang="en-US" sz="2000" dirty="0" err="1" smtClean="0">
                <a:solidFill>
                  <a:srgbClr val="003399"/>
                </a:solidFill>
              </a:rPr>
              <a:t>Mose</a:t>
            </a:r>
            <a:r>
              <a:rPr lang="en-US" sz="2000" dirty="0" smtClean="0">
                <a:solidFill>
                  <a:srgbClr val="003399"/>
                </a:solidFill>
              </a:rPr>
              <a:t> </a:t>
            </a:r>
            <a:r>
              <a:rPr lang="en-US" sz="2000" dirty="0" smtClean="0">
                <a:solidFill>
                  <a:srgbClr val="003399"/>
                </a:solidFill>
              </a:rPr>
              <a:t>32,1-6</a:t>
            </a:r>
            <a:r>
              <a:rPr lang="de-DE" sz="2000" dirty="0" smtClean="0"/>
              <a:t>)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Aaron hat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723900" indent="-368300"/>
            <a:r>
              <a:rPr lang="de-DE" sz="2000" dirty="0" smtClean="0"/>
              <a:t>Sich zunächst überreden lassen (</a:t>
            </a:r>
            <a:r>
              <a:rPr lang="de-DE" sz="2000" dirty="0" smtClean="0">
                <a:solidFill>
                  <a:srgbClr val="003399"/>
                </a:solidFill>
              </a:rPr>
              <a:t>2. Mose 32,1-3</a:t>
            </a:r>
            <a:r>
              <a:rPr lang="de-DE" sz="2000" dirty="0" smtClean="0"/>
              <a:t>)</a:t>
            </a:r>
          </a:p>
          <a:p>
            <a:pPr marL="723900" indent="-368300"/>
            <a:r>
              <a:rPr lang="de-DE" sz="2000" dirty="0" smtClean="0"/>
              <a:t>Als Vorbild selbst dafür gesorgt, dass der Götze entsteht (</a:t>
            </a:r>
            <a:r>
              <a:rPr lang="de-DE" sz="2000" dirty="0" smtClean="0">
                <a:solidFill>
                  <a:srgbClr val="003399"/>
                </a:solidFill>
              </a:rPr>
              <a:t>2. Mose 32,4-5</a:t>
            </a:r>
            <a:r>
              <a:rPr lang="de-DE" sz="2000" dirty="0" smtClean="0"/>
              <a:t>)</a:t>
            </a:r>
          </a:p>
          <a:p>
            <a:pPr marL="723900" indent="-368300"/>
            <a:r>
              <a:rPr lang="de-DE" sz="2000" dirty="0" smtClean="0"/>
              <a:t>Dann die Schuld auf das böse Volk gelenkt (</a:t>
            </a:r>
            <a:r>
              <a:rPr lang="de-DE" sz="2000" dirty="0" smtClean="0">
                <a:solidFill>
                  <a:srgbClr val="003399"/>
                </a:solidFill>
              </a:rPr>
              <a:t>2. Mose 32,22-23</a:t>
            </a:r>
            <a:r>
              <a:rPr lang="de-DE" sz="2000" dirty="0" smtClean="0"/>
              <a:t>)</a:t>
            </a:r>
          </a:p>
          <a:p>
            <a:pPr marL="723900" indent="-368300"/>
            <a:r>
              <a:rPr lang="de-DE" sz="2000" dirty="0" smtClean="0"/>
              <a:t>Behauptet, dass auf einmal das Kalb hervorgekommen war (</a:t>
            </a:r>
            <a:r>
              <a:rPr lang="de-DE" sz="2000" dirty="0" smtClean="0">
                <a:solidFill>
                  <a:srgbClr val="003399"/>
                </a:solidFill>
              </a:rPr>
              <a:t>2. Mose 32,24</a:t>
            </a:r>
            <a:r>
              <a:rPr lang="de-DE" sz="2000" dirty="0" smtClean="0"/>
              <a:t>)</a:t>
            </a:r>
          </a:p>
          <a:p>
            <a:pPr marL="457200" indent="-457200">
              <a:buNone/>
            </a:pPr>
            <a:endParaRPr lang="de-DE" sz="2000" dirty="0" smtClean="0"/>
          </a:p>
          <a:p>
            <a:pPr marL="457200" indent="-457200">
              <a:buFont typeface="+mj-lt"/>
              <a:buAutoNum type="alphaLcParenR"/>
            </a:pP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Götzen oder Gott – Wem dienst du?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0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Götzen: Sie sind nicht, was Menschen glauben, wie sie sind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Götzen oder Gott – Wem dienst du?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83568" y="6237312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Nicolas Poussin: Die Anbetung des Goldenen Kalb</a:t>
            </a:r>
          </a:p>
        </p:txBody>
      </p:sp>
      <p:pic>
        <p:nvPicPr>
          <p:cNvPr id="1026" name="Picture 2" descr="D:\Eigene Dateien\Documents\Reich Gottes!\Meine Ausarbeitungen\NT 05 Apostelgeschichte\Predigten\Apostelgeschichte 7,39-45\nicolas-poussin-die-anbetung-des-goldenen-kalb-07745.jpg"/>
          <p:cNvPicPr>
            <a:picLocks noChangeAspect="1" noChangeArrowheads="1"/>
          </p:cNvPicPr>
          <p:nvPr/>
        </p:nvPicPr>
        <p:blipFill>
          <a:blip r:embed="rId5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755576" y="1412776"/>
            <a:ext cx="6768752" cy="4852500"/>
          </a:xfrm>
          <a:prstGeom prst="rect">
            <a:avLst/>
          </a:prstGeom>
          <a:noFill/>
        </p:spPr>
      </p:pic>
      <p:sp>
        <p:nvSpPr>
          <p:cNvPr id="11" name="Rechteck 10"/>
          <p:cNvSpPr/>
          <p:nvPr/>
        </p:nvSpPr>
        <p:spPr>
          <a:xfrm>
            <a:off x="7560840" y="5085184"/>
            <a:ext cx="1619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malerei-meisterwerke.de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xmlns="" val="913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Gott: Er ist, wie er ist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de-DE" sz="2000" dirty="0" smtClean="0"/>
              <a:t>Gottes konsequenter Zorn (</a:t>
            </a:r>
            <a:r>
              <a:rPr lang="en-US" sz="2000" dirty="0" smtClean="0">
                <a:solidFill>
                  <a:srgbClr val="003399"/>
                </a:solidFill>
              </a:rPr>
              <a:t>2. </a:t>
            </a:r>
            <a:r>
              <a:rPr lang="en-US" sz="2000" dirty="0" err="1" smtClean="0">
                <a:solidFill>
                  <a:srgbClr val="003399"/>
                </a:solidFill>
              </a:rPr>
              <a:t>Mose</a:t>
            </a:r>
            <a:r>
              <a:rPr lang="en-US" sz="2000" dirty="0" smtClean="0">
                <a:solidFill>
                  <a:srgbClr val="003399"/>
                </a:solidFill>
              </a:rPr>
              <a:t> 32,27-28; </a:t>
            </a:r>
            <a:r>
              <a:rPr lang="de-DE" sz="2000" dirty="0" smtClean="0">
                <a:solidFill>
                  <a:srgbClr val="003399"/>
                </a:solidFill>
              </a:rPr>
              <a:t>5. Mose 4,19; 2. Könige 17,16; 21,3; </a:t>
            </a:r>
            <a:r>
              <a:rPr lang="de-DE" sz="2000" dirty="0" err="1" smtClean="0">
                <a:solidFill>
                  <a:srgbClr val="003399"/>
                </a:solidFill>
              </a:rPr>
              <a:t>Jeremia</a:t>
            </a:r>
            <a:r>
              <a:rPr lang="de-DE" sz="2000" dirty="0" smtClean="0">
                <a:solidFill>
                  <a:srgbClr val="003399"/>
                </a:solidFill>
              </a:rPr>
              <a:t> 19,13; Amos 5,25-27;</a:t>
            </a:r>
            <a:r>
              <a:rPr lang="en-US" sz="2000" dirty="0" smtClean="0">
                <a:solidFill>
                  <a:srgbClr val="003399"/>
                </a:solidFill>
              </a:rPr>
              <a:t> </a:t>
            </a:r>
            <a:r>
              <a:rPr lang="en-US" sz="2000" dirty="0" err="1" smtClean="0">
                <a:solidFill>
                  <a:srgbClr val="003399"/>
                </a:solidFill>
              </a:rPr>
              <a:t>Römer</a:t>
            </a:r>
            <a:r>
              <a:rPr lang="en-US" sz="2000" dirty="0" smtClean="0">
                <a:solidFill>
                  <a:srgbClr val="003399"/>
                </a:solidFill>
              </a:rPr>
              <a:t> 1,18.24.26.28</a:t>
            </a:r>
            <a:r>
              <a:rPr lang="de-DE" sz="2000" dirty="0" smtClean="0"/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 smtClean="0"/>
              <a:t>Gottes beständige Heiligkeit</a:t>
            </a:r>
          </a:p>
          <a:p>
            <a:pPr marL="457200" indent="-457200">
              <a:buNone/>
            </a:pP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Götzen oder Gott – Wem dienst du?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2050" name="Picture 2" descr="D:\Eigene Dateien\Documents\Reich Gottes!\Meine Ausarbeitungen\NT 05 Apostelgeschichte\Predigten\Apostelgeschichte 7,39-45\00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356992"/>
            <a:ext cx="5921954" cy="3113871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6876256" y="6186790"/>
            <a:ext cx="16141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inner-cube.de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xmlns="" val="9130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Gott: Er ist, wie er ist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de-DE" sz="2000" dirty="0" smtClean="0"/>
              <a:t>Gottes konsequenter Zorn (</a:t>
            </a:r>
            <a:r>
              <a:rPr lang="en-US" sz="2000" dirty="0" smtClean="0">
                <a:solidFill>
                  <a:srgbClr val="003399"/>
                </a:solidFill>
              </a:rPr>
              <a:t>2. </a:t>
            </a:r>
            <a:r>
              <a:rPr lang="en-US" sz="2000" dirty="0" err="1" smtClean="0">
                <a:solidFill>
                  <a:srgbClr val="003399"/>
                </a:solidFill>
              </a:rPr>
              <a:t>Mose</a:t>
            </a:r>
            <a:r>
              <a:rPr lang="en-US" sz="2000" dirty="0" smtClean="0">
                <a:solidFill>
                  <a:srgbClr val="003399"/>
                </a:solidFill>
              </a:rPr>
              <a:t> 32,27-28; </a:t>
            </a:r>
            <a:r>
              <a:rPr lang="de-DE" sz="2000" dirty="0" smtClean="0">
                <a:solidFill>
                  <a:srgbClr val="003399"/>
                </a:solidFill>
              </a:rPr>
              <a:t>5. Mose 4,19; 2. Könige 17,16; 21,3; </a:t>
            </a:r>
            <a:r>
              <a:rPr lang="de-DE" sz="2000" dirty="0" err="1" smtClean="0">
                <a:solidFill>
                  <a:srgbClr val="003399"/>
                </a:solidFill>
              </a:rPr>
              <a:t>Jeremia</a:t>
            </a:r>
            <a:r>
              <a:rPr lang="de-DE" sz="2000" dirty="0" smtClean="0">
                <a:solidFill>
                  <a:srgbClr val="003399"/>
                </a:solidFill>
              </a:rPr>
              <a:t> 19,13; Amos 5,25-27;</a:t>
            </a:r>
            <a:r>
              <a:rPr lang="en-US" sz="2000" dirty="0" smtClean="0">
                <a:solidFill>
                  <a:srgbClr val="003399"/>
                </a:solidFill>
              </a:rPr>
              <a:t> </a:t>
            </a:r>
            <a:r>
              <a:rPr lang="en-US" sz="2000" dirty="0" err="1" smtClean="0">
                <a:solidFill>
                  <a:srgbClr val="003399"/>
                </a:solidFill>
              </a:rPr>
              <a:t>Römer</a:t>
            </a:r>
            <a:r>
              <a:rPr lang="en-US" sz="2000" dirty="0" smtClean="0">
                <a:solidFill>
                  <a:srgbClr val="003399"/>
                </a:solidFill>
              </a:rPr>
              <a:t> 1,18.24.26.28</a:t>
            </a:r>
            <a:r>
              <a:rPr lang="de-DE" sz="2000" dirty="0" smtClean="0"/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 smtClean="0"/>
              <a:t>Gottes beständige Heiligkeit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 smtClean="0"/>
              <a:t>Gottes unendliche Liebe (</a:t>
            </a:r>
            <a:r>
              <a:rPr lang="en-US" sz="2000" dirty="0" err="1" smtClean="0">
                <a:solidFill>
                  <a:srgbClr val="003399"/>
                </a:solidFill>
              </a:rPr>
              <a:t>Josua</a:t>
            </a:r>
            <a:r>
              <a:rPr lang="en-US" sz="2000" dirty="0" smtClean="0">
                <a:solidFill>
                  <a:srgbClr val="003399"/>
                </a:solidFill>
              </a:rPr>
              <a:t> 3,14ff; </a:t>
            </a:r>
            <a:r>
              <a:rPr lang="fi-FI" sz="2000" dirty="0" smtClean="0">
                <a:solidFill>
                  <a:srgbClr val="003399"/>
                </a:solidFill>
              </a:rPr>
              <a:t>Josua 18,1; Nehemia 9,24; Psalm 44,4; Hebräer 12,5-11</a:t>
            </a:r>
            <a:r>
              <a:rPr lang="de-DE" sz="2000" dirty="0" smtClean="0"/>
              <a:t>)</a:t>
            </a:r>
          </a:p>
          <a:p>
            <a:pPr marL="457200" indent="-457200">
              <a:buFont typeface="+mj-lt"/>
              <a:buAutoNum type="alphaLcParenR"/>
            </a:pP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Götzen oder Gott – Wem dienst du?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Götzen oder Gott –</a:t>
            </a:r>
            <a:b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</a:b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Wem dienst du?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7,39-45</a:t>
            </a:r>
            <a:endParaRPr lang="de-DE" sz="2600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Götzen: Sie sind nicht, was Menschen glauben, wie sie sind (Verse 39-41)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Gott: Er ist, wie er ist (Verse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42-45)</a:t>
            </a: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Bildschirmpräsentation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Standarddesign</vt:lpstr>
      <vt:lpstr>1_Standarddesign</vt:lpstr>
      <vt:lpstr>Präsentation_Vorlage_METROSYSTEMS_4zu3_de_groß_20101026</vt:lpstr>
      <vt:lpstr>Folie 1</vt:lpstr>
      <vt:lpstr>Götzen oder Gott – Wem dienst du?</vt:lpstr>
      <vt:lpstr>1. Götzen: Sie sind nicht, was Menschen glauben, wie sie sind</vt:lpstr>
      <vt:lpstr>1. Götzen: Sie sind nicht, was Menschen glauben, wie sie sind</vt:lpstr>
      <vt:lpstr>2. Gott: Er ist, wie er ist</vt:lpstr>
      <vt:lpstr>2. Gott: Er ist, wie er ist</vt:lpstr>
      <vt:lpstr>Götzen oder Gott – Wem dienst du?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7,39-45: Götzen oder Gott – wem dienst du?</dc:title>
  <dc:creator>Sascha Kriegler</dc:creator>
  <cp:lastModifiedBy>Windows User</cp:lastModifiedBy>
  <cp:revision>8</cp:revision>
  <dcterms:created xsi:type="dcterms:W3CDTF">2012-08-30T12:12:53Z</dcterms:created>
  <dcterms:modified xsi:type="dcterms:W3CDTF">2015-04-11T09:14:41Z</dcterms:modified>
</cp:coreProperties>
</file>