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13"/>
  </p:notesMasterIdLst>
  <p:sldIdLst>
    <p:sldId id="256" r:id="rId4"/>
    <p:sldId id="314" r:id="rId5"/>
    <p:sldId id="278" r:id="rId6"/>
    <p:sldId id="302" r:id="rId7"/>
    <p:sldId id="316" r:id="rId8"/>
    <p:sldId id="315" r:id="rId9"/>
    <p:sldId id="317" r:id="rId10"/>
    <p:sldId id="318" r:id="rId11"/>
    <p:sldId id="288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0066"/>
    <a:srgbClr val="003399"/>
    <a:srgbClr val="FFFFFF"/>
    <a:srgbClr val="FF0000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87995" autoAdjust="0"/>
  </p:normalViewPr>
  <p:slideViewPr>
    <p:cSldViewPr>
      <p:cViewPr>
        <p:scale>
          <a:sx n="75" d="100"/>
          <a:sy n="75" d="100"/>
        </p:scale>
        <p:origin x="-186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054419-1977-4B48-91D8-87A34BE9B8E7}" type="datetimeFigureOut">
              <a:rPr lang="de-DE"/>
              <a:pPr>
                <a:defRPr/>
              </a:pPr>
              <a:t>31.05.2015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E5D9E3-5386-402E-881F-685C6169B6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3927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F862-911A-42BB-9C49-D1C1E6B1C0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4B89F-2E4A-4DCE-94A7-6348472AFC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C30E-CA6D-4632-9397-0AC1C74A3F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93A3-B0F7-4671-B449-2918C4FDA7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B1-8C79-47FB-82E1-AC9746BB13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A53D-0A6A-4972-8C76-64B89DE8AB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131D-A8DC-4E6D-B95F-751198D5E9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6E8A-3BDB-4D6D-9176-1768E08A6B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7FA3-6FD4-465A-90AB-A48F7E0B13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CB552-0AB5-48CF-AAEB-EEC9204F4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F9DDB-9467-400B-824B-7E648B23B5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902C-19A8-4106-8CD0-8B295974C6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F1D7-8358-443C-8003-9AD6A5FFE8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1499-CCCC-4905-9823-2D1CA74C9C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E3C4-DF13-485C-A52C-990402521E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23938" y="1481138"/>
            <a:ext cx="3460750" cy="122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088" y="1481138"/>
            <a:ext cx="3460750" cy="122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1FEC-7258-4D80-855A-348D731B89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7775" y="917575"/>
            <a:ext cx="1770063" cy="1784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14413" y="917575"/>
            <a:ext cx="5160962" cy="1784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413" y="917575"/>
            <a:ext cx="7073900" cy="304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23938" y="1481138"/>
            <a:ext cx="7073900" cy="1220787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014413" y="917575"/>
            <a:ext cx="7083425" cy="1784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DC5F-362A-4611-8C2D-D0C587D015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9E52-62F5-47CC-A5F6-546DFC1F39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99F84-4659-4E0F-8A04-4283E6D8AE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5735-DBA0-461D-ACBE-5B7D5C8696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6CAA7-8A09-4A91-A061-87183D8E9D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10A0-3F37-4BDF-A8C7-18716DE177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EFE8625-828C-4AFC-93E1-87A771387A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44ED0FD-9093-4BA0-907F-0E527601B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50013"/>
            <a:ext cx="7385050" cy="273050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565A5B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89938" y="6448425"/>
            <a:ext cx="755650" cy="273050"/>
          </a:xfrm>
          <a:prstGeom prst="rect">
            <a:avLst/>
          </a:prstGeom>
          <a:solidFill>
            <a:srgbClr val="FCC51D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565A5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3938" y="1481138"/>
            <a:ext cx="70739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14413" y="917575"/>
            <a:ext cx="707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bearbeiten.</a:t>
            </a:r>
          </a:p>
        </p:txBody>
      </p:sp>
      <p:sp>
        <p:nvSpPr>
          <p:cNvPr id="2331654" name="Text Box 6"/>
          <p:cNvSpPr txBox="1">
            <a:spLocks noChangeArrowheads="1"/>
          </p:cNvSpPr>
          <p:nvPr/>
        </p:nvSpPr>
        <p:spPr bwMode="auto">
          <a:xfrm>
            <a:off x="3762375" y="6492875"/>
            <a:ext cx="3635375" cy="204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3443" tIns="41721" rIns="83443" bIns="41721"/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800" smtClean="0">
                <a:solidFill>
                  <a:srgbClr val="FFFFFF"/>
                </a:solidFill>
              </a:rPr>
              <a:t>© METRO SYSTEMS GmbH 2010-11</a:t>
            </a:r>
          </a:p>
        </p:txBody>
      </p:sp>
      <p:sp>
        <p:nvSpPr>
          <p:cNvPr id="2331655" name="Text Box 7"/>
          <p:cNvSpPr txBox="1">
            <a:spLocks noChangeArrowheads="1"/>
          </p:cNvSpPr>
          <p:nvPr/>
        </p:nvSpPr>
        <p:spPr bwMode="auto">
          <a:xfrm>
            <a:off x="1023938" y="6534150"/>
            <a:ext cx="2844800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800" smtClean="0">
                <a:solidFill>
                  <a:srgbClr val="FFFFFF"/>
                </a:solidFill>
                <a:cs typeface="+mn-cs"/>
              </a:rPr>
              <a:t>MPOS Status all countries</a:t>
            </a:r>
          </a:p>
        </p:txBody>
      </p:sp>
      <p:pic>
        <p:nvPicPr>
          <p:cNvPr id="3080" name="Picture 9" descr="9941_MG_Logo_2010_d_RGB_M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73838"/>
            <a:ext cx="68421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METRO SYSTEMS_Logo_RGB_large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489700"/>
            <a:ext cx="863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1"/>
          <p:cNvSpPr>
            <a:spLocks noChangeArrowheads="1"/>
          </p:cNvSpPr>
          <p:nvPr userDrawn="1"/>
        </p:nvSpPr>
        <p:spPr bwMode="auto">
          <a:xfrm>
            <a:off x="8447088" y="6465888"/>
            <a:ext cx="3238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3448" tIns="41724" rIns="83448" bIns="41724">
            <a:spAutoFit/>
          </a:bodyPr>
          <a:lstStyle/>
          <a:p>
            <a:pPr>
              <a:defRPr/>
            </a:pPr>
            <a:fld id="{5F1EFBB3-AF9B-49FA-96A6-F3E98FBC15FE}" type="slidenum">
              <a:rPr lang="de-DE" sz="1000" b="1">
                <a:solidFill>
                  <a:srgbClr val="004171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1000" b="1">
              <a:solidFill>
                <a:srgbClr val="00417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defTabSz="8715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2563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2pPr>
      <a:lvl3pPr marL="89535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3pPr>
      <a:lvl4pPr marL="1312863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4pPr>
      <a:lvl5pPr marL="163830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5pPr>
      <a:lvl6pPr marL="20955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6pPr>
      <a:lvl7pPr marL="25527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7pPr>
      <a:lvl8pPr marL="30099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8pPr>
      <a:lvl9pPr marL="34671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Eigene Dateien\Documents\Reich Gottes!\Meine Ausarbeitungen\NT 05 Apostelgeschichte\Predigten\Apostelgeschichte 8,5-13\tass-with-cros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976352"/>
            <a:ext cx="3022476" cy="2524656"/>
          </a:xfrm>
          <a:prstGeom prst="rect">
            <a:avLst/>
          </a:prstGeom>
          <a:noFill/>
        </p:spPr>
      </p:pic>
      <p:pic>
        <p:nvPicPr>
          <p:cNvPr id="1027" name="Picture 3" descr="D:\Eigene Dateien\Documents\Reich Gottes!\Meine Ausarbeitungen\NT 05 Apostelgeschichte\Predigten\Apostelgeschichte 8,5-13\tass saa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004285"/>
            <a:ext cx="3472714" cy="5089011"/>
          </a:xfrm>
          <a:prstGeom prst="rect">
            <a:avLst/>
          </a:prstGeom>
          <a:noFill/>
        </p:spPr>
      </p:pic>
      <p:pic>
        <p:nvPicPr>
          <p:cNvPr id="1028" name="Picture 4" descr="D:\Eigene Dateien\Documents\Reich Gottes!\Meine Ausarbeitungen\NT 05 Apostelgeschichte\Predigten\Apostelgeschichte 8,5-13\22866633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1904" y="3832079"/>
            <a:ext cx="1584176" cy="2549249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683568" y="6093296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mediacenter.tyndale.com</a:t>
            </a:r>
            <a:endParaRPr lang="de-DE" sz="1600" dirty="0"/>
          </a:p>
        </p:txBody>
      </p:sp>
      <p:sp>
        <p:nvSpPr>
          <p:cNvPr id="13" name="Rechteck 12"/>
          <p:cNvSpPr/>
          <p:nvPr/>
        </p:nvSpPr>
        <p:spPr>
          <a:xfrm>
            <a:off x="6904817" y="3501008"/>
            <a:ext cx="1771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jewishroots.net</a:t>
            </a:r>
          </a:p>
        </p:txBody>
      </p:sp>
      <p:sp>
        <p:nvSpPr>
          <p:cNvPr id="14" name="Rechteck 13"/>
          <p:cNvSpPr/>
          <p:nvPr/>
        </p:nvSpPr>
        <p:spPr>
          <a:xfrm>
            <a:off x="6576189" y="6114782"/>
            <a:ext cx="1308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buecher.de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Taas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Saada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Jesus in Samaria –</a:t>
            </a:r>
            <a:b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</a:b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Das Evangelium durchbricht Unmöglichkeiten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6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Apostelgeschichte 8,5-13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2924174"/>
            <a:ext cx="8435975" cy="367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tabLst>
                <a:tab pos="360363" algn="l"/>
              </a:tabLst>
            </a:pPr>
            <a:r>
              <a:rPr kumimoji="0" lang="de-DE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lang="de-DE" sz="2600" kern="0" dirty="0" smtClean="0">
                <a:latin typeface="+mn-lt"/>
                <a:cs typeface="+mn-cs"/>
              </a:rPr>
              <a:t> Samaria: Der unmögliche Ort (Verse 5-8)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0" hangingPunct="0">
              <a:spcBef>
                <a:spcPct val="20000"/>
              </a:spcBef>
              <a:tabLst>
                <a:tab pos="360363" algn="l"/>
              </a:tabLst>
            </a:pPr>
            <a:r>
              <a:rPr lang="de-DE" sz="2600" kern="0" dirty="0" smtClean="0">
                <a:solidFill>
                  <a:srgbClr val="C00000"/>
                </a:solidFill>
                <a:latin typeface="Arial"/>
                <a:cs typeface="Arial"/>
              </a:rPr>
              <a:t>2.</a:t>
            </a:r>
            <a:r>
              <a:rPr lang="de-DE" sz="2600" kern="0" dirty="0" smtClean="0">
                <a:solidFill>
                  <a:srgbClr val="000000"/>
                </a:solidFill>
                <a:latin typeface="Arial"/>
                <a:cs typeface="Arial"/>
              </a:rPr>
              <a:t> Simon: Der unmögliche Fall (Verse 9-13)</a:t>
            </a:r>
            <a:endParaRPr lang="de-DE" sz="26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Samaria: Der unmögliche Ort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Das Evangelium kommt nach Samaria (erfüllte Prophetie): </a:t>
            </a:r>
            <a:r>
              <a:rPr lang="de-DE" sz="2000" dirty="0" smtClean="0">
                <a:solidFill>
                  <a:srgbClr val="003399"/>
                </a:solidFill>
              </a:rPr>
              <a:t>Apostelgeschichte 1,8; 8,4-25</a:t>
            </a:r>
          </a:p>
          <a:p>
            <a:pPr marL="723900" indent="-368300"/>
            <a:r>
              <a:rPr lang="de-DE" sz="2000" dirty="0" smtClean="0"/>
              <a:t>Mission Jerusalem (</a:t>
            </a:r>
            <a:r>
              <a:rPr lang="de-DE" sz="2000" dirty="0" smtClean="0">
                <a:solidFill>
                  <a:srgbClr val="003399"/>
                </a:solidFill>
              </a:rPr>
              <a:t>Apostelgeschichte 2,41; 4,4; 5,14</a:t>
            </a:r>
            <a:r>
              <a:rPr lang="de-DE" sz="2000" dirty="0" smtClean="0"/>
              <a:t>)</a:t>
            </a:r>
          </a:p>
          <a:p>
            <a:pPr marL="723900" indent="-368300"/>
            <a:r>
              <a:rPr lang="de-DE" sz="2000" dirty="0" smtClean="0"/>
              <a:t>Mission Judäa (</a:t>
            </a:r>
            <a:r>
              <a:rPr lang="de-DE" sz="2000" dirty="0" smtClean="0">
                <a:solidFill>
                  <a:srgbClr val="003399"/>
                </a:solidFill>
              </a:rPr>
              <a:t>Apostelgeschichte 8,26-9,43</a:t>
            </a:r>
            <a:r>
              <a:rPr lang="de-DE" sz="2000" dirty="0" smtClean="0"/>
              <a:t>)</a:t>
            </a:r>
          </a:p>
          <a:p>
            <a:pPr marL="723900" indent="-368300"/>
            <a:r>
              <a:rPr lang="de-DE" sz="2000" dirty="0" smtClean="0"/>
              <a:t>Mission „bis an das Ende der Erde“ (</a:t>
            </a:r>
            <a:r>
              <a:rPr lang="de-DE" sz="2000" dirty="0" smtClean="0">
                <a:solidFill>
                  <a:srgbClr val="003399"/>
                </a:solidFill>
              </a:rPr>
              <a:t>Apostelgeschichte 10-28</a:t>
            </a:r>
            <a:r>
              <a:rPr lang="de-DE" sz="2000" dirty="0" smtClean="0"/>
              <a:t>)</a:t>
            </a:r>
          </a:p>
          <a:p>
            <a:pPr marL="4763" indent="-4763">
              <a:buNone/>
            </a:pPr>
            <a:r>
              <a:rPr lang="de-DE" sz="2000" dirty="0" err="1" smtClean="0">
                <a:solidFill>
                  <a:srgbClr val="000000"/>
                </a:solidFill>
              </a:rPr>
              <a:t>Philippus</a:t>
            </a:r>
            <a:r>
              <a:rPr lang="de-DE" sz="2000" dirty="0" smtClean="0">
                <a:solidFill>
                  <a:srgbClr val="000000"/>
                </a:solidFill>
              </a:rPr>
              <a:t> der Evangelist: </a:t>
            </a:r>
            <a:r>
              <a:rPr lang="de-DE" sz="2000" dirty="0" smtClean="0">
                <a:solidFill>
                  <a:srgbClr val="003399"/>
                </a:solidFill>
              </a:rPr>
              <a:t>Apostelgeschichte 6,5; 8,4ff; 21,8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 smtClean="0">
                <a:solidFill>
                  <a:schemeClr val="hlink"/>
                </a:solidFill>
              </a:rPr>
              <a:t>Jesus in Samaria – Das Evangelium durchbricht Unmöglichkeiten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146" name="Picture 2" descr="gruener_Hak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348880"/>
            <a:ext cx="648072" cy="607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32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Samaria: Der unmögliche Ort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 smtClean="0">
                <a:solidFill>
                  <a:schemeClr val="hlink"/>
                </a:solidFill>
              </a:rPr>
              <a:t>Jesus in Samaria – Das Evangelium durchbricht Unmöglichkeiten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2050" name="Picture 2" descr="D:\Eigene Dateien\Documents\Reich Gottes!\Meine Ausarbeitungen\NT 05 Apostelgeschichte\Predigten\Apostelgeschichte 8,5-13\karte.jpg"/>
          <p:cNvPicPr>
            <a:picLocks noChangeAspect="1" noChangeArrowheads="1"/>
          </p:cNvPicPr>
          <p:nvPr/>
        </p:nvPicPr>
        <p:blipFill>
          <a:blip r:embed="rId5" cstate="print"/>
          <a:srcRect t="11051" r="31483" b="14431"/>
          <a:stretch>
            <a:fillRect/>
          </a:stretch>
        </p:blipFill>
        <p:spPr bwMode="auto">
          <a:xfrm>
            <a:off x="2915816" y="917192"/>
            <a:ext cx="3096344" cy="5464136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6012160" y="6093296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wikimedia.org</a:t>
            </a:r>
          </a:p>
        </p:txBody>
      </p:sp>
    </p:spTree>
    <p:extLst>
      <p:ext uri="{BB962C8B-B14F-4D97-AF65-F5344CB8AC3E}">
        <p14:creationId xmlns="" xmlns:p14="http://schemas.microsoft.com/office/powerpoint/2010/main" val="28732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Samaria: Der unmögliche Ort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Das Evangelium kommt nach Samaria (erfüllte Prophetie): </a:t>
            </a:r>
            <a:r>
              <a:rPr lang="de-DE" sz="2000" dirty="0" smtClean="0">
                <a:solidFill>
                  <a:srgbClr val="003399"/>
                </a:solidFill>
              </a:rPr>
              <a:t>Apostelgeschichte 1,8; 8,4-25</a:t>
            </a:r>
          </a:p>
          <a:p>
            <a:pPr marL="723900" indent="-368300"/>
            <a:r>
              <a:rPr lang="de-DE" sz="2000" dirty="0" smtClean="0"/>
              <a:t>Mission Jerusalem (</a:t>
            </a:r>
            <a:r>
              <a:rPr lang="de-DE" sz="2000" dirty="0" smtClean="0">
                <a:solidFill>
                  <a:srgbClr val="003399"/>
                </a:solidFill>
              </a:rPr>
              <a:t>Apostelgeschichte 2,41; 4,4; 5,14</a:t>
            </a:r>
            <a:r>
              <a:rPr lang="de-DE" sz="2000" dirty="0" smtClean="0"/>
              <a:t>)</a:t>
            </a:r>
          </a:p>
          <a:p>
            <a:pPr marL="723900" indent="-368300"/>
            <a:r>
              <a:rPr lang="de-DE" sz="2000" dirty="0" smtClean="0"/>
              <a:t>Mission Judäa (</a:t>
            </a:r>
            <a:r>
              <a:rPr lang="de-DE" sz="2000" dirty="0" smtClean="0">
                <a:solidFill>
                  <a:srgbClr val="003399"/>
                </a:solidFill>
              </a:rPr>
              <a:t>Apostelgeschichte 8,26-9,43</a:t>
            </a:r>
            <a:r>
              <a:rPr lang="de-DE" sz="2000" dirty="0" smtClean="0"/>
              <a:t>)</a:t>
            </a:r>
          </a:p>
          <a:p>
            <a:pPr marL="723900" indent="-368300"/>
            <a:r>
              <a:rPr lang="de-DE" sz="2000" dirty="0" smtClean="0"/>
              <a:t>Mission „bis an das Ende der Erde“ (</a:t>
            </a:r>
            <a:r>
              <a:rPr lang="de-DE" sz="2000" dirty="0" smtClean="0">
                <a:solidFill>
                  <a:srgbClr val="003399"/>
                </a:solidFill>
              </a:rPr>
              <a:t>Apostelgeschichte 10-28</a:t>
            </a:r>
            <a:r>
              <a:rPr lang="de-DE" sz="2000" dirty="0" smtClean="0"/>
              <a:t>)</a:t>
            </a:r>
          </a:p>
          <a:p>
            <a:pPr marL="723900" indent="-368300"/>
            <a:r>
              <a:rPr lang="de-DE" sz="2000" dirty="0" smtClean="0"/>
              <a:t>Behauptet, dass auf einmal das Kalb hervorgekommen war (</a:t>
            </a:r>
            <a:r>
              <a:rPr lang="de-DE" sz="2000" dirty="0" smtClean="0">
                <a:solidFill>
                  <a:srgbClr val="003399"/>
                </a:solidFill>
              </a:rPr>
              <a:t>2. Mose 32,24</a:t>
            </a:r>
            <a:r>
              <a:rPr lang="de-DE" sz="2000" dirty="0" smtClean="0"/>
              <a:t>)</a:t>
            </a:r>
          </a:p>
          <a:p>
            <a:pPr marL="4763" indent="-4763">
              <a:buNone/>
            </a:pPr>
            <a:r>
              <a:rPr lang="de-DE" sz="2000" dirty="0" err="1" smtClean="0">
                <a:solidFill>
                  <a:srgbClr val="000000"/>
                </a:solidFill>
              </a:rPr>
              <a:t>Philippus</a:t>
            </a:r>
            <a:r>
              <a:rPr lang="de-DE" sz="2000" dirty="0" smtClean="0">
                <a:solidFill>
                  <a:srgbClr val="000000"/>
                </a:solidFill>
              </a:rPr>
              <a:t> der Evangelist: </a:t>
            </a:r>
            <a:r>
              <a:rPr lang="de-DE" sz="2000" dirty="0" smtClean="0">
                <a:solidFill>
                  <a:srgbClr val="003399"/>
                </a:solidFill>
              </a:rPr>
              <a:t>Apostelgeschichte 6,5; 8,4ff; 21,8</a:t>
            </a:r>
          </a:p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Informationen über Samaria: </a:t>
            </a:r>
            <a:r>
              <a:rPr lang="de-DE" sz="2000" dirty="0" smtClean="0">
                <a:solidFill>
                  <a:srgbClr val="003399"/>
                </a:solidFill>
              </a:rPr>
              <a:t>1. Könige 16,24; 2. Könige 17</a:t>
            </a:r>
          </a:p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Ablehnung der Samariter: </a:t>
            </a:r>
            <a:r>
              <a:rPr lang="fi-FI" sz="2000" dirty="0" smtClean="0">
                <a:solidFill>
                  <a:srgbClr val="003399"/>
                </a:solidFill>
              </a:rPr>
              <a:t>Matthäus 10,5-6; Lukas 9,51-56; Johannes 4,9; 8,48</a:t>
            </a:r>
            <a:endParaRPr lang="de-DE" sz="2000" dirty="0" smtClean="0">
              <a:solidFill>
                <a:srgbClr val="003399"/>
              </a:solidFill>
            </a:endParaRPr>
          </a:p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Jesus und die Samariter</a:t>
            </a:r>
            <a:r>
              <a:rPr lang="de-DE" sz="2000" smtClean="0">
                <a:solidFill>
                  <a:srgbClr val="000000"/>
                </a:solidFill>
              </a:rPr>
              <a:t>: </a:t>
            </a:r>
            <a:r>
              <a:rPr lang="fi-FI" sz="2000" smtClean="0">
                <a:solidFill>
                  <a:srgbClr val="003399"/>
                </a:solidFill>
              </a:rPr>
              <a:t>Lukas 10,25-37</a:t>
            </a:r>
            <a:r>
              <a:rPr lang="fi-FI" sz="2000" dirty="0" smtClean="0">
                <a:solidFill>
                  <a:srgbClr val="003399"/>
                </a:solidFill>
              </a:rPr>
              <a:t>; 17,15-16; Johannes 4</a:t>
            </a:r>
            <a:endParaRPr lang="de-DE" sz="2000" dirty="0" smtClean="0">
              <a:solidFill>
                <a:srgbClr val="003399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 smtClean="0">
                <a:solidFill>
                  <a:schemeClr val="hlink"/>
                </a:solidFill>
              </a:rPr>
              <a:t>Jesus in Samaria – Das Evangelium durchbricht Unmöglichkeiten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2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Samaria: Der unmögliche Ort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Wort Gottes </a:t>
            </a:r>
            <a:r>
              <a:rPr lang="de-DE" sz="20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de-DE" sz="2000" dirty="0" smtClean="0">
                <a:solidFill>
                  <a:srgbClr val="000000"/>
                </a:solidFill>
              </a:rPr>
              <a:t>Verkündigung </a:t>
            </a:r>
            <a:r>
              <a:rPr lang="de-DE" sz="2000" dirty="0" smtClean="0">
                <a:solidFill>
                  <a:srgbClr val="000000"/>
                </a:solidFill>
                <a:sym typeface="Wingdings" pitchFamily="2" charset="2"/>
              </a:rPr>
              <a:t> Glaube</a:t>
            </a:r>
            <a:r>
              <a:rPr lang="de-DE" sz="2000" dirty="0" smtClean="0">
                <a:solidFill>
                  <a:srgbClr val="000000"/>
                </a:solidFill>
              </a:rPr>
              <a:t>: </a:t>
            </a:r>
            <a:r>
              <a:rPr lang="de-DE" sz="2000" dirty="0" smtClean="0">
                <a:solidFill>
                  <a:srgbClr val="003399"/>
                </a:solidFill>
              </a:rPr>
              <a:t>Römer 10,17</a:t>
            </a:r>
          </a:p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Freude durch und mit Gott: </a:t>
            </a:r>
            <a:r>
              <a:rPr lang="de-DE" sz="2000" dirty="0" smtClean="0">
                <a:solidFill>
                  <a:srgbClr val="003399"/>
                </a:solidFill>
              </a:rPr>
              <a:t>Psalm 4,8; Prediger 2,1-2.10.26; Römer 14,17; Galater 5,22; Philipper 4,4</a:t>
            </a:r>
          </a:p>
          <a:p>
            <a:pPr marL="4763" indent="-4763">
              <a:buNone/>
            </a:pPr>
            <a:endParaRPr lang="de-DE" sz="2000" dirty="0" smtClean="0">
              <a:solidFill>
                <a:srgbClr val="003399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 smtClean="0">
                <a:solidFill>
                  <a:schemeClr val="hlink"/>
                </a:solidFill>
              </a:rPr>
              <a:t>Jesus in Samaria – Das Evangelium durchbricht Unmöglichkeiten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2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2.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Simon: Der unmögliche Fall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Die Bibel über Stolz: </a:t>
            </a:r>
            <a:r>
              <a:rPr lang="de-DE" sz="2000" dirty="0" smtClean="0">
                <a:solidFill>
                  <a:srgbClr val="003399"/>
                </a:solidFill>
              </a:rPr>
              <a:t>Sprüche 6,16-17; 16,18; Galater 6,3; Jakobus 4,6</a:t>
            </a:r>
          </a:p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Das Evangelium ist Gottes Kraft: </a:t>
            </a:r>
            <a:r>
              <a:rPr lang="de-DE" sz="2000" dirty="0" smtClean="0">
                <a:solidFill>
                  <a:srgbClr val="003399"/>
                </a:solidFill>
              </a:rPr>
              <a:t>Römer 1,16; 5,10; Epheser 2,1</a:t>
            </a:r>
          </a:p>
          <a:p>
            <a:pPr marL="4763" indent="-4763">
              <a:buNone/>
            </a:pPr>
            <a:endParaRPr lang="de-DE" sz="2000" dirty="0" smtClean="0">
              <a:solidFill>
                <a:srgbClr val="003399"/>
              </a:solidFill>
            </a:endParaRPr>
          </a:p>
          <a:p>
            <a:pPr marL="4763" indent="-4763">
              <a:buNone/>
            </a:pPr>
            <a:r>
              <a:rPr lang="de-DE" sz="2000" smtClean="0">
                <a:solidFill>
                  <a:srgbClr val="008000"/>
                </a:solidFill>
                <a:sym typeface="Wingdings" pitchFamily="2" charset="2"/>
              </a:rPr>
              <a:t> </a:t>
            </a:r>
            <a:r>
              <a:rPr lang="de-DE" sz="2000" smtClean="0">
                <a:solidFill>
                  <a:srgbClr val="008000"/>
                </a:solidFill>
              </a:rPr>
              <a:t>„</a:t>
            </a:r>
            <a:r>
              <a:rPr lang="de-DE" sz="2000" i="1" smtClean="0">
                <a:solidFill>
                  <a:srgbClr val="008000"/>
                </a:solidFill>
              </a:rPr>
              <a:t>Denn </a:t>
            </a:r>
            <a:r>
              <a:rPr lang="de-DE" sz="2000" i="1" dirty="0" smtClean="0">
                <a:solidFill>
                  <a:srgbClr val="008000"/>
                </a:solidFill>
              </a:rPr>
              <a:t>ich schäme mich des Evangeliums nicht, ist es doch Gottes Kraft zum Heil jedem Glaubenden</a:t>
            </a:r>
            <a:r>
              <a:rPr lang="de-DE" sz="2000" dirty="0" smtClean="0">
                <a:solidFill>
                  <a:srgbClr val="008000"/>
                </a:solidFill>
              </a:rPr>
              <a:t>“</a:t>
            </a:r>
            <a:endParaRPr lang="de-DE" sz="2000" dirty="0" smtClean="0">
              <a:solidFill>
                <a:srgbClr val="003399"/>
              </a:solidFill>
            </a:endParaRPr>
          </a:p>
          <a:p>
            <a:pPr marL="4763" indent="-4763">
              <a:buNone/>
            </a:pPr>
            <a:endParaRPr lang="de-DE" sz="2000" dirty="0" smtClean="0">
              <a:solidFill>
                <a:srgbClr val="003399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 smtClean="0">
                <a:solidFill>
                  <a:schemeClr val="hlink"/>
                </a:solidFill>
              </a:rPr>
              <a:t>Jesus in Samaria – Das Evangelium durchbricht Unmöglichkeiten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2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äsentation_Vorlage_METROSYSTEMS_4zu3_de_groß_20101026">
  <a:themeElements>
    <a:clrScheme name="Präsentation_Vorlage_METROSYSTEMS_4zu3_de_groß_20101026 1">
      <a:dk1>
        <a:srgbClr val="565A5B"/>
      </a:dk1>
      <a:lt1>
        <a:srgbClr val="FFFFFF"/>
      </a:lt1>
      <a:dk2>
        <a:srgbClr val="004171"/>
      </a:dk2>
      <a:lt2>
        <a:srgbClr val="FCC51D"/>
      </a:lt2>
      <a:accent1>
        <a:srgbClr val="E2001A"/>
      </a:accent1>
      <a:accent2>
        <a:srgbClr val="B2B2B2"/>
      </a:accent2>
      <a:accent3>
        <a:srgbClr val="FFFFFF"/>
      </a:accent3>
      <a:accent4>
        <a:srgbClr val="484C4C"/>
      </a:accent4>
      <a:accent5>
        <a:srgbClr val="EEAAAB"/>
      </a:accent5>
      <a:accent6>
        <a:srgbClr val="A1A1A1"/>
      </a:accent6>
      <a:hlink>
        <a:srgbClr val="96C147"/>
      </a:hlink>
      <a:folHlink>
        <a:srgbClr val="318D37"/>
      </a:folHlink>
    </a:clrScheme>
    <a:fontScheme name="Präsentation_Vorlage_METROSYSTEMS_4zu3_de_groß_201010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12700" algn="ctr">
          <a:solidFill>
            <a:schemeClr val="bg1"/>
          </a:solidFill>
          <a:round/>
          <a:headEnd/>
          <a:tailEnd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17961" dir="2700000" algn="ctr" rotWithShape="0">
                  <a:schemeClr val="folHlink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17961" dir="2700000" algn="ctr" rotWithShape="0">
                  <a:schemeClr val="folHlink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_Vorlage_METROSYSTEMS_4zu3_de_groß_20101026 1">
        <a:dk1>
          <a:srgbClr val="565A5B"/>
        </a:dk1>
        <a:lt1>
          <a:srgbClr val="FFFFFF"/>
        </a:lt1>
        <a:dk2>
          <a:srgbClr val="004171"/>
        </a:dk2>
        <a:lt2>
          <a:srgbClr val="FCC51D"/>
        </a:lt2>
        <a:accent1>
          <a:srgbClr val="E2001A"/>
        </a:accent1>
        <a:accent2>
          <a:srgbClr val="B2B2B2"/>
        </a:accent2>
        <a:accent3>
          <a:srgbClr val="FFFFFF"/>
        </a:accent3>
        <a:accent4>
          <a:srgbClr val="484C4C"/>
        </a:accent4>
        <a:accent5>
          <a:srgbClr val="EEAAAB"/>
        </a:accent5>
        <a:accent6>
          <a:srgbClr val="A1A1A1"/>
        </a:accent6>
        <a:hlink>
          <a:srgbClr val="96C147"/>
        </a:hlink>
        <a:folHlink>
          <a:srgbClr val="318D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Bildschirmpräsentation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Standarddesign</vt:lpstr>
      <vt:lpstr>1_Standarddesign</vt:lpstr>
      <vt:lpstr>Präsentation_Vorlage_METROSYSTEMS_4zu3_de_groß_20101026</vt:lpstr>
      <vt:lpstr>Folie 1</vt:lpstr>
      <vt:lpstr>Taas Saada</vt:lpstr>
      <vt:lpstr>Jesus in Samaria – Das Evangelium durchbricht Unmöglichkeiten</vt:lpstr>
      <vt:lpstr>1. Samaria: Der unmögliche Ort</vt:lpstr>
      <vt:lpstr>1. Samaria: Der unmögliche Ort</vt:lpstr>
      <vt:lpstr>1. Samaria: Der unmögliche Ort</vt:lpstr>
      <vt:lpstr>1. Samaria: Der unmögliche Ort</vt:lpstr>
      <vt:lpstr>2. Simon: Der unmögliche Fall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Apostelgeschichte 8,5-13: Jesus in Samaria – Das Evangelium durchbricht Unmöglichkeiten</dc:title>
  <dc:creator>Sascha Kriegler</dc:creator>
  <cp:lastModifiedBy>Windows User</cp:lastModifiedBy>
  <cp:revision>14</cp:revision>
  <dcterms:created xsi:type="dcterms:W3CDTF">2012-08-30T12:12:53Z</dcterms:created>
  <dcterms:modified xsi:type="dcterms:W3CDTF">2015-05-30T23:04:12Z</dcterms:modified>
</cp:coreProperties>
</file>