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3"/>
  </p:notesMasterIdLst>
  <p:sldIdLst>
    <p:sldId id="256" r:id="rId4"/>
    <p:sldId id="319" r:id="rId5"/>
    <p:sldId id="302" r:id="rId6"/>
    <p:sldId id="333" r:id="rId7"/>
    <p:sldId id="334" r:id="rId8"/>
    <p:sldId id="335" r:id="rId9"/>
    <p:sldId id="336" r:id="rId10"/>
    <p:sldId id="337" r:id="rId11"/>
    <p:sldId id="288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003399"/>
    <a:srgbClr val="FFFFFF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87995" autoAdjust="0"/>
  </p:normalViewPr>
  <p:slideViewPr>
    <p:cSldViewPr>
      <p:cViewPr varScale="1">
        <p:scale>
          <a:sx n="96" d="100"/>
          <a:sy n="96" d="100"/>
        </p:scale>
        <p:origin x="72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01.08.2015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Der Dienst für den Herrn 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9,19-30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>
                <a:latin typeface="+mn-lt"/>
                <a:cs typeface="+mn-cs"/>
              </a:rPr>
              <a:t>Die Vorbereitung auf den Dienst (Verse 19.22a)</a:t>
            </a:r>
            <a:endParaRPr lang="de-DE" sz="26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Die Ausführung des Dienstes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20-21.22b.28-</a:t>
            </a:r>
          </a:p>
          <a:p>
            <a:pPr eaLnBrk="0" hangingPunct="0">
              <a:spcBef>
                <a:spcPts val="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29a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Die Gegenwehr im Dienst (Verse 23-24.29b)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4.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Der Zusammenhalt im Dienst (Verse 25-27.30)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Vorbereitung auf den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Dienst</a:t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2400" dirty="0" smtClean="0">
                <a:solidFill>
                  <a:schemeClr val="tx1"/>
                </a:solidFill>
                <a:latin typeface="Verdana" pitchFamily="34" charset="0"/>
              </a:rPr>
              <a:t>(Verse </a:t>
            </a:r>
            <a:r>
              <a:rPr lang="de-DE" sz="2400" dirty="0">
                <a:solidFill>
                  <a:schemeClr val="tx1"/>
                </a:solidFill>
                <a:latin typeface="Verdana" pitchFamily="34" charset="0"/>
              </a:rPr>
              <a:t>19.22a</a:t>
            </a:r>
            <a:r>
              <a:rPr lang="de-DE" sz="2400" dirty="0" smtClean="0">
                <a:solidFill>
                  <a:schemeClr val="tx1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/>
              <a:t>Gottes lebendiges Wort</a:t>
            </a:r>
          </a:p>
          <a:p>
            <a:pPr marL="723900" indent="-368300"/>
            <a:r>
              <a:rPr lang="de-DE" sz="2000" dirty="0" smtClean="0"/>
              <a:t>Ist unser Leben (</a:t>
            </a:r>
            <a:r>
              <a:rPr lang="de-DE" sz="2000" dirty="0" smtClean="0">
                <a:solidFill>
                  <a:srgbClr val="003399"/>
                </a:solidFill>
              </a:rPr>
              <a:t>5. Mose 32,47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smtClean="0"/>
              <a:t>Ist die Grundlage für die Verkündigung aus welcher der Glaube ist (</a:t>
            </a:r>
            <a:r>
              <a:rPr lang="de-DE" sz="2000" dirty="0" smtClean="0">
                <a:solidFill>
                  <a:srgbClr val="003399"/>
                </a:solidFill>
              </a:rPr>
              <a:t>Römer 10,17</a:t>
            </a:r>
            <a:r>
              <a:rPr lang="de-DE" sz="2000" dirty="0" smtClean="0"/>
              <a:t>)</a:t>
            </a:r>
          </a:p>
          <a:p>
            <a:pPr marL="723900" indent="-368300"/>
            <a:r>
              <a:rPr lang="de-DE" sz="2000" dirty="0" smtClean="0"/>
              <a:t>Kommt niemals leer zurück (</a:t>
            </a:r>
            <a:r>
              <a:rPr lang="de-DE" sz="2000" dirty="0" smtClean="0">
                <a:solidFill>
                  <a:srgbClr val="003399"/>
                </a:solidFill>
              </a:rPr>
              <a:t>Jesaja 55,11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3900" indent="-368300"/>
            <a:r>
              <a:rPr lang="de-DE" sz="2000" dirty="0" err="1" smtClean="0"/>
              <a:t>Uvm</a:t>
            </a:r>
            <a:r>
              <a:rPr lang="de-DE" sz="2000" dirty="0" smtClean="0"/>
              <a:t>.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Der Dienst für den Herrn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Ausführung des Dienstes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/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2400" dirty="0">
                <a:solidFill>
                  <a:schemeClr val="tx1"/>
                </a:solidFill>
                <a:latin typeface="Verdana" pitchFamily="34" charset="0"/>
              </a:rPr>
              <a:t>(Verse 20-21.22b.28-29a)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Jesus ist Gottes Sohn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Matthäus </a:t>
            </a:r>
            <a:r>
              <a:rPr lang="de-DE" sz="2000" dirty="0">
                <a:solidFill>
                  <a:srgbClr val="003399"/>
                </a:solidFill>
              </a:rPr>
              <a:t>26,63; Markus 1,1; Lukas 1,35; Johannes </a:t>
            </a:r>
            <a:r>
              <a:rPr lang="de-DE" sz="2000" dirty="0" smtClean="0">
                <a:solidFill>
                  <a:srgbClr val="003399"/>
                </a:solidFill>
              </a:rPr>
              <a:t>20,31; 2</a:t>
            </a:r>
            <a:r>
              <a:rPr lang="de-DE" sz="2000" dirty="0">
                <a:solidFill>
                  <a:srgbClr val="003399"/>
                </a:solidFill>
              </a:rPr>
              <a:t>. Korinther 1,19; Galater 1,16; Hebräer </a:t>
            </a:r>
            <a:r>
              <a:rPr lang="de-DE" sz="2000" dirty="0" smtClean="0">
                <a:solidFill>
                  <a:srgbClr val="003399"/>
                </a:solidFill>
              </a:rPr>
              <a:t>1,4-5; </a:t>
            </a:r>
            <a:r>
              <a:rPr lang="de-DE" sz="2000" dirty="0">
                <a:solidFill>
                  <a:srgbClr val="003399"/>
                </a:solidFill>
              </a:rPr>
              <a:t>4,14</a:t>
            </a:r>
            <a:r>
              <a:rPr lang="de-DE" sz="2000" dirty="0" smtClean="0">
                <a:solidFill>
                  <a:srgbClr val="003399"/>
                </a:solidFill>
              </a:rPr>
              <a:t>; </a:t>
            </a:r>
            <a:r>
              <a:rPr lang="de-DE" sz="2000" dirty="0">
                <a:solidFill>
                  <a:srgbClr val="003399"/>
                </a:solidFill>
              </a:rPr>
              <a:t>1. Johannes </a:t>
            </a:r>
            <a:r>
              <a:rPr lang="de-DE" sz="2000" dirty="0" smtClean="0">
                <a:solidFill>
                  <a:srgbClr val="003399"/>
                </a:solidFill>
              </a:rPr>
              <a:t>5,10.12.20</a:t>
            </a:r>
            <a:r>
              <a:rPr lang="de-DE" sz="2000" dirty="0">
                <a:solidFill>
                  <a:srgbClr val="003399"/>
                </a:solidFill>
              </a:rPr>
              <a:t> ; Offenbarung 2,18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Der alte Saulus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Apostelgeschichte 26,10; Galater 1,23; 1. Timotheus 1,13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Der Dienst für den Herrn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3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Der Dienst für den Herrn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4" r="2716"/>
          <a:stretch/>
        </p:blipFill>
        <p:spPr>
          <a:xfrm>
            <a:off x="251520" y="287016"/>
            <a:ext cx="4896544" cy="5950593"/>
          </a:xfrm>
          <a:prstGeom prst="rect">
            <a:avLst/>
          </a:prstGeom>
        </p:spPr>
      </p:pic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5399584" y="287017"/>
            <a:ext cx="3493591" cy="5950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763" indent="-4763">
              <a:buFontTx/>
              <a:buNone/>
            </a:pPr>
            <a:r>
              <a:rPr lang="de-DE" sz="2000" kern="0" dirty="0" smtClean="0"/>
              <a:t>Pauluschronologie:</a:t>
            </a:r>
          </a:p>
          <a:p>
            <a:pPr lvl="0"/>
            <a:r>
              <a:rPr lang="de-DE" sz="2000" dirty="0"/>
              <a:t>Jerusalem (</a:t>
            </a:r>
            <a:r>
              <a:rPr lang="de-DE" sz="2000" dirty="0">
                <a:solidFill>
                  <a:srgbClr val="003399"/>
                </a:solidFill>
              </a:rPr>
              <a:t>Verse 1-2</a:t>
            </a:r>
            <a:r>
              <a:rPr lang="de-DE" sz="2000" dirty="0"/>
              <a:t>)</a:t>
            </a:r>
          </a:p>
          <a:p>
            <a:pPr lvl="0"/>
            <a:r>
              <a:rPr lang="de-DE" sz="2000" dirty="0"/>
              <a:t>Damaskus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Verse 3-22</a:t>
            </a:r>
            <a:r>
              <a:rPr lang="de-DE" sz="2000" dirty="0"/>
              <a:t>)</a:t>
            </a:r>
          </a:p>
          <a:p>
            <a:pPr lvl="0"/>
            <a:r>
              <a:rPr lang="de-DE" sz="2000" dirty="0"/>
              <a:t>Arabien (</a:t>
            </a:r>
            <a:r>
              <a:rPr lang="de-DE" sz="2000" dirty="0">
                <a:solidFill>
                  <a:srgbClr val="003399"/>
                </a:solidFill>
              </a:rPr>
              <a:t>Galater 1,17</a:t>
            </a:r>
            <a:r>
              <a:rPr lang="de-DE" sz="2000" dirty="0"/>
              <a:t>)</a:t>
            </a:r>
          </a:p>
          <a:p>
            <a:pPr lvl="0"/>
            <a:r>
              <a:rPr lang="de-DE" sz="2000" dirty="0"/>
              <a:t>Damaskus (</a:t>
            </a:r>
            <a:r>
              <a:rPr lang="de-DE" sz="2000" dirty="0">
                <a:solidFill>
                  <a:srgbClr val="003399"/>
                </a:solidFill>
              </a:rPr>
              <a:t>Verse 23-25; Galater 1,17; 2. Korinther 11,32-33</a:t>
            </a:r>
            <a:r>
              <a:rPr lang="de-DE" sz="2000" dirty="0"/>
              <a:t>)</a:t>
            </a:r>
          </a:p>
          <a:p>
            <a:pPr lvl="0"/>
            <a:r>
              <a:rPr lang="de-DE" sz="2000" dirty="0"/>
              <a:t>Jerusalem (</a:t>
            </a:r>
            <a:r>
              <a:rPr lang="de-DE" sz="2000" dirty="0">
                <a:solidFill>
                  <a:srgbClr val="003399"/>
                </a:solidFill>
              </a:rPr>
              <a:t>Verse 26-29; Galater 1,18-19</a:t>
            </a:r>
            <a:r>
              <a:rPr lang="de-DE" sz="2000" dirty="0"/>
              <a:t>)</a:t>
            </a:r>
          </a:p>
          <a:p>
            <a:pPr lvl="0"/>
            <a:r>
              <a:rPr lang="de-DE" sz="2000" dirty="0" err="1"/>
              <a:t>Cäsarea</a:t>
            </a:r>
            <a:r>
              <a:rPr lang="de-DE" sz="2000" dirty="0"/>
              <a:t> (</a:t>
            </a:r>
            <a:r>
              <a:rPr lang="de-DE" sz="2000" dirty="0">
                <a:solidFill>
                  <a:srgbClr val="003399"/>
                </a:solidFill>
              </a:rPr>
              <a:t>Vers 30</a:t>
            </a:r>
            <a:r>
              <a:rPr lang="de-DE" sz="2000" dirty="0"/>
              <a:t>)</a:t>
            </a:r>
          </a:p>
          <a:p>
            <a:pPr lvl="0"/>
            <a:r>
              <a:rPr lang="de-DE" sz="2000" dirty="0"/>
              <a:t>Tarsus (</a:t>
            </a:r>
            <a:r>
              <a:rPr lang="de-DE" sz="2000" dirty="0">
                <a:solidFill>
                  <a:srgbClr val="003399"/>
                </a:solidFill>
              </a:rPr>
              <a:t>Vers 30; Galater 1,21-24</a:t>
            </a:r>
            <a:r>
              <a:rPr lang="de-DE" sz="2000" dirty="0" smtClean="0"/>
              <a:t>)</a:t>
            </a:r>
            <a:endParaRPr lang="de-DE" sz="2000" kern="0" dirty="0" smtClean="0"/>
          </a:p>
          <a:p>
            <a:pPr marL="4763" indent="-4763">
              <a:buFontTx/>
              <a:buNone/>
            </a:pPr>
            <a:endParaRPr lang="de-DE" sz="2000" kern="0" dirty="0" smtClean="0"/>
          </a:p>
        </p:txBody>
      </p:sp>
      <p:sp>
        <p:nvSpPr>
          <p:cNvPr id="8" name="Rechteck 7"/>
          <p:cNvSpPr/>
          <p:nvPr/>
        </p:nvSpPr>
        <p:spPr>
          <a:xfrm>
            <a:off x="5140846" y="5796553"/>
            <a:ext cx="34143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Aus: Einleitung in die</a:t>
            </a:r>
          </a:p>
          <a:p>
            <a:r>
              <a:rPr lang="de-DE" sz="1600" dirty="0" smtClean="0"/>
              <a:t>Schriften des NTs (Mauerhofer)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99390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Gegenwehr im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Dienst</a:t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2400" dirty="0">
                <a:solidFill>
                  <a:schemeClr val="tx1"/>
                </a:solidFill>
                <a:latin typeface="Verdana" pitchFamily="34" charset="0"/>
              </a:rPr>
              <a:t>(Verse 23-24.29b)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Bestätigung des biblischen Berichts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2. Korinther 11,32-33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Mitleiden und mitfreuen als Glieder der Gemeinde Jesu Christi </a:t>
            </a:r>
            <a:r>
              <a:rPr lang="de-DE" sz="2000" dirty="0" smtClean="0"/>
              <a:t>(</a:t>
            </a:r>
            <a:r>
              <a:rPr lang="de-DE" sz="2000" dirty="0">
                <a:solidFill>
                  <a:srgbClr val="003399"/>
                </a:solidFill>
              </a:rPr>
              <a:t>1. Korinther 12,26</a:t>
            </a:r>
            <a:r>
              <a:rPr lang="de-DE" sz="2000" dirty="0" smtClean="0"/>
              <a:t>)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Der Dienst für den Herrn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3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4.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Zusammenhalt im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Dienst</a:t>
            </a:r>
            <a:b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</a:br>
            <a:r>
              <a:rPr lang="de-DE" sz="2400" dirty="0">
                <a:solidFill>
                  <a:schemeClr val="tx1"/>
                </a:solidFill>
                <a:latin typeface="Verdana" pitchFamily="34" charset="0"/>
              </a:rPr>
              <a:t>(Verse 25-27.30)</a:t>
            </a:r>
            <a:endParaRPr lang="de-DE" sz="2400" dirty="0" smtClean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Zusammenkleben mit den Geschwistern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siehe </a:t>
            </a:r>
            <a:r>
              <a:rPr lang="de-DE" sz="2000" dirty="0">
                <a:solidFill>
                  <a:srgbClr val="003399"/>
                </a:solidFill>
              </a:rPr>
              <a:t>auch Apostelgeschichte 8,29; 1. Korinther 6,16-17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Der Dienst für den Herrn Jesus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583" y="2883375"/>
            <a:ext cx="5004834" cy="3334470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5685056" y="6161088"/>
            <a:ext cx="1514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600" dirty="0" smtClean="0"/>
              <a:t>colourbox.de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53369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Der Dienst für den Herrn Jesus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</a:t>
            </a: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9,19-30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</a:t>
            </a:r>
            <a:r>
              <a:rPr lang="de-DE" sz="2600" kern="0" dirty="0">
                <a:latin typeface="+mn-lt"/>
                <a:cs typeface="+mn-cs"/>
              </a:rPr>
              <a:t>Die Vorbereitung auf den Dienst (Verse 19.22a)</a:t>
            </a:r>
            <a:endParaRPr lang="de-DE" sz="2600" kern="0" dirty="0" smtClean="0">
              <a:latin typeface="+mn-lt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2.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Die Ausführung des Dienstes (Verse 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20-21.22b.28-</a:t>
            </a:r>
          </a:p>
          <a:p>
            <a:pPr eaLnBrk="0" hangingPunct="0">
              <a:spcBef>
                <a:spcPts val="0"/>
              </a:spcBef>
              <a:tabLst>
                <a:tab pos="360363" algn="l"/>
              </a:tabLst>
            </a:pP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29a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26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 smtClean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3.</a:t>
            </a:r>
            <a:r>
              <a:rPr lang="de-DE" sz="26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Die Gegenwehr im Dienst (Verse 23-24.29b)</a:t>
            </a:r>
          </a:p>
          <a:p>
            <a:pPr lvl="0" eaLnBrk="0" hangingPunct="0">
              <a:spcBef>
                <a:spcPct val="20000"/>
              </a:spcBef>
              <a:defRPr/>
            </a:pPr>
            <a:endParaRPr lang="de-DE" sz="1600" kern="0" dirty="0"/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lang="de-DE" sz="2600" kern="0" dirty="0" smtClean="0">
                <a:solidFill>
                  <a:srgbClr val="C00000"/>
                </a:solidFill>
                <a:latin typeface="Arial"/>
                <a:cs typeface="Arial"/>
              </a:rPr>
              <a:t>4.</a:t>
            </a:r>
            <a:r>
              <a:rPr lang="de-DE" sz="2600" kern="0" dirty="0">
                <a:solidFill>
                  <a:srgbClr val="000000"/>
                </a:solidFill>
                <a:latin typeface="Arial"/>
                <a:cs typeface="Arial"/>
              </a:rPr>
              <a:t> Der Zusammenhalt im Dienst (Verse 25-27.30)</a:t>
            </a:r>
          </a:p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endParaRPr lang="de-DE" sz="26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17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Bildschirmpräsentation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Standarddesign</vt:lpstr>
      <vt:lpstr>1_Standarddesign</vt:lpstr>
      <vt:lpstr>Präsentation_Vorlage_METROSYSTEMS_4zu3_de_groß_20101026</vt:lpstr>
      <vt:lpstr>PowerPoint-Präsentation</vt:lpstr>
      <vt:lpstr>Der Dienst für den Herrn Jesus</vt:lpstr>
      <vt:lpstr>1. Die Vorbereitung auf den Dienst (Verse 19.22a)</vt:lpstr>
      <vt:lpstr>2. Die Ausführung des Dienstes (Verse 20-21.22b.28-29a)</vt:lpstr>
      <vt:lpstr>PowerPoint-Präsentation</vt:lpstr>
      <vt:lpstr>3. Die Gegenwehr im Dienst (Verse 23-24.29b)</vt:lpstr>
      <vt:lpstr>4. Der Zusammenhalt im Dienst (Verse 25-27.30)</vt:lpstr>
      <vt:lpstr>Der Dienst für den Herrn Jesus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9,19-30: Der Dienst für den Herrn Jesus</dc:title>
  <dc:creator>Sascha Kriegler</dc:creator>
  <cp:lastModifiedBy>Windows User</cp:lastModifiedBy>
  <cp:revision>43</cp:revision>
  <dcterms:created xsi:type="dcterms:W3CDTF">2012-08-30T12:12:53Z</dcterms:created>
  <dcterms:modified xsi:type="dcterms:W3CDTF">2015-08-01T21:13:52Z</dcterms:modified>
</cp:coreProperties>
</file>