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585" r:id="rId2"/>
    <p:sldId id="671" r:id="rId3"/>
    <p:sldId id="611" r:id="rId4"/>
    <p:sldId id="664" r:id="rId5"/>
    <p:sldId id="677" r:id="rId6"/>
    <p:sldId id="678" r:id="rId7"/>
    <p:sldId id="679" r:id="rId8"/>
    <p:sldId id="680" r:id="rId9"/>
    <p:sldId id="681" r:id="rId10"/>
    <p:sldId id="682" r:id="rId11"/>
    <p:sldId id="683" r:id="rId12"/>
    <p:sldId id="684" r:id="rId13"/>
    <p:sldId id="685" r:id="rId14"/>
    <p:sldId id="686" r:id="rId15"/>
    <p:sldId id="687" r:id="rId16"/>
    <p:sldId id="688" r:id="rId17"/>
    <p:sldId id="421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00"/>
    <a:srgbClr val="EAEFF7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7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17.01.2021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149593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17.01.2021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167047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17.01.2021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504315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17.01.2021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417278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17.01.2021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148803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17.01.2021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924734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17.01.2021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43208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17.01.2021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212909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17.01.2021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458274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17.01.2021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897840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17.01.2021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655982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78052-0DDC-454C-BFA8-EE9E5D62F210}" type="datetimeFigureOut">
              <a:rPr lang="de-DE" smtClean="0"/>
              <a:t>17.01.2021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459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useum-digital.de/westfalen/index.php?t=objekt&amp;oges=1679&amp;navlang=de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pxhere.com/de/photo/135306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museum-digital.de/westfalen/index.php?t=objekt&amp;oges=1679&amp;navlang=d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museum-digital.de/westfalen/index.php?t=objekt&amp;oges=1679&amp;navlang=d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xhere.com/de/photo/1353069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xhere.com/de/photo/1353069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useum-digital.de/westfalen/index.php?t=objekt&amp;oges=1679&amp;navlang=de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pxhere.com/de/photo/1353069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useum-digital.de/westfalen/index.php?t=objekt&amp;oges=1679&amp;navlang=de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pxhere.com/de/photo/135306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Picture 4" descr="logo">
            <a:extLst>
              <a:ext uri="{FF2B5EF4-FFF2-40B4-BE49-F238E27FC236}">
                <a16:creationId xmlns:a16="http://schemas.microsoft.com/office/drawing/2014/main" id="{FA509D64-B823-47C6-AE2F-D6A36D660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830022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Verbindung zwischen 2. Petrus &amp; Judas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1CA4DC65-4871-4B31-A4DD-53666285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4A49EAF3-29B9-4FE5-BB5C-3362F36CD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Einleitung in 2. Petrus &amp; Judas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270486C8-EEBF-4D5D-84DF-AE2393C725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552928"/>
              </p:ext>
            </p:extLst>
          </p:nvPr>
        </p:nvGraphicFramePr>
        <p:xfrm>
          <a:off x="1838326" y="1828800"/>
          <a:ext cx="5770563" cy="463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0489">
                  <a:extLst>
                    <a:ext uri="{9D8B030D-6E8A-4147-A177-3AD203B41FA5}">
                      <a16:colId xmlns:a16="http://schemas.microsoft.com/office/drawing/2014/main" val="2901289986"/>
                    </a:ext>
                  </a:extLst>
                </a:gridCol>
                <a:gridCol w="935570">
                  <a:extLst>
                    <a:ext uri="{9D8B030D-6E8A-4147-A177-3AD203B41FA5}">
                      <a16:colId xmlns:a16="http://schemas.microsoft.com/office/drawing/2014/main" val="2843196827"/>
                    </a:ext>
                  </a:extLst>
                </a:gridCol>
                <a:gridCol w="3594504">
                  <a:extLst>
                    <a:ext uri="{9D8B030D-6E8A-4147-A177-3AD203B41FA5}">
                      <a16:colId xmlns:a16="http://schemas.microsoft.com/office/drawing/2014/main" val="737327662"/>
                    </a:ext>
                  </a:extLst>
                </a:gridCol>
              </a:tblGrid>
              <a:tr h="285452">
                <a:tc>
                  <a:txBody>
                    <a:bodyPr/>
                    <a:lstStyle/>
                    <a:p>
                      <a:pPr algn="ctr"/>
                      <a:r>
                        <a:rPr lang="de-DE" sz="1900" dirty="0">
                          <a:solidFill>
                            <a:schemeClr val="tx1"/>
                          </a:solidFill>
                          <a:effectLst/>
                        </a:rPr>
                        <a:t>2. Petrus</a:t>
                      </a:r>
                      <a:endParaRPr lang="de-DE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900" dirty="0">
                          <a:solidFill>
                            <a:schemeClr val="tx1"/>
                          </a:solidFill>
                          <a:effectLst/>
                        </a:rPr>
                        <a:t>Judas</a:t>
                      </a:r>
                      <a:endParaRPr lang="de-DE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900">
                          <a:solidFill>
                            <a:schemeClr val="tx1"/>
                          </a:solidFill>
                          <a:effectLst/>
                        </a:rPr>
                        <a:t>Übereinstimmung</a:t>
                      </a:r>
                      <a:endParaRPr lang="de-DE" sz="1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13053521"/>
                  </a:ext>
                </a:extLst>
              </a:tr>
              <a:tr h="285452">
                <a:tc>
                  <a:txBody>
                    <a:bodyPr/>
                    <a:lstStyle/>
                    <a:p>
                      <a:pPr algn="ctr"/>
                      <a:r>
                        <a:rPr lang="de-DE" sz="1900" b="0" dirty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de-DE" sz="1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9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de-DE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de-DE" sz="1900" dirty="0">
                          <a:solidFill>
                            <a:schemeClr val="tx1"/>
                          </a:solidFill>
                          <a:effectLst/>
                        </a:rPr>
                        <a:t>z.T. sachliche Parallelen</a:t>
                      </a:r>
                      <a:endParaRPr lang="de-DE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536123"/>
                  </a:ext>
                </a:extLst>
              </a:tr>
              <a:tr h="285452">
                <a:tc>
                  <a:txBody>
                    <a:bodyPr/>
                    <a:lstStyle/>
                    <a:p>
                      <a:pPr algn="ctr"/>
                      <a:r>
                        <a:rPr lang="de-DE" sz="1900" b="0">
                          <a:solidFill>
                            <a:schemeClr val="tx1"/>
                          </a:solidFill>
                          <a:effectLst/>
                        </a:rPr>
                        <a:t>2,1-2</a:t>
                      </a:r>
                      <a:endParaRPr lang="de-DE" sz="1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9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de-DE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de-DE" sz="1900" dirty="0">
                          <a:solidFill>
                            <a:schemeClr val="tx1"/>
                          </a:solidFill>
                          <a:effectLst/>
                        </a:rPr>
                        <a:t>z.T. inhaltliche Übereinstimmung</a:t>
                      </a:r>
                      <a:endParaRPr lang="de-DE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650726"/>
                  </a:ext>
                </a:extLst>
              </a:tr>
              <a:tr h="285452">
                <a:tc>
                  <a:txBody>
                    <a:bodyPr/>
                    <a:lstStyle/>
                    <a:p>
                      <a:pPr algn="ctr"/>
                      <a:r>
                        <a:rPr lang="de-DE" sz="1900" b="0">
                          <a:solidFill>
                            <a:schemeClr val="tx1"/>
                          </a:solidFill>
                          <a:effectLst/>
                        </a:rPr>
                        <a:t>1,12</a:t>
                      </a:r>
                      <a:endParaRPr lang="de-DE" sz="1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9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de-DE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de-DE" sz="1900" dirty="0">
                          <a:solidFill>
                            <a:schemeClr val="tx1"/>
                          </a:solidFill>
                          <a:effectLst/>
                        </a:rPr>
                        <a:t>z.T. sachliche Parallelen</a:t>
                      </a:r>
                      <a:endParaRPr lang="de-DE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637159"/>
                  </a:ext>
                </a:extLst>
              </a:tr>
              <a:tr h="285452">
                <a:tc>
                  <a:txBody>
                    <a:bodyPr/>
                    <a:lstStyle/>
                    <a:p>
                      <a:pPr algn="ctr"/>
                      <a:r>
                        <a:rPr lang="de-DE" sz="1900" b="0">
                          <a:solidFill>
                            <a:schemeClr val="tx1"/>
                          </a:solidFill>
                          <a:effectLst/>
                        </a:rPr>
                        <a:t>2,4</a:t>
                      </a:r>
                      <a:endParaRPr lang="de-DE" sz="1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9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de-DE" sz="1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de-DE" sz="1900" dirty="0">
                          <a:solidFill>
                            <a:schemeClr val="tx1"/>
                          </a:solidFill>
                          <a:effectLst/>
                        </a:rPr>
                        <a:t>z.T. inhaltliche Übereinstimmung</a:t>
                      </a:r>
                      <a:endParaRPr lang="de-DE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625215"/>
                  </a:ext>
                </a:extLst>
              </a:tr>
              <a:tr h="285452">
                <a:tc>
                  <a:txBody>
                    <a:bodyPr/>
                    <a:lstStyle/>
                    <a:p>
                      <a:pPr algn="ctr"/>
                      <a:r>
                        <a:rPr lang="de-DE" sz="1900" b="0">
                          <a:solidFill>
                            <a:schemeClr val="tx1"/>
                          </a:solidFill>
                          <a:effectLst/>
                        </a:rPr>
                        <a:t>2,6-9</a:t>
                      </a:r>
                      <a:endParaRPr lang="de-DE" sz="1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9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de-DE" sz="1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de-DE" sz="1900" dirty="0">
                          <a:solidFill>
                            <a:schemeClr val="tx1"/>
                          </a:solidFill>
                          <a:effectLst/>
                        </a:rPr>
                        <a:t>z.T. inhaltliche Übereinstimmung</a:t>
                      </a:r>
                      <a:endParaRPr lang="de-DE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750221"/>
                  </a:ext>
                </a:extLst>
              </a:tr>
              <a:tr h="285452">
                <a:tc>
                  <a:txBody>
                    <a:bodyPr/>
                    <a:lstStyle/>
                    <a:p>
                      <a:pPr algn="ctr"/>
                      <a:r>
                        <a:rPr lang="de-DE" sz="1900" b="0">
                          <a:solidFill>
                            <a:schemeClr val="tx1"/>
                          </a:solidFill>
                          <a:effectLst/>
                        </a:rPr>
                        <a:t>2,10</a:t>
                      </a:r>
                      <a:endParaRPr lang="de-DE" sz="1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9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de-DE" sz="1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de-DE" sz="1900" dirty="0">
                          <a:solidFill>
                            <a:schemeClr val="tx1"/>
                          </a:solidFill>
                          <a:effectLst/>
                        </a:rPr>
                        <a:t>z.T. wörtliche Übereinstimmung</a:t>
                      </a:r>
                      <a:endParaRPr lang="de-DE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988454"/>
                  </a:ext>
                </a:extLst>
              </a:tr>
              <a:tr h="285452">
                <a:tc>
                  <a:txBody>
                    <a:bodyPr/>
                    <a:lstStyle/>
                    <a:p>
                      <a:pPr algn="ctr"/>
                      <a:r>
                        <a:rPr lang="de-DE" sz="1900" b="0">
                          <a:solidFill>
                            <a:schemeClr val="tx1"/>
                          </a:solidFill>
                          <a:effectLst/>
                        </a:rPr>
                        <a:t>2,11</a:t>
                      </a:r>
                      <a:endParaRPr lang="de-DE" sz="1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9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de-DE" sz="1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de-DE" sz="1900" dirty="0">
                          <a:solidFill>
                            <a:schemeClr val="tx1"/>
                          </a:solidFill>
                          <a:effectLst/>
                        </a:rPr>
                        <a:t>z.T. sachliche Parallelen</a:t>
                      </a:r>
                      <a:endParaRPr lang="de-DE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835549"/>
                  </a:ext>
                </a:extLst>
              </a:tr>
              <a:tr h="285452">
                <a:tc>
                  <a:txBody>
                    <a:bodyPr/>
                    <a:lstStyle/>
                    <a:p>
                      <a:pPr algn="ctr"/>
                      <a:r>
                        <a:rPr lang="de-DE" sz="1900" b="0">
                          <a:solidFill>
                            <a:schemeClr val="tx1"/>
                          </a:solidFill>
                          <a:effectLst/>
                        </a:rPr>
                        <a:t>2,12</a:t>
                      </a:r>
                      <a:endParaRPr lang="de-DE" sz="1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9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de-DE" sz="1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de-DE" sz="1900" dirty="0">
                          <a:solidFill>
                            <a:schemeClr val="tx1"/>
                          </a:solidFill>
                          <a:effectLst/>
                        </a:rPr>
                        <a:t>z.T. wörtliche Übereinstimmung</a:t>
                      </a:r>
                      <a:endParaRPr lang="de-DE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523878"/>
                  </a:ext>
                </a:extLst>
              </a:tr>
              <a:tr h="285452">
                <a:tc>
                  <a:txBody>
                    <a:bodyPr/>
                    <a:lstStyle/>
                    <a:p>
                      <a:pPr algn="ctr"/>
                      <a:r>
                        <a:rPr lang="de-DE" sz="1900" b="0">
                          <a:solidFill>
                            <a:schemeClr val="tx1"/>
                          </a:solidFill>
                          <a:effectLst/>
                        </a:rPr>
                        <a:t>2,13</a:t>
                      </a:r>
                      <a:endParaRPr lang="de-DE" sz="1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9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de-DE" sz="1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de-DE" sz="1900" dirty="0">
                          <a:solidFill>
                            <a:schemeClr val="tx1"/>
                          </a:solidFill>
                          <a:effectLst/>
                        </a:rPr>
                        <a:t>z.T. inhaltliche Übereinstimmung</a:t>
                      </a:r>
                      <a:endParaRPr lang="de-DE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278312"/>
                  </a:ext>
                </a:extLst>
              </a:tr>
              <a:tr h="285452">
                <a:tc>
                  <a:txBody>
                    <a:bodyPr/>
                    <a:lstStyle/>
                    <a:p>
                      <a:pPr algn="ctr"/>
                      <a:r>
                        <a:rPr lang="de-DE" sz="1900" b="0">
                          <a:solidFill>
                            <a:schemeClr val="tx1"/>
                          </a:solidFill>
                          <a:effectLst/>
                        </a:rPr>
                        <a:t>2,15</a:t>
                      </a:r>
                      <a:endParaRPr lang="de-DE" sz="1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9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de-DE" sz="1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de-DE" sz="1900" dirty="0">
                          <a:solidFill>
                            <a:schemeClr val="tx1"/>
                          </a:solidFill>
                          <a:effectLst/>
                        </a:rPr>
                        <a:t>z.T. inhaltliche Übereinstimmung</a:t>
                      </a:r>
                      <a:endParaRPr lang="de-DE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044058"/>
                  </a:ext>
                </a:extLst>
              </a:tr>
              <a:tr h="285452">
                <a:tc>
                  <a:txBody>
                    <a:bodyPr/>
                    <a:lstStyle/>
                    <a:p>
                      <a:pPr algn="ctr"/>
                      <a:r>
                        <a:rPr lang="de-DE" sz="1900" b="0">
                          <a:solidFill>
                            <a:schemeClr val="tx1"/>
                          </a:solidFill>
                          <a:effectLst/>
                        </a:rPr>
                        <a:t>1,15-17</a:t>
                      </a:r>
                      <a:endParaRPr lang="de-DE" sz="1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900">
                          <a:solidFill>
                            <a:schemeClr val="tx1"/>
                          </a:solidFill>
                          <a:effectLst/>
                        </a:rPr>
                        <a:t>12-13</a:t>
                      </a:r>
                      <a:endParaRPr lang="de-DE" sz="1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de-DE" sz="1900" dirty="0">
                          <a:solidFill>
                            <a:schemeClr val="tx1"/>
                          </a:solidFill>
                          <a:effectLst/>
                        </a:rPr>
                        <a:t>z.T. inhaltliche Übereinstimmung</a:t>
                      </a:r>
                      <a:endParaRPr lang="de-DE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642080"/>
                  </a:ext>
                </a:extLst>
              </a:tr>
              <a:tr h="285452">
                <a:tc>
                  <a:txBody>
                    <a:bodyPr/>
                    <a:lstStyle/>
                    <a:p>
                      <a:pPr algn="ctr"/>
                      <a:r>
                        <a:rPr lang="de-DE" sz="1900" b="0">
                          <a:solidFill>
                            <a:schemeClr val="tx1"/>
                          </a:solidFill>
                          <a:effectLst/>
                        </a:rPr>
                        <a:t>2,18</a:t>
                      </a:r>
                      <a:endParaRPr lang="de-DE" sz="1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90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de-DE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de-DE" sz="1900" dirty="0">
                          <a:solidFill>
                            <a:schemeClr val="tx1"/>
                          </a:solidFill>
                          <a:effectLst/>
                        </a:rPr>
                        <a:t>z.T. sachliche Parallelen</a:t>
                      </a:r>
                      <a:endParaRPr lang="de-DE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243602"/>
                  </a:ext>
                </a:extLst>
              </a:tr>
              <a:tr h="285452">
                <a:tc>
                  <a:txBody>
                    <a:bodyPr/>
                    <a:lstStyle/>
                    <a:p>
                      <a:pPr algn="ctr"/>
                      <a:r>
                        <a:rPr lang="de-DE" sz="1900" b="0">
                          <a:solidFill>
                            <a:schemeClr val="tx1"/>
                          </a:solidFill>
                          <a:effectLst/>
                        </a:rPr>
                        <a:t>3,2</a:t>
                      </a:r>
                      <a:endParaRPr lang="de-DE" sz="1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90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de-DE" sz="1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de-DE" sz="1900" dirty="0">
                          <a:solidFill>
                            <a:schemeClr val="tx1"/>
                          </a:solidFill>
                          <a:effectLst/>
                        </a:rPr>
                        <a:t>z.T. sachliche Parallelen</a:t>
                      </a:r>
                      <a:endParaRPr lang="de-DE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61481"/>
                  </a:ext>
                </a:extLst>
              </a:tr>
              <a:tr h="285452">
                <a:tc>
                  <a:txBody>
                    <a:bodyPr/>
                    <a:lstStyle/>
                    <a:p>
                      <a:pPr algn="ctr"/>
                      <a:r>
                        <a:rPr lang="de-DE" sz="1900" b="0">
                          <a:solidFill>
                            <a:schemeClr val="tx1"/>
                          </a:solidFill>
                          <a:effectLst/>
                        </a:rPr>
                        <a:t>3,3</a:t>
                      </a:r>
                      <a:endParaRPr lang="de-DE" sz="1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9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de-DE" sz="1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de-DE" sz="1900" dirty="0">
                          <a:solidFill>
                            <a:schemeClr val="tx1"/>
                          </a:solidFill>
                          <a:effectLst/>
                        </a:rPr>
                        <a:t>z.T. inhaltliche Übereinstimmung</a:t>
                      </a:r>
                      <a:endParaRPr lang="de-DE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886208"/>
                  </a:ext>
                </a:extLst>
              </a:tr>
              <a:tr h="285452">
                <a:tc>
                  <a:txBody>
                    <a:bodyPr/>
                    <a:lstStyle/>
                    <a:p>
                      <a:pPr algn="ctr"/>
                      <a:r>
                        <a:rPr lang="de-DE" sz="1900" b="0" dirty="0">
                          <a:solidFill>
                            <a:schemeClr val="tx1"/>
                          </a:solidFill>
                          <a:effectLst/>
                        </a:rPr>
                        <a:t>3,11-12a</a:t>
                      </a:r>
                      <a:endParaRPr lang="de-DE" sz="1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900" dirty="0">
                          <a:solidFill>
                            <a:schemeClr val="tx1"/>
                          </a:solidFill>
                          <a:effectLst/>
                        </a:rPr>
                        <a:t>20-21</a:t>
                      </a:r>
                      <a:endParaRPr lang="de-DE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de-DE" sz="1900" dirty="0">
                          <a:solidFill>
                            <a:schemeClr val="tx1"/>
                          </a:solidFill>
                          <a:effectLst/>
                        </a:rPr>
                        <a:t>z.T. sachliche Parallelen</a:t>
                      </a:r>
                      <a:endParaRPr lang="de-DE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633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686418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Verbindung zwischen 2. Petrus &amp; Judas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1CA4DC65-4871-4B31-A4DD-53666285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75DD314A-32BA-4C3E-80B7-1774A1CF9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Wer hat zuerst geschrieben?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(2. Petrus 2,1-3; Judas 4)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sz="4800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Bete für deine Gemeinde!</a:t>
            </a:r>
            <a:endParaRPr lang="de-DE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A49EAF3-29B9-4FE5-BB5C-3362F36CD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Einleitung in 2. Petrus &amp; Judas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A1792DB-C72F-432B-BF69-AB5CF7F162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8880"/>
          <a:stretch/>
        </p:blipFill>
        <p:spPr>
          <a:xfrm>
            <a:off x="623697" y="2781845"/>
            <a:ext cx="3286126" cy="270062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E4E07A8-7461-499E-81D1-A6D3A0A897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685018" y="2780363"/>
            <a:ext cx="2025469" cy="2700625"/>
          </a:xfrm>
          <a:prstGeom prst="rect">
            <a:avLst/>
          </a:prstGeom>
        </p:spPr>
      </p:pic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915B1C6D-EDC6-43D2-8443-15B5ED7BFB84}"/>
              </a:ext>
            </a:extLst>
          </p:cNvPr>
          <p:cNvSpPr/>
          <p:nvPr/>
        </p:nvSpPr>
        <p:spPr>
          <a:xfrm>
            <a:off x="4049518" y="3819526"/>
            <a:ext cx="1533905" cy="62864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06333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3. Struktur und Kerngedanken von 2. Petrus &amp; Judas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1CA4DC65-4871-4B31-A4DD-53666285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75DD314A-32BA-4C3E-80B7-1774A1CF9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Struktur-Vorschlag Judas-Brief: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sz="1800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I. Einleitung (1-2)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II.	Drei Aufrufe an die Geliebten wegen der gottlosen Irrlehrer (3-23)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	A.	Kämpft für den Glauben (3-16)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	B.	Gedenkt dem Wort (17-19)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	C.	Erbaut und erbarmt (20-23) 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III.	Briefabschluss (24-25)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A49EAF3-29B9-4FE5-BB5C-3362F36CD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Einleitung in 2. Petrus &amp; Judas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E4E07A8-7461-499E-81D1-A6D3A0A897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61846" y="1803358"/>
            <a:ext cx="715782" cy="95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500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3. Struktur und Kerngedanken von 2. Petrus &amp; Judas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1CA4DC65-4871-4B31-A4DD-53666285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75DD314A-32BA-4C3E-80B7-1774A1CF9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Inhalt und Absicht Judas-Brief: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sz="1800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Judas ruft die Gemeinde auf, entschlossen und standhaft für den ein für alle Mal überlieferten Glauben zu kämpfen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(3)</a:t>
            </a:r>
            <a:r>
              <a:rPr lang="de-DE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, sich an Gottes Wort zu erinnern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(17) </a:t>
            </a:r>
            <a:r>
              <a:rPr lang="de-DE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und ein vorbildliches Leben untereinander zu entwickeln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(20-23)</a:t>
            </a:r>
            <a:r>
              <a:rPr lang="de-DE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, weil die Gemeinde von gottlosen Irrlehrern durchseucht ist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(4.15.18)</a:t>
            </a:r>
            <a:r>
              <a:rPr lang="de-DE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A49EAF3-29B9-4FE5-BB5C-3362F36CD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Einleitung in 2. Petrus &amp; Judas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E4E07A8-7461-499E-81D1-A6D3A0A897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57096" y="1803358"/>
            <a:ext cx="715782" cy="95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1796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3. Struktur und Kerngedanken von 2. Petrus &amp; Judas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1CA4DC65-4871-4B31-A4DD-53666285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75DD314A-32BA-4C3E-80B7-1774A1CF9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Struktur-Vorschlag 2. Petrus-Brief: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sz="1800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719138" algn="l"/>
              </a:tabLst>
              <a:defRPr/>
            </a:pPr>
            <a:r>
              <a:rPr lang="de-DE" sz="1800" kern="0" dirty="0">
                <a:solidFill>
                  <a:srgbClr val="00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I.	Einleitung (1,1-2)</a:t>
            </a:r>
          </a:p>
          <a:p>
            <a:pPr marL="0" indent="0">
              <a:spcBef>
                <a:spcPts val="0"/>
              </a:spcBef>
              <a:buNone/>
              <a:tabLst>
                <a:tab pos="719138" algn="l"/>
              </a:tabLst>
              <a:defRPr/>
            </a:pPr>
            <a:r>
              <a:rPr lang="de-DE" sz="1800" kern="0" dirty="0">
                <a:solidFill>
                  <a:srgbClr val="00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II.	Das vorbildliche Glaubensleben (1,3-21)</a:t>
            </a:r>
          </a:p>
          <a:p>
            <a:pPr marL="400050" lvl="1" indent="0">
              <a:spcBef>
                <a:spcPts val="0"/>
              </a:spcBef>
              <a:buNone/>
              <a:tabLst>
                <a:tab pos="719138" algn="l"/>
              </a:tabLst>
              <a:defRPr/>
            </a:pPr>
            <a:r>
              <a:rPr lang="de-DE" sz="18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A.	Voraussetzung: Gottes Kraft (1,3-4)</a:t>
            </a:r>
          </a:p>
          <a:p>
            <a:pPr marL="400050" lvl="1" indent="0">
              <a:spcBef>
                <a:spcPts val="0"/>
              </a:spcBef>
              <a:buNone/>
              <a:tabLst>
                <a:tab pos="719138" algn="l"/>
              </a:tabLst>
              <a:defRPr/>
            </a:pPr>
            <a:r>
              <a:rPr lang="de-DE" sz="18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B.	Aufruf und Erinnerung: Diese Dinge (1,5-15)</a:t>
            </a:r>
          </a:p>
          <a:p>
            <a:pPr marL="400050" lvl="1" indent="0">
              <a:spcBef>
                <a:spcPts val="0"/>
              </a:spcBef>
              <a:buNone/>
              <a:tabLst>
                <a:tab pos="719138" algn="l"/>
              </a:tabLst>
              <a:defRPr/>
            </a:pPr>
            <a:r>
              <a:rPr lang="de-DE" sz="18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C	Grundlage: Gottes Wort (1,16-21)</a:t>
            </a:r>
          </a:p>
          <a:p>
            <a:pPr marL="800100" lvl="2" indent="0">
              <a:spcBef>
                <a:spcPts val="0"/>
              </a:spcBef>
              <a:buNone/>
              <a:tabLst>
                <a:tab pos="719138" algn="l"/>
              </a:tabLst>
              <a:defRPr/>
            </a:pPr>
            <a:r>
              <a:rPr lang="de-DE" sz="18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1.	 Beglaubigt durch apostolische Zeugen (1,12-18)</a:t>
            </a:r>
          </a:p>
          <a:p>
            <a:pPr marL="800100" lvl="2" indent="0">
              <a:spcBef>
                <a:spcPts val="0"/>
              </a:spcBef>
              <a:buNone/>
              <a:tabLst>
                <a:tab pos="719138" algn="l"/>
              </a:tabLst>
              <a:defRPr/>
            </a:pPr>
            <a:r>
              <a:rPr lang="de-DE" sz="18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2. Inspiriert durch den Heiligen Geist (1,19-21)</a:t>
            </a:r>
          </a:p>
          <a:p>
            <a:pPr marL="0" indent="0">
              <a:spcBef>
                <a:spcPts val="0"/>
              </a:spcBef>
              <a:buNone/>
              <a:tabLst>
                <a:tab pos="719138" algn="l"/>
              </a:tabLst>
              <a:defRPr/>
            </a:pPr>
            <a:r>
              <a:rPr lang="de-DE" sz="1800" kern="0" dirty="0">
                <a:solidFill>
                  <a:srgbClr val="00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III.	Der Angriff der Irrlehrer (2,1-22)</a:t>
            </a:r>
          </a:p>
          <a:p>
            <a:pPr marL="400050" lvl="1" indent="0">
              <a:spcBef>
                <a:spcPts val="0"/>
              </a:spcBef>
              <a:buNone/>
              <a:tabLst>
                <a:tab pos="719138" algn="l"/>
              </a:tabLst>
              <a:defRPr/>
            </a:pPr>
            <a:r>
              <a:rPr lang="de-DE" sz="18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A.	Gottes Gericht über die Irrlehrer (2,1-11)</a:t>
            </a:r>
          </a:p>
          <a:p>
            <a:pPr marL="400050" lvl="1" indent="0">
              <a:spcBef>
                <a:spcPts val="0"/>
              </a:spcBef>
              <a:buNone/>
              <a:tabLst>
                <a:tab pos="719138" algn="l"/>
              </a:tabLst>
              <a:defRPr/>
            </a:pPr>
            <a:r>
              <a:rPr lang="de-DE" sz="18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B.	Verdorbenheit der Irrlehrer (2,12-22)</a:t>
            </a:r>
          </a:p>
          <a:p>
            <a:pPr marL="0" indent="0">
              <a:spcBef>
                <a:spcPts val="0"/>
              </a:spcBef>
              <a:buNone/>
              <a:tabLst>
                <a:tab pos="719138" algn="l"/>
              </a:tabLst>
              <a:defRPr/>
            </a:pPr>
            <a:r>
              <a:rPr lang="de-DE" sz="1800" kern="0" dirty="0">
                <a:solidFill>
                  <a:srgbClr val="00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V.	Die Wiederkunft des Herrn (3,1-17)</a:t>
            </a:r>
          </a:p>
          <a:p>
            <a:pPr marL="400050" lvl="1" indent="0">
              <a:spcBef>
                <a:spcPts val="0"/>
              </a:spcBef>
              <a:buNone/>
              <a:tabLst>
                <a:tab pos="719138" algn="l"/>
              </a:tabLst>
              <a:defRPr/>
            </a:pPr>
            <a:r>
              <a:rPr lang="de-DE" sz="18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A.	Erinnerung und Ermunterung für die Wiederkunft des Herrn (3,1-10)</a:t>
            </a:r>
          </a:p>
          <a:p>
            <a:pPr marL="400050" lvl="1" indent="0">
              <a:spcBef>
                <a:spcPts val="0"/>
              </a:spcBef>
              <a:buNone/>
              <a:tabLst>
                <a:tab pos="719138" algn="l"/>
              </a:tabLst>
              <a:defRPr/>
            </a:pPr>
            <a:r>
              <a:rPr lang="de-DE" sz="18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B.	Heiliger Wandel und Fleiß in Erwartung der Wiederkunft des Herrn (3,11-17)</a:t>
            </a:r>
          </a:p>
          <a:p>
            <a:pPr marL="0" indent="0">
              <a:spcBef>
                <a:spcPts val="0"/>
              </a:spcBef>
              <a:buNone/>
              <a:tabLst>
                <a:tab pos="719138" algn="l"/>
              </a:tabLst>
              <a:defRPr/>
            </a:pPr>
            <a:r>
              <a:rPr lang="de-DE" sz="1800" kern="0" dirty="0">
                <a:solidFill>
                  <a:srgbClr val="00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VI.	Briefabschluss (3,18)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A49EAF3-29B9-4FE5-BB5C-3362F36CD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Einleitung in 2. Petrus &amp; Judas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79BA202-E952-439F-96C4-E024E4F04F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8880"/>
          <a:stretch/>
        </p:blipFill>
        <p:spPr>
          <a:xfrm>
            <a:off x="5677764" y="1913771"/>
            <a:ext cx="850949" cy="69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9917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3. Struktur und Kerngedanken von 2. Petrus &amp; Judas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1CA4DC65-4871-4B31-A4DD-53666285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75DD314A-32BA-4C3E-80B7-1774A1CF9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Inhalt und Absicht 2. Petrus-Brief: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sz="1800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Petrus warnt die Gemeinde vor falschen Lehrern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(2,1-22) </a:t>
            </a:r>
            <a:r>
              <a:rPr lang="de-DE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sowie Spöttern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(3,3ff) </a:t>
            </a:r>
            <a:r>
              <a:rPr lang="de-DE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und ermutigt dazu, mit einem hoffnungsvollen Blick auf die Wiederkunft Christi zu warten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(1,19; 2,9; 3,3.7-8.10.12.18)</a:t>
            </a:r>
            <a:r>
              <a:rPr lang="de-DE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,</a:t>
            </a:r>
            <a:r>
              <a:rPr lang="de-DE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damit die Gemeinde in der Erkenntnis Christi wächst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(1,2.8; 2,20; 3,18) </a:t>
            </a:r>
            <a:r>
              <a:rPr lang="de-DE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und sich befleißigt, ein vorbildliches Glaubensleben zu führen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(1,5-15; 3,11.14.16)</a:t>
            </a:r>
            <a:r>
              <a:rPr lang="de-DE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, </a:t>
            </a:r>
            <a:r>
              <a:rPr lang="de-DE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woran er sie erinnert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(1,12-15; 3,1)</a:t>
            </a:r>
            <a:r>
              <a:rPr lang="de-DE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Vorbildliches Glaubensleben + Wiederkunft Christi</a:t>
            </a:r>
            <a:endParaRPr lang="de-DE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A49EAF3-29B9-4FE5-BB5C-3362F36CD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Einleitung in 2. Petrus &amp; Judas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EDC4E4E-1F2F-4792-8C6F-6A7F35D89E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8880"/>
          <a:stretch/>
        </p:blipFill>
        <p:spPr>
          <a:xfrm>
            <a:off x="5801589" y="1913771"/>
            <a:ext cx="850949" cy="69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255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-9525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199" y="274638"/>
            <a:ext cx="854392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Einleitung in 2. Petrus &amp; Judas</a:t>
            </a:r>
            <a:endParaRPr lang="de-DE" sz="32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</a:endParaRPr>
          </a:p>
        </p:txBody>
      </p:sp>
      <p:pic>
        <p:nvPicPr>
          <p:cNvPr id="10" name="Picture 4" descr="logo">
            <a:extLst>
              <a:ext uri="{FF2B5EF4-FFF2-40B4-BE49-F238E27FC236}">
                <a16:creationId xmlns:a16="http://schemas.microsoft.com/office/drawing/2014/main" id="{CB64CCA8-1375-4D87-BCE6-1D824757A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6A326F71-41C5-403C-B067-45190D54D33B}"/>
              </a:ext>
            </a:extLst>
          </p:cNvPr>
          <p:cNvSpPr/>
          <p:nvPr/>
        </p:nvSpPr>
        <p:spPr>
          <a:xfrm>
            <a:off x="457200" y="2854375"/>
            <a:ext cx="11320272" cy="2080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Hintergrund und Eye-Catcher des 2. Petrus-Briefes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Verbindung zwischen 2. Petrus &amp; Judas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Struktur und Kerngedanken von 2. Petrus &amp; Judas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EAE97AB-BAE8-4185-8CCD-AEE570F4E4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8880"/>
          <a:stretch/>
        </p:blipFill>
        <p:spPr>
          <a:xfrm>
            <a:off x="3819853" y="5052888"/>
            <a:ext cx="1818616" cy="149458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E1817DC-99B2-44BB-A4DF-D3574DC404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199369" y="5024281"/>
            <a:ext cx="1120940" cy="149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7449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Picture 4" descr="logo">
            <a:extLst>
              <a:ext uri="{FF2B5EF4-FFF2-40B4-BE49-F238E27FC236}">
                <a16:creationId xmlns:a16="http://schemas.microsoft.com/office/drawing/2014/main" id="{6F46BA41-AA40-44B0-B963-1D83CFBA7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802971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Picture 4" descr="logo">
            <a:extLst>
              <a:ext uri="{FF2B5EF4-FFF2-40B4-BE49-F238E27FC236}">
                <a16:creationId xmlns:a16="http://schemas.microsoft.com/office/drawing/2014/main" id="{FA509D64-B823-47C6-AE2F-D6A36D660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04834CA-79B2-4AC2-BB84-2BD23AC421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8880"/>
          <a:stretch/>
        </p:blipFill>
        <p:spPr>
          <a:xfrm>
            <a:off x="352424" y="417512"/>
            <a:ext cx="4800601" cy="394526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63051C3-F37B-4F17-A71A-5F69C30C06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381626" y="1881187"/>
            <a:ext cx="344805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961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-9525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199" y="274638"/>
            <a:ext cx="854392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Einleitung in 2. Petrus &amp; Judas</a:t>
            </a:r>
            <a:endParaRPr lang="de-DE" sz="32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</a:endParaRPr>
          </a:p>
        </p:txBody>
      </p:sp>
      <p:pic>
        <p:nvPicPr>
          <p:cNvPr id="10" name="Picture 4" descr="logo">
            <a:extLst>
              <a:ext uri="{FF2B5EF4-FFF2-40B4-BE49-F238E27FC236}">
                <a16:creationId xmlns:a16="http://schemas.microsoft.com/office/drawing/2014/main" id="{CB64CCA8-1375-4D87-BCE6-1D824757A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6A326F71-41C5-403C-B067-45190D54D33B}"/>
              </a:ext>
            </a:extLst>
          </p:cNvPr>
          <p:cNvSpPr/>
          <p:nvPr/>
        </p:nvSpPr>
        <p:spPr>
          <a:xfrm>
            <a:off x="457200" y="2854375"/>
            <a:ext cx="11320272" cy="2080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Hintergrund und Eye-Catcher des 2. Petrus-Briefes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Verbindung zwischen 2. Petrus &amp; Judas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Struktur und Kerngedanken von 2. Petrus &amp; Judas</a:t>
            </a:r>
          </a:p>
        </p:txBody>
      </p:sp>
    </p:spTree>
    <p:extLst>
      <p:ext uri="{BB962C8B-B14F-4D97-AF65-F5344CB8AC3E}">
        <p14:creationId xmlns:p14="http://schemas.microsoft.com/office/powerpoint/2010/main" val="34041106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Hintergrund und Eye-Catcher des 2. Petrus-Briefes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1CA4DC65-4871-4B31-A4DD-53666285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75DD314A-32BA-4C3E-80B7-1774A1CF9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714375" indent="-514350">
              <a:buFont typeface="+mj-lt"/>
              <a:buAutoNum type="alphaLcParenR"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Autorenschaft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(2. Petrus 1,1-2.13-14.17-18; 3,1.15-16)</a:t>
            </a:r>
          </a:p>
          <a:p>
            <a:pPr marL="714375" indent="-514350">
              <a:buFont typeface="+mj-lt"/>
              <a:buAutoNum type="alphaLcParenR"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Abfassungszeit und -ort</a:t>
            </a:r>
          </a:p>
          <a:p>
            <a:pPr marL="200025" indent="0">
              <a:buNone/>
              <a:tabLst>
                <a:tab pos="714375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	 </a:t>
            </a: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Ca. 66-68 n. Chr.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  <a:p>
            <a:pPr marL="714375" indent="-514350">
              <a:buFont typeface="+mj-lt"/>
              <a:buAutoNum type="alphaLcParenR" startAt="3"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Empfänger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(2. Petrus 3,1; vgl. 1,1.10.8.14.17; 1. Petrus 1,1)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A49EAF3-29B9-4FE5-BB5C-3362F36CD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Einleitung in 2. Petrus &amp; Judas</a:t>
            </a:r>
          </a:p>
        </p:txBody>
      </p:sp>
    </p:spTree>
    <p:extLst>
      <p:ext uri="{BB962C8B-B14F-4D97-AF65-F5344CB8AC3E}">
        <p14:creationId xmlns:p14="http://schemas.microsoft.com/office/powerpoint/2010/main" val="33649199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Einleitung in 2. Petrus &amp; Judas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Hintergrund und Eye-Catcher des 2. Petrus-Briefes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1CA4DC65-4871-4B31-A4DD-53666285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75DD314A-32BA-4C3E-80B7-1774A1CF9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714375" indent="-514350">
              <a:buFont typeface="+mj-lt"/>
              <a:buAutoNum type="alphaLcParenR" startAt="4"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Charakteristika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  <a:p>
            <a:pPr marL="942975" lvl="1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Christi Wiederkunft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(1,19; 2,9; 3,3.7-8.10.12.18)</a:t>
            </a:r>
          </a:p>
          <a:p>
            <a:pPr marL="942975" lvl="1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Imperativ = Absicht</a:t>
            </a:r>
          </a:p>
          <a:p>
            <a:pPr marL="657225" lvl="1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57275" lvl="2" indent="0">
              <a:buNone/>
              <a:tabLst>
                <a:tab pos="719138" algn="l"/>
              </a:tabLst>
              <a:defRPr/>
            </a:pPr>
            <a:r>
              <a:rPr lang="de-DE" sz="28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	5x in Kapitel 1</a:t>
            </a:r>
          </a:p>
          <a:p>
            <a:pPr marL="1057275" lvl="2" indent="0">
              <a:buNone/>
              <a:tabLst>
                <a:tab pos="719138" algn="l"/>
              </a:tabLst>
              <a:defRPr/>
            </a:pPr>
            <a:r>
              <a:rPr lang="de-DE" sz="28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	0x in Kapitel 2</a:t>
            </a:r>
          </a:p>
          <a:p>
            <a:pPr marL="1057275" lvl="2" indent="0">
              <a:buNone/>
              <a:tabLst>
                <a:tab pos="719138" algn="l"/>
              </a:tabLst>
              <a:defRPr/>
            </a:pPr>
            <a:r>
              <a:rPr lang="de-DE" sz="28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	5x in Kapitel 3</a:t>
            </a:r>
          </a:p>
          <a:p>
            <a:pPr marL="942975" lvl="1">
              <a:tabLst>
                <a:tab pos="719138" algn="l"/>
              </a:tabLst>
              <a:defRPr/>
            </a:pP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C32F672-2EED-437E-A6AA-CF601C613E8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7" y="3587433"/>
            <a:ext cx="5457825" cy="25628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59840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Einleitung in 2. Petrus &amp; Judas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Hintergrund und Eye-Catcher des 2. Petrus-Briefes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1CA4DC65-4871-4B31-A4DD-53666285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75DD314A-32BA-4C3E-80B7-1774A1CF9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714375" indent="-514350">
              <a:buFont typeface="+mj-lt"/>
              <a:buAutoNum type="alphaLcParenR" startAt="4"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Charakteristika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  <a:p>
            <a:pPr marL="942975" lvl="1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Bindewörter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FAD5CDC-E0B9-4C59-B253-0EEA67AD468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569" y="3029268"/>
            <a:ext cx="7621905" cy="3387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550246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Einleitung in 2. Petrus &amp; Judas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Hintergrund und Eye-Catcher des 2. Petrus-Briefes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1CA4DC65-4871-4B31-A4DD-53666285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75DD314A-32BA-4C3E-80B7-1774A1CF9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714375" indent="-514350">
              <a:buFont typeface="+mj-lt"/>
              <a:buAutoNum type="alphaLcParenR" startAt="4"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Charakteristika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  <a:p>
            <a:pPr marL="942975" lvl="1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Bindewörter</a:t>
            </a:r>
          </a:p>
          <a:p>
            <a:pPr marL="942975" lvl="1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Brief-Beginn und -Schluss</a:t>
            </a:r>
          </a:p>
          <a:p>
            <a:pPr marL="657225" lvl="1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		 Erkenntnis Jesu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(1,2.8; 2,20; 3,18)</a:t>
            </a:r>
          </a:p>
          <a:p>
            <a:pPr marL="0" lvl="1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  <a:p>
            <a:pPr marL="0" lvl="1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</a:t>
            </a:r>
            <a:r>
              <a:rPr lang="de-DE" kern="0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Lies</a:t>
            </a: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die Bibel, </a:t>
            </a:r>
            <a:r>
              <a:rPr lang="de-DE" kern="0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bet</a:t>
            </a: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‘ jeden Tag…</a:t>
            </a:r>
            <a:endParaRPr lang="de-DE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9242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Hintergrund und Eye-Catcher des 2. Petrus-Briefes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1CA4DC65-4871-4B31-A4DD-53666285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75DD314A-32BA-4C3E-80B7-1774A1CF9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714375" indent="-514350">
              <a:buFont typeface="+mj-lt"/>
              <a:buAutoNum type="alphaLcParenR" startAt="5"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Themen des Briefes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  <a:p>
            <a:pPr marL="942975" lvl="1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Erkenntnis von Christus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(1,2.8; 2,20; 3,18)</a:t>
            </a:r>
          </a:p>
          <a:p>
            <a:pPr marL="942975" lvl="1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„Diese Dinge“: Guter Wandel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(1,5-15; 3,11.14.16)</a:t>
            </a: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  <a:p>
            <a:pPr marL="942975" lvl="1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Falsche Lehrer und Spötter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(2,1-22; 3,3ff)</a:t>
            </a:r>
          </a:p>
          <a:p>
            <a:pPr marL="942975" lvl="1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Christi Wiederkunft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(1,19; 2,9; 3,3.7-8.10.12.18)</a:t>
            </a: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00025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A49EAF3-29B9-4FE5-BB5C-3362F36CD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Einleitung in 2. Petrus &amp; Judas</a:t>
            </a:r>
          </a:p>
        </p:txBody>
      </p:sp>
    </p:spTree>
    <p:extLst>
      <p:ext uri="{BB962C8B-B14F-4D97-AF65-F5344CB8AC3E}">
        <p14:creationId xmlns:p14="http://schemas.microsoft.com/office/powerpoint/2010/main" val="292858953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Verbindung zwischen 2. Petrus &amp; Judas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1CA4DC65-4871-4B31-A4DD-53666285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75DD314A-32BA-4C3E-80B7-1774A1CF9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Judas-Brief</a:t>
            </a:r>
          </a:p>
          <a:p>
            <a:pPr marL="542925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Autor: Halbbruder Jesu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(Johannes 7,5; Apostelgeschichte 1,14)</a:t>
            </a:r>
          </a:p>
          <a:p>
            <a:pPr marL="542925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Viele AT-Verweise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(5.7.9.11.14)</a:t>
            </a:r>
          </a:p>
          <a:p>
            <a:pPr marL="542925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Viele Dreiklänge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(z.B. Judas 2.8)</a:t>
            </a:r>
          </a:p>
          <a:p>
            <a:pPr marL="542925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Brief-Beginn und –Schluss</a:t>
            </a:r>
          </a:p>
          <a:p>
            <a:pPr marL="200025" indent="0">
              <a:buNone/>
              <a:tabLst>
                <a:tab pos="542925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	 </a:t>
            </a: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Bewahrung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(Judas 1.25)</a:t>
            </a:r>
          </a:p>
          <a:p>
            <a:pPr marL="542925"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A49EAF3-29B9-4FE5-BB5C-3362F36CD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Einleitung in 2. Petrus &amp; Judas</a:t>
            </a:r>
          </a:p>
        </p:txBody>
      </p:sp>
    </p:spTree>
    <p:extLst>
      <p:ext uri="{BB962C8B-B14F-4D97-AF65-F5344CB8AC3E}">
        <p14:creationId xmlns:p14="http://schemas.microsoft.com/office/powerpoint/2010/main" val="18105043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937</Words>
  <Application>Microsoft Office PowerPoint</Application>
  <PresentationFormat>Breitbild</PresentationFormat>
  <Paragraphs>148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 ESSENCE</vt:lpstr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Einleitung in 2. Petrus &amp; Judas</dc:title>
  <dc:creator>Sascha Kriegler</dc:creator>
  <cp:lastModifiedBy>Sascha Kriegler</cp:lastModifiedBy>
  <cp:revision>478</cp:revision>
  <dcterms:created xsi:type="dcterms:W3CDTF">2015-12-06T14:34:46Z</dcterms:created>
  <dcterms:modified xsi:type="dcterms:W3CDTF">2021-01-17T07:27:07Z</dcterms:modified>
</cp:coreProperties>
</file>