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48" r:id="rId1"/>
  </p:sldMasterIdLst>
  <p:sldIdLst>
    <p:sldId id="585" r:id="rId2"/>
    <p:sldId id="700" r:id="rId3"/>
    <p:sldId id="682" r:id="rId4"/>
    <p:sldId id="715" r:id="rId5"/>
    <p:sldId id="716" r:id="rId6"/>
    <p:sldId id="717" r:id="rId7"/>
    <p:sldId id="718" r:id="rId8"/>
    <p:sldId id="719" r:id="rId9"/>
    <p:sldId id="720" r:id="rId10"/>
    <p:sldId id="721" r:id="rId11"/>
    <p:sldId id="722" r:id="rId12"/>
    <p:sldId id="723" r:id="rId13"/>
    <p:sldId id="421" r:id="rId14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00"/>
    <a:srgbClr val="FF0000"/>
    <a:srgbClr val="EAEFF7"/>
    <a:srgbClr val="D2DEE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81" autoAdjust="0"/>
    <p:restoredTop sz="94667" autoAdjust="0"/>
  </p:normalViewPr>
  <p:slideViewPr>
    <p:cSldViewPr snapToGrid="0">
      <p:cViewPr varScale="1">
        <p:scale>
          <a:sx n="95" d="100"/>
          <a:sy n="95" d="100"/>
        </p:scale>
        <p:origin x="78" y="300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12.09.2021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771495932"/>
      </p:ext>
    </p:extLst>
  </p:cSld>
  <p:clrMapOvr>
    <a:masterClrMapping/>
  </p:clrMapOvr>
  <p:transition spd="slow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12.09.2021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871670472"/>
      </p:ext>
    </p:extLst>
  </p:cSld>
  <p:clrMapOvr>
    <a:masterClrMapping/>
  </p:clrMapOvr>
  <p:transition spd="slow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12.09.2021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605043151"/>
      </p:ext>
    </p:extLst>
  </p:cSld>
  <p:clrMapOvr>
    <a:masterClrMapping/>
  </p:clrMapOvr>
  <p:transition spd="slow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12.09.2021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644172780"/>
      </p:ext>
    </p:extLst>
  </p:cSld>
  <p:clrMapOvr>
    <a:masterClrMapping/>
  </p:clrMapOvr>
  <p:transition spd="slow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12.09.2021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411488032"/>
      </p:ext>
    </p:extLst>
  </p:cSld>
  <p:clrMapOvr>
    <a:masterClrMapping/>
  </p:clrMapOvr>
  <p:transition spd="slow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12.09.2021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869247348"/>
      </p:ext>
    </p:extLst>
  </p:cSld>
  <p:clrMapOvr>
    <a:masterClrMapping/>
  </p:clrMapOvr>
  <p:transition spd="slow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12.09.2021</a:t>
            </a:fld>
            <a:endParaRPr lang="de-DE" dirty="0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90432089"/>
      </p:ext>
    </p:extLst>
  </p:cSld>
  <p:clrMapOvr>
    <a:masterClrMapping/>
  </p:clrMapOvr>
  <p:transition spd="slow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12.09.2021</a:t>
            </a:fld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022129096"/>
      </p:ext>
    </p:extLst>
  </p:cSld>
  <p:clrMapOvr>
    <a:masterClrMapping/>
  </p:clrMapOvr>
  <p:transition spd="slow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12.09.2021</a:t>
            </a:fld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904582740"/>
      </p:ext>
    </p:extLst>
  </p:cSld>
  <p:clrMapOvr>
    <a:masterClrMapping/>
  </p:clrMapOvr>
  <p:transition spd="slow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12.09.2021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78978406"/>
      </p:ext>
    </p:extLst>
  </p:cSld>
  <p:clrMapOvr>
    <a:masterClrMapping/>
  </p:clrMapOvr>
  <p:transition spd="slow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12.09.2021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746559822"/>
      </p:ext>
    </p:extLst>
  </p:cSld>
  <p:clrMapOvr>
    <a:masterClrMapping/>
  </p:clrMapOvr>
  <p:transition spd="slow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B78052-0DDC-454C-BFA8-EE9E5D62F210}" type="datetimeFigureOut">
              <a:rPr lang="de-DE" smtClean="0"/>
              <a:t>12.09.2021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245941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fade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pngimg.com/download/77618" TargetMode="Externa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pixabay.com/de/geschenk-paket-parzelle-box-311970/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pixabay.com/de/geschenk-paket-parzelle-box-311970/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llipse 1"/>
          <p:cNvSpPr/>
          <p:nvPr/>
        </p:nvSpPr>
        <p:spPr>
          <a:xfrm>
            <a:off x="0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pic>
        <p:nvPicPr>
          <p:cNvPr id="4" name="Picture 4" descr="logo">
            <a:extLst>
              <a:ext uri="{FF2B5EF4-FFF2-40B4-BE49-F238E27FC236}">
                <a16:creationId xmlns:a16="http://schemas.microsoft.com/office/drawing/2014/main" id="{FA509D64-B823-47C6-AE2F-D6A36D6605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996803" y="5656017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938300227"/>
      </p:ext>
    </p:extLst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llipse 5"/>
          <p:cNvSpPr/>
          <p:nvPr/>
        </p:nvSpPr>
        <p:spPr>
          <a:xfrm>
            <a:off x="0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4" name="Rectangle 5"/>
          <p:cNvSpPr txBox="1">
            <a:spLocks noChangeArrowheads="1"/>
          </p:cNvSpPr>
          <p:nvPr/>
        </p:nvSpPr>
        <p:spPr bwMode="auto">
          <a:xfrm>
            <a:off x="457200" y="6424613"/>
            <a:ext cx="11234928" cy="433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2400" dirty="0">
                <a:solidFill>
                  <a:srgbClr val="00B0F0"/>
                </a:solidFill>
                <a:latin typeface="AR ESSENCE" panose="02000000000000000000" pitchFamily="2" charset="0"/>
                <a:cs typeface="Arial" charset="0"/>
              </a:rPr>
              <a:t>Gerettet vom Tod zum Leben</a:t>
            </a:r>
          </a:p>
        </p:txBody>
      </p:sp>
      <p:sp>
        <p:nvSpPr>
          <p:cNvPr id="10" name="Rectangle 5">
            <a:extLst>
              <a:ext uri="{FF2B5EF4-FFF2-40B4-BE49-F238E27FC236}">
                <a16:creationId xmlns:a16="http://schemas.microsoft.com/office/drawing/2014/main" id="{17920231-FEF0-42E1-BDCD-9BB43CC5417A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274638"/>
            <a:ext cx="8524875" cy="17145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de-DE" sz="54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AR ESSENCE" panose="02000000000000000000" pitchFamily="2" charset="0"/>
              </a:rPr>
              <a:t>3. Durch Glauben</a:t>
            </a:r>
            <a:endParaRPr lang="de-DE" sz="5400" dirty="0">
              <a:solidFill>
                <a:schemeClr val="accent4">
                  <a:lumMod val="60000"/>
                  <a:lumOff val="40000"/>
                </a:schemeClr>
              </a:solidFill>
              <a:latin typeface="AR ESSENCE" panose="02000000000000000000" pitchFamily="2" charset="0"/>
            </a:endParaRPr>
          </a:p>
        </p:txBody>
      </p:sp>
      <p:pic>
        <p:nvPicPr>
          <p:cNvPr id="13" name="Picture 4" descr="logo">
            <a:extLst>
              <a:ext uri="{FF2B5EF4-FFF2-40B4-BE49-F238E27FC236}">
                <a16:creationId xmlns:a16="http://schemas.microsoft.com/office/drawing/2014/main" id="{1CA4DC65-4871-4B31-A4DD-5366628504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996803" y="5656017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Rectangle 6">
            <a:extLst>
              <a:ext uri="{FF2B5EF4-FFF2-40B4-BE49-F238E27FC236}">
                <a16:creationId xmlns:a16="http://schemas.microsoft.com/office/drawing/2014/main" id="{75DD314A-32BA-4C3E-80B7-1774A1CF96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916113"/>
            <a:ext cx="11234928" cy="453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Ist der Glaube nicht doch dein Verdienst?</a:t>
            </a:r>
            <a:endParaRPr lang="de-DE" kern="0" dirty="0">
              <a:solidFill>
                <a:schemeClr val="accent4">
                  <a:lumMod val="60000"/>
                  <a:lumOff val="40000"/>
                </a:schemeClr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</a:endParaRPr>
          </a:p>
          <a:p>
            <a:pPr marL="712788"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„das nicht aus euch, Gottes Gabe ist es“</a:t>
            </a:r>
            <a:endParaRPr lang="de-DE" kern="0" dirty="0">
              <a:solidFill>
                <a:schemeClr val="accent1">
                  <a:lumMod val="60000"/>
                  <a:lumOff val="40000"/>
                </a:schemeClr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</a:endParaRPr>
          </a:p>
          <a:p>
            <a:pPr marL="712788"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Der Glaube ist Bestandteil der rettenden Gabe Gottes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(vgl. Philipper 1,29; Apostelgeschichte 3,16; 2. Petrus 1,1)</a:t>
            </a:r>
          </a:p>
          <a:p>
            <a:pPr marL="0" indent="0">
              <a:buNone/>
              <a:tabLst>
                <a:tab pos="719138" algn="l"/>
              </a:tabLst>
              <a:defRPr/>
            </a:pPr>
            <a:endParaRPr lang="de-DE" kern="0" dirty="0"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  <a:tabLst>
                <a:tab pos="719138" algn="l"/>
              </a:tabLst>
              <a:defRPr/>
            </a:pPr>
            <a:endParaRPr lang="de-DE" kern="0" dirty="0"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AB8C51A0-FFE7-41D7-B11D-86F1C3D8DEA7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040" r="16752" b="8524"/>
          <a:stretch/>
        </p:blipFill>
        <p:spPr>
          <a:xfrm>
            <a:off x="7988808" y="3981390"/>
            <a:ext cx="2324653" cy="224612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2" name="Rechteck 11">
            <a:extLst>
              <a:ext uri="{FF2B5EF4-FFF2-40B4-BE49-F238E27FC236}">
                <a16:creationId xmlns:a16="http://schemas.microsoft.com/office/drawing/2014/main" id="{70F821D7-74B0-4D96-A29E-5184C1231330}"/>
              </a:ext>
            </a:extLst>
          </p:cNvPr>
          <p:cNvSpPr/>
          <p:nvPr/>
        </p:nvSpPr>
        <p:spPr>
          <a:xfrm>
            <a:off x="9129713" y="6141399"/>
            <a:ext cx="186709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dirty="0">
                <a:solidFill>
                  <a:schemeClr val="bg1"/>
                </a:solidFill>
              </a:rPr>
              <a:t>alicdn.com</a:t>
            </a:r>
          </a:p>
        </p:txBody>
      </p:sp>
    </p:spTree>
    <p:extLst>
      <p:ext uri="{BB962C8B-B14F-4D97-AF65-F5344CB8AC3E}">
        <p14:creationId xmlns:p14="http://schemas.microsoft.com/office/powerpoint/2010/main" val="1267291624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llipse 5"/>
          <p:cNvSpPr/>
          <p:nvPr/>
        </p:nvSpPr>
        <p:spPr>
          <a:xfrm>
            <a:off x="0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4" name="Rectangle 5"/>
          <p:cNvSpPr txBox="1">
            <a:spLocks noChangeArrowheads="1"/>
          </p:cNvSpPr>
          <p:nvPr/>
        </p:nvSpPr>
        <p:spPr bwMode="auto">
          <a:xfrm>
            <a:off x="457200" y="6424613"/>
            <a:ext cx="11234928" cy="433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2400" dirty="0">
                <a:solidFill>
                  <a:srgbClr val="00B0F0"/>
                </a:solidFill>
                <a:latin typeface="AR ESSENCE" panose="02000000000000000000" pitchFamily="2" charset="0"/>
                <a:cs typeface="Arial" charset="0"/>
              </a:rPr>
              <a:t>Gerettet vom Tod zum Leben</a:t>
            </a:r>
          </a:p>
        </p:txBody>
      </p:sp>
      <p:sp>
        <p:nvSpPr>
          <p:cNvPr id="10" name="Rectangle 5">
            <a:extLst>
              <a:ext uri="{FF2B5EF4-FFF2-40B4-BE49-F238E27FC236}">
                <a16:creationId xmlns:a16="http://schemas.microsoft.com/office/drawing/2014/main" id="{17920231-FEF0-42E1-BDCD-9BB43CC5417A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274638"/>
            <a:ext cx="8524875" cy="17145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de-DE" sz="54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AR ESSENCE" panose="02000000000000000000" pitchFamily="2" charset="0"/>
              </a:rPr>
              <a:t>4. Zu Werken</a:t>
            </a:r>
            <a:endParaRPr lang="de-DE" sz="5400" dirty="0">
              <a:solidFill>
                <a:schemeClr val="accent4">
                  <a:lumMod val="60000"/>
                  <a:lumOff val="40000"/>
                </a:schemeClr>
              </a:solidFill>
              <a:latin typeface="AR ESSENCE" panose="02000000000000000000" pitchFamily="2" charset="0"/>
            </a:endParaRPr>
          </a:p>
        </p:txBody>
      </p:sp>
      <p:pic>
        <p:nvPicPr>
          <p:cNvPr id="13" name="Picture 4" descr="logo">
            <a:extLst>
              <a:ext uri="{FF2B5EF4-FFF2-40B4-BE49-F238E27FC236}">
                <a16:creationId xmlns:a16="http://schemas.microsoft.com/office/drawing/2014/main" id="{1CA4DC65-4871-4B31-A4DD-5366628504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996803" y="5656017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Rectangle 6">
            <a:extLst>
              <a:ext uri="{FF2B5EF4-FFF2-40B4-BE49-F238E27FC236}">
                <a16:creationId xmlns:a16="http://schemas.microsoft.com/office/drawing/2014/main" id="{75DD314A-32BA-4C3E-80B7-1774A1CF96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916113"/>
            <a:ext cx="11234928" cy="453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… als neu geschaffenes Meisterstück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(Epheser 4,24;			     2. Korinther 5,17; vgl. Römer 1,20)</a:t>
            </a:r>
          </a:p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… nicht ZUM Glauben, sondern IM Glauben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(Römer 3,20.28)</a:t>
            </a:r>
            <a:endParaRPr lang="de-DE" kern="0" dirty="0"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  <a:tabLst>
                <a:tab pos="719138" algn="l"/>
              </a:tabLst>
              <a:defRPr/>
            </a:pPr>
            <a:endParaRPr lang="de-DE" kern="0" dirty="0"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  <a:cs typeface="Verdana" panose="020B0604030504040204" pitchFamily="34" charset="0"/>
              <a:sym typeface="Wingdings" pitchFamily="2" charset="2"/>
            </a:endParaRPr>
          </a:p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Einen Geretteten drängt es zu guten Werken				  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(vgl. Epheser 4-6; Philipper 2,12-13; Kolosser 1,10;			  Titus 2,14; Jakobus 2,14-26)</a:t>
            </a:r>
          </a:p>
          <a:p>
            <a:pPr marL="0" indent="0">
              <a:buNone/>
              <a:tabLst>
                <a:tab pos="719138" algn="l"/>
              </a:tabLst>
              <a:defRPr/>
            </a:pPr>
            <a:endParaRPr lang="de-DE" kern="0" dirty="0"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0A0C3F18-88E8-477E-BF3D-B2418D4986E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8220266" y="2754817"/>
            <a:ext cx="3599688" cy="35996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6909593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llipse 1"/>
          <p:cNvSpPr/>
          <p:nvPr/>
        </p:nvSpPr>
        <p:spPr>
          <a:xfrm>
            <a:off x="-9525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8" name="Rectangle 5"/>
          <p:cNvSpPr txBox="1">
            <a:spLocks noChangeArrowheads="1"/>
          </p:cNvSpPr>
          <p:nvPr/>
        </p:nvSpPr>
        <p:spPr>
          <a:xfrm>
            <a:off x="457199" y="274638"/>
            <a:ext cx="8543925" cy="17145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de-DE" sz="5400" b="1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</a:rPr>
              <a:t>Gerettet vom Tod zum Leben</a:t>
            </a:r>
            <a:endParaRPr lang="de-DE" sz="3200" b="1" dirty="0">
              <a:solidFill>
                <a:schemeClr val="accent4">
                  <a:lumMod val="60000"/>
                  <a:lumOff val="40000"/>
                </a:schemeClr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</a:endParaRPr>
          </a:p>
        </p:txBody>
      </p:sp>
      <p:pic>
        <p:nvPicPr>
          <p:cNvPr id="10" name="Picture 4" descr="logo">
            <a:extLst>
              <a:ext uri="{FF2B5EF4-FFF2-40B4-BE49-F238E27FC236}">
                <a16:creationId xmlns:a16="http://schemas.microsoft.com/office/drawing/2014/main" id="{CB64CCA8-1375-4D87-BCE6-1D824757A26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996803" y="5656017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5">
            <a:extLst>
              <a:ext uri="{FF2B5EF4-FFF2-40B4-BE49-F238E27FC236}">
                <a16:creationId xmlns:a16="http://schemas.microsoft.com/office/drawing/2014/main" id="{A8B458F8-3602-4898-BE61-0B2AF11AEB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2151063"/>
            <a:ext cx="8543924" cy="607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360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cs typeface="Arial" charset="0"/>
              </a:rPr>
              <a:t>Epheser 2,6-10</a:t>
            </a:r>
          </a:p>
        </p:txBody>
      </p:sp>
      <p:sp>
        <p:nvSpPr>
          <p:cNvPr id="12" name="Rechteck 11">
            <a:extLst>
              <a:ext uri="{FF2B5EF4-FFF2-40B4-BE49-F238E27FC236}">
                <a16:creationId xmlns:a16="http://schemas.microsoft.com/office/drawing/2014/main" id="{6A326F71-41C5-403C-B067-45190D54D33B}"/>
              </a:ext>
            </a:extLst>
          </p:cNvPr>
          <p:cNvSpPr/>
          <p:nvPr/>
        </p:nvSpPr>
        <p:spPr>
          <a:xfrm>
            <a:off x="457200" y="3246260"/>
            <a:ext cx="11320272" cy="26407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14375" lvl="0" indent="-714375" eaLnBrk="0" fontAlgn="base" hangingPunct="0">
              <a:spcBef>
                <a:spcPct val="20000"/>
              </a:spcBef>
              <a:spcAft>
                <a:spcPct val="0"/>
              </a:spcAft>
              <a:buFont typeface="+mj-lt"/>
              <a:buAutoNum type="arabicPeriod"/>
              <a:tabLst>
                <a:tab pos="714375" algn="l"/>
              </a:tabLst>
            </a:pPr>
            <a:r>
              <a:rPr lang="de-DE" sz="360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Durch Gott (Verse 6-7)</a:t>
            </a:r>
          </a:p>
          <a:p>
            <a:pPr marL="714375" lvl="0" indent="-714375" eaLnBrk="0" fontAlgn="base" hangingPunct="0">
              <a:spcBef>
                <a:spcPct val="20000"/>
              </a:spcBef>
              <a:spcAft>
                <a:spcPct val="0"/>
              </a:spcAft>
              <a:buFont typeface="+mj-lt"/>
              <a:buAutoNum type="arabicPeriod"/>
              <a:tabLst>
                <a:tab pos="714375" algn="l"/>
              </a:tabLst>
            </a:pPr>
            <a:r>
              <a:rPr lang="de-DE" sz="360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Aus Gnade (Verse 8-9)</a:t>
            </a:r>
          </a:p>
          <a:p>
            <a:pPr marL="714375" lvl="0" indent="-714375" eaLnBrk="0" fontAlgn="base" hangingPunct="0">
              <a:spcBef>
                <a:spcPct val="20000"/>
              </a:spcBef>
              <a:spcAft>
                <a:spcPct val="0"/>
              </a:spcAft>
              <a:buFont typeface="+mj-lt"/>
              <a:buAutoNum type="arabicPeriod"/>
              <a:tabLst>
                <a:tab pos="714375" algn="l"/>
              </a:tabLst>
            </a:pPr>
            <a:r>
              <a:rPr lang="de-DE" sz="360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Durch Glauben (Verse 8-9)</a:t>
            </a:r>
          </a:p>
          <a:p>
            <a:pPr marL="714375" lvl="0" indent="-714375" eaLnBrk="0" fontAlgn="base" hangingPunct="0">
              <a:spcBef>
                <a:spcPct val="20000"/>
              </a:spcBef>
              <a:spcAft>
                <a:spcPct val="0"/>
              </a:spcAft>
              <a:buFont typeface="+mj-lt"/>
              <a:buAutoNum type="arabicPeriod"/>
              <a:tabLst>
                <a:tab pos="714375" algn="l"/>
              </a:tabLst>
            </a:pPr>
            <a:r>
              <a:rPr lang="de-DE" sz="360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Zu Werken (Vers 10)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137046B4-4313-43E1-9EC8-E2E9CD58A4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39294" y="3699122"/>
            <a:ext cx="5324094" cy="1734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  <a:sym typeface="Wingdings" pitchFamily="2" charset="2"/>
              </a:rPr>
              <a:t> </a:t>
            </a:r>
            <a:r>
              <a:rPr lang="de-DE" kern="0" dirty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Gerettet zu werden kostet uns nichts. Ein Jünger Jesu zu sein kostet uns alles!</a:t>
            </a:r>
            <a:endParaRPr lang="de-DE" kern="0" dirty="0"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1293515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llipse 1"/>
          <p:cNvSpPr/>
          <p:nvPr/>
        </p:nvSpPr>
        <p:spPr>
          <a:xfrm>
            <a:off x="0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pic>
        <p:nvPicPr>
          <p:cNvPr id="4" name="Picture 4" descr="logo">
            <a:extLst>
              <a:ext uri="{FF2B5EF4-FFF2-40B4-BE49-F238E27FC236}">
                <a16:creationId xmlns:a16="http://schemas.microsoft.com/office/drawing/2014/main" id="{6F46BA41-AA40-44B0-B963-1D83CFBA786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996803" y="5656017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028029711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llipse 1"/>
          <p:cNvSpPr/>
          <p:nvPr/>
        </p:nvSpPr>
        <p:spPr>
          <a:xfrm>
            <a:off x="-9525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8" name="Rectangle 5"/>
          <p:cNvSpPr txBox="1">
            <a:spLocks noChangeArrowheads="1"/>
          </p:cNvSpPr>
          <p:nvPr/>
        </p:nvSpPr>
        <p:spPr>
          <a:xfrm>
            <a:off x="457199" y="274638"/>
            <a:ext cx="8543925" cy="17145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de-DE" sz="5400" b="1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</a:rPr>
              <a:t>Gerettet vom Tod zum Leben</a:t>
            </a:r>
            <a:endParaRPr lang="de-DE" sz="3200" b="1" dirty="0">
              <a:solidFill>
                <a:schemeClr val="accent4">
                  <a:lumMod val="60000"/>
                  <a:lumOff val="40000"/>
                </a:schemeClr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</a:endParaRPr>
          </a:p>
        </p:txBody>
      </p:sp>
      <p:pic>
        <p:nvPicPr>
          <p:cNvPr id="10" name="Picture 4" descr="logo">
            <a:extLst>
              <a:ext uri="{FF2B5EF4-FFF2-40B4-BE49-F238E27FC236}">
                <a16:creationId xmlns:a16="http://schemas.microsoft.com/office/drawing/2014/main" id="{CB64CCA8-1375-4D87-BCE6-1D824757A26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996803" y="5656017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5">
            <a:extLst>
              <a:ext uri="{FF2B5EF4-FFF2-40B4-BE49-F238E27FC236}">
                <a16:creationId xmlns:a16="http://schemas.microsoft.com/office/drawing/2014/main" id="{A8B458F8-3602-4898-BE61-0B2AF11AEB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2151063"/>
            <a:ext cx="8543924" cy="607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360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cs typeface="Arial" charset="0"/>
              </a:rPr>
              <a:t>Epheser 2,6-10</a:t>
            </a:r>
          </a:p>
        </p:txBody>
      </p:sp>
      <p:sp>
        <p:nvSpPr>
          <p:cNvPr id="12" name="Rechteck 11">
            <a:extLst>
              <a:ext uri="{FF2B5EF4-FFF2-40B4-BE49-F238E27FC236}">
                <a16:creationId xmlns:a16="http://schemas.microsoft.com/office/drawing/2014/main" id="{6A326F71-41C5-403C-B067-45190D54D33B}"/>
              </a:ext>
            </a:extLst>
          </p:cNvPr>
          <p:cNvSpPr/>
          <p:nvPr/>
        </p:nvSpPr>
        <p:spPr>
          <a:xfrm>
            <a:off x="457200" y="3246260"/>
            <a:ext cx="11320272" cy="26407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14375" lvl="0" indent="-714375" eaLnBrk="0" fontAlgn="base" hangingPunct="0">
              <a:spcBef>
                <a:spcPct val="20000"/>
              </a:spcBef>
              <a:spcAft>
                <a:spcPct val="0"/>
              </a:spcAft>
              <a:buFont typeface="+mj-lt"/>
              <a:buAutoNum type="arabicPeriod"/>
              <a:tabLst>
                <a:tab pos="714375" algn="l"/>
              </a:tabLst>
            </a:pPr>
            <a:r>
              <a:rPr lang="de-DE" sz="360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Durch Gott (Verse 6-7)</a:t>
            </a:r>
          </a:p>
          <a:p>
            <a:pPr marL="714375" lvl="0" indent="-714375" eaLnBrk="0" fontAlgn="base" hangingPunct="0">
              <a:spcBef>
                <a:spcPct val="20000"/>
              </a:spcBef>
              <a:spcAft>
                <a:spcPct val="0"/>
              </a:spcAft>
              <a:buFont typeface="+mj-lt"/>
              <a:buAutoNum type="arabicPeriod"/>
              <a:tabLst>
                <a:tab pos="714375" algn="l"/>
              </a:tabLst>
            </a:pPr>
            <a:r>
              <a:rPr lang="de-DE" sz="360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Aus Gnade (Verse 8-9)</a:t>
            </a:r>
          </a:p>
          <a:p>
            <a:pPr marL="714375" lvl="0" indent="-714375" eaLnBrk="0" fontAlgn="base" hangingPunct="0">
              <a:spcBef>
                <a:spcPct val="20000"/>
              </a:spcBef>
              <a:spcAft>
                <a:spcPct val="0"/>
              </a:spcAft>
              <a:buFont typeface="+mj-lt"/>
              <a:buAutoNum type="arabicPeriod"/>
              <a:tabLst>
                <a:tab pos="714375" algn="l"/>
              </a:tabLst>
            </a:pPr>
            <a:r>
              <a:rPr lang="de-DE" sz="360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Durch Glauben (Verse 8-9)</a:t>
            </a:r>
          </a:p>
          <a:p>
            <a:pPr marL="714375" lvl="0" indent="-714375" eaLnBrk="0" fontAlgn="base" hangingPunct="0">
              <a:spcBef>
                <a:spcPct val="20000"/>
              </a:spcBef>
              <a:spcAft>
                <a:spcPct val="0"/>
              </a:spcAft>
              <a:buFont typeface="+mj-lt"/>
              <a:buAutoNum type="arabicPeriod"/>
              <a:tabLst>
                <a:tab pos="714375" algn="l"/>
              </a:tabLst>
            </a:pPr>
            <a:r>
              <a:rPr lang="de-DE" sz="360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Zu Werken (Vers 10)</a:t>
            </a:r>
          </a:p>
        </p:txBody>
      </p:sp>
    </p:spTree>
    <p:extLst>
      <p:ext uri="{BB962C8B-B14F-4D97-AF65-F5344CB8AC3E}">
        <p14:creationId xmlns:p14="http://schemas.microsoft.com/office/powerpoint/2010/main" val="416394037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llipse 5"/>
          <p:cNvSpPr/>
          <p:nvPr/>
        </p:nvSpPr>
        <p:spPr>
          <a:xfrm>
            <a:off x="0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4" name="Rectangle 5"/>
          <p:cNvSpPr txBox="1">
            <a:spLocks noChangeArrowheads="1"/>
          </p:cNvSpPr>
          <p:nvPr/>
        </p:nvSpPr>
        <p:spPr bwMode="auto">
          <a:xfrm>
            <a:off x="457200" y="6424613"/>
            <a:ext cx="11234928" cy="433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2400" dirty="0">
                <a:solidFill>
                  <a:srgbClr val="00B0F0"/>
                </a:solidFill>
                <a:latin typeface="AR ESSENCE" panose="02000000000000000000" pitchFamily="2" charset="0"/>
                <a:cs typeface="Arial" charset="0"/>
              </a:rPr>
              <a:t>Gerettet vom Tod zum Leben</a:t>
            </a:r>
          </a:p>
        </p:txBody>
      </p:sp>
      <p:sp>
        <p:nvSpPr>
          <p:cNvPr id="10" name="Rectangle 5">
            <a:extLst>
              <a:ext uri="{FF2B5EF4-FFF2-40B4-BE49-F238E27FC236}">
                <a16:creationId xmlns:a16="http://schemas.microsoft.com/office/drawing/2014/main" id="{17920231-FEF0-42E1-BDCD-9BB43CC5417A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274638"/>
            <a:ext cx="8524875" cy="17145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de-DE" sz="54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AR ESSENCE" panose="02000000000000000000" pitchFamily="2" charset="0"/>
              </a:rPr>
              <a:t>1. Durch Gott</a:t>
            </a:r>
            <a:endParaRPr lang="de-DE" sz="5400" dirty="0">
              <a:solidFill>
                <a:schemeClr val="accent4">
                  <a:lumMod val="60000"/>
                  <a:lumOff val="40000"/>
                </a:schemeClr>
              </a:solidFill>
              <a:latin typeface="AR ESSENCE" panose="02000000000000000000" pitchFamily="2" charset="0"/>
            </a:endParaRPr>
          </a:p>
        </p:txBody>
      </p:sp>
      <p:pic>
        <p:nvPicPr>
          <p:cNvPr id="13" name="Picture 4" descr="logo">
            <a:extLst>
              <a:ext uri="{FF2B5EF4-FFF2-40B4-BE49-F238E27FC236}">
                <a16:creationId xmlns:a16="http://schemas.microsoft.com/office/drawing/2014/main" id="{1CA4DC65-4871-4B31-A4DD-5366628504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996803" y="5656017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Rectangle 6">
            <a:extLst>
              <a:ext uri="{FF2B5EF4-FFF2-40B4-BE49-F238E27FC236}">
                <a16:creationId xmlns:a16="http://schemas.microsoft.com/office/drawing/2014/main" id="{75DD314A-32BA-4C3E-80B7-1774A1CF96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916113"/>
            <a:ext cx="11234928" cy="453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Er hat</a:t>
            </a:r>
          </a:p>
          <a:p>
            <a:pPr marL="712788"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lebendig gemacht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(Römer 6,4)</a:t>
            </a:r>
          </a:p>
          <a:p>
            <a:pPr marL="712788"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mitauferweckt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(Kolosser 2,12; vgl. Epheser 1,20)</a:t>
            </a:r>
          </a:p>
          <a:p>
            <a:pPr marL="712788"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mitsitzen lassen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(Philipper 3,20-21; vgl. Epheser 1,20-23)</a:t>
            </a:r>
          </a:p>
          <a:p>
            <a:pPr marL="0" indent="0">
              <a:buNone/>
              <a:tabLst>
                <a:tab pos="719138" algn="l"/>
              </a:tabLst>
              <a:defRPr/>
            </a:pPr>
            <a:endParaRPr lang="de-DE" kern="0" dirty="0"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  <a:cs typeface="Verdana" panose="020B0604030504040204" pitchFamily="34" charset="0"/>
              <a:sym typeface="Wingdings" pitchFamily="2" charset="2"/>
            </a:endParaRPr>
          </a:p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  <a:sym typeface="Wingdings" pitchFamily="2" charset="2"/>
              </a:rPr>
              <a:t>… damit er den alles übertreffenden Reichtum seiner Gnade in Güte an den Gläubigen präsentiert!</a:t>
            </a:r>
          </a:p>
        </p:txBody>
      </p:sp>
    </p:spTree>
    <p:extLst>
      <p:ext uri="{BB962C8B-B14F-4D97-AF65-F5344CB8AC3E}">
        <p14:creationId xmlns:p14="http://schemas.microsoft.com/office/powerpoint/2010/main" val="225223677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llipse 5"/>
          <p:cNvSpPr/>
          <p:nvPr/>
        </p:nvSpPr>
        <p:spPr>
          <a:xfrm>
            <a:off x="0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4" name="Rectangle 5"/>
          <p:cNvSpPr txBox="1">
            <a:spLocks noChangeArrowheads="1"/>
          </p:cNvSpPr>
          <p:nvPr/>
        </p:nvSpPr>
        <p:spPr bwMode="auto">
          <a:xfrm>
            <a:off x="457200" y="6424613"/>
            <a:ext cx="11234928" cy="433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2400" dirty="0">
                <a:solidFill>
                  <a:srgbClr val="00B0F0"/>
                </a:solidFill>
                <a:latin typeface="AR ESSENCE" panose="02000000000000000000" pitchFamily="2" charset="0"/>
                <a:cs typeface="Arial" charset="0"/>
              </a:rPr>
              <a:t>Gerettet vom Tod zum Leben</a:t>
            </a:r>
          </a:p>
        </p:txBody>
      </p:sp>
      <p:sp>
        <p:nvSpPr>
          <p:cNvPr id="10" name="Rectangle 5">
            <a:extLst>
              <a:ext uri="{FF2B5EF4-FFF2-40B4-BE49-F238E27FC236}">
                <a16:creationId xmlns:a16="http://schemas.microsoft.com/office/drawing/2014/main" id="{17920231-FEF0-42E1-BDCD-9BB43CC5417A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274638"/>
            <a:ext cx="8524875" cy="17145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de-DE" sz="54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AR ESSENCE" panose="02000000000000000000" pitchFamily="2" charset="0"/>
              </a:rPr>
              <a:t>1. Durch Gott</a:t>
            </a:r>
            <a:endParaRPr lang="de-DE" sz="5400" dirty="0">
              <a:solidFill>
                <a:schemeClr val="accent4">
                  <a:lumMod val="60000"/>
                  <a:lumOff val="40000"/>
                </a:schemeClr>
              </a:solidFill>
              <a:latin typeface="AR ESSENCE" panose="02000000000000000000" pitchFamily="2" charset="0"/>
            </a:endParaRPr>
          </a:p>
        </p:txBody>
      </p:sp>
      <p:pic>
        <p:nvPicPr>
          <p:cNvPr id="13" name="Picture 4" descr="logo">
            <a:extLst>
              <a:ext uri="{FF2B5EF4-FFF2-40B4-BE49-F238E27FC236}">
                <a16:creationId xmlns:a16="http://schemas.microsoft.com/office/drawing/2014/main" id="{1CA4DC65-4871-4B31-A4DD-5366628504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996803" y="5656017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hteck 6">
            <a:extLst>
              <a:ext uri="{FF2B5EF4-FFF2-40B4-BE49-F238E27FC236}">
                <a16:creationId xmlns:a16="http://schemas.microsoft.com/office/drawing/2014/main" id="{05C46A89-B1CA-4709-8143-DB93FED21DB5}"/>
              </a:ext>
            </a:extLst>
          </p:cNvPr>
          <p:cNvSpPr/>
          <p:nvPr/>
        </p:nvSpPr>
        <p:spPr>
          <a:xfrm>
            <a:off x="9025890" y="5855649"/>
            <a:ext cx="192405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dirty="0">
                <a:solidFill>
                  <a:schemeClr val="bg1"/>
                </a:solidFill>
              </a:rPr>
              <a:t>3.bp.bogspot.com</a:t>
            </a:r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A70DF32A-C19B-48C8-A087-CF7AB688CC95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2310"/>
          <a:stretch/>
        </p:blipFill>
        <p:spPr>
          <a:xfrm>
            <a:off x="1623328" y="1276864"/>
            <a:ext cx="7355699" cy="48376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1673373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llipse 5"/>
          <p:cNvSpPr/>
          <p:nvPr/>
        </p:nvSpPr>
        <p:spPr>
          <a:xfrm>
            <a:off x="0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4" name="Rectangle 5"/>
          <p:cNvSpPr txBox="1">
            <a:spLocks noChangeArrowheads="1"/>
          </p:cNvSpPr>
          <p:nvPr/>
        </p:nvSpPr>
        <p:spPr bwMode="auto">
          <a:xfrm>
            <a:off x="457200" y="6424613"/>
            <a:ext cx="11234928" cy="433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2400" dirty="0">
                <a:solidFill>
                  <a:srgbClr val="00B0F0"/>
                </a:solidFill>
                <a:latin typeface="AR ESSENCE" panose="02000000000000000000" pitchFamily="2" charset="0"/>
                <a:cs typeface="Arial" charset="0"/>
              </a:rPr>
              <a:t>Gerettet vom Tod zum Leben</a:t>
            </a:r>
          </a:p>
        </p:txBody>
      </p:sp>
      <p:sp>
        <p:nvSpPr>
          <p:cNvPr id="10" name="Rectangle 5">
            <a:extLst>
              <a:ext uri="{FF2B5EF4-FFF2-40B4-BE49-F238E27FC236}">
                <a16:creationId xmlns:a16="http://schemas.microsoft.com/office/drawing/2014/main" id="{17920231-FEF0-42E1-BDCD-9BB43CC5417A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274638"/>
            <a:ext cx="8524875" cy="17145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de-DE" sz="54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AR ESSENCE" panose="02000000000000000000" pitchFamily="2" charset="0"/>
              </a:rPr>
              <a:t>2. Aus Gnade</a:t>
            </a:r>
            <a:endParaRPr lang="de-DE" sz="5400" dirty="0">
              <a:solidFill>
                <a:schemeClr val="accent4">
                  <a:lumMod val="60000"/>
                  <a:lumOff val="40000"/>
                </a:schemeClr>
              </a:solidFill>
              <a:latin typeface="AR ESSENCE" panose="02000000000000000000" pitchFamily="2" charset="0"/>
            </a:endParaRPr>
          </a:p>
        </p:txBody>
      </p:sp>
      <p:pic>
        <p:nvPicPr>
          <p:cNvPr id="13" name="Picture 4" descr="logo">
            <a:extLst>
              <a:ext uri="{FF2B5EF4-FFF2-40B4-BE49-F238E27FC236}">
                <a16:creationId xmlns:a16="http://schemas.microsoft.com/office/drawing/2014/main" id="{1CA4DC65-4871-4B31-A4DD-5366628504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996803" y="5656017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Rectangle 6">
            <a:extLst>
              <a:ext uri="{FF2B5EF4-FFF2-40B4-BE49-F238E27FC236}">
                <a16:creationId xmlns:a16="http://schemas.microsoft.com/office/drawing/2014/main" id="{75DD314A-32BA-4C3E-80B7-1774A1CF96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916113"/>
            <a:ext cx="11234928" cy="453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… werden geistlich Tote gerettet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(Apostelgeschichte 15,11;		 Römer 3,24; 6,23; 11,6)</a:t>
            </a:r>
            <a:endParaRPr lang="de-DE" kern="0" dirty="0"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9" name="Grafik 8">
            <a:extLst>
              <a:ext uri="{FF2B5EF4-FFF2-40B4-BE49-F238E27FC236}">
                <a16:creationId xmlns:a16="http://schemas.microsoft.com/office/drawing/2014/main" id="{E48A3435-40FE-493A-83C3-E6FB6909360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9613760" y="3630614"/>
            <a:ext cx="1971955" cy="20254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2659678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llipse 5"/>
          <p:cNvSpPr/>
          <p:nvPr/>
        </p:nvSpPr>
        <p:spPr>
          <a:xfrm>
            <a:off x="0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4" name="Rectangle 5"/>
          <p:cNvSpPr txBox="1">
            <a:spLocks noChangeArrowheads="1"/>
          </p:cNvSpPr>
          <p:nvPr/>
        </p:nvSpPr>
        <p:spPr bwMode="auto">
          <a:xfrm>
            <a:off x="457200" y="6424613"/>
            <a:ext cx="11234928" cy="433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2400" dirty="0">
                <a:solidFill>
                  <a:srgbClr val="00B0F0"/>
                </a:solidFill>
                <a:latin typeface="AR ESSENCE" panose="02000000000000000000" pitchFamily="2" charset="0"/>
                <a:cs typeface="Arial" charset="0"/>
              </a:rPr>
              <a:t>Gerettet vom Tod zum Leben</a:t>
            </a:r>
          </a:p>
        </p:txBody>
      </p:sp>
      <p:sp>
        <p:nvSpPr>
          <p:cNvPr id="10" name="Rectangle 5">
            <a:extLst>
              <a:ext uri="{FF2B5EF4-FFF2-40B4-BE49-F238E27FC236}">
                <a16:creationId xmlns:a16="http://schemas.microsoft.com/office/drawing/2014/main" id="{17920231-FEF0-42E1-BDCD-9BB43CC5417A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274638"/>
            <a:ext cx="8524875" cy="17145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de-DE" sz="54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AR ESSENCE" panose="02000000000000000000" pitchFamily="2" charset="0"/>
              </a:rPr>
              <a:t>2. Aus Gnade</a:t>
            </a:r>
            <a:endParaRPr lang="de-DE" sz="5400" dirty="0">
              <a:solidFill>
                <a:schemeClr val="accent4">
                  <a:lumMod val="60000"/>
                  <a:lumOff val="40000"/>
                </a:schemeClr>
              </a:solidFill>
              <a:latin typeface="AR ESSENCE" panose="02000000000000000000" pitchFamily="2" charset="0"/>
            </a:endParaRPr>
          </a:p>
        </p:txBody>
      </p:sp>
      <p:pic>
        <p:nvPicPr>
          <p:cNvPr id="13" name="Picture 4" descr="logo">
            <a:extLst>
              <a:ext uri="{FF2B5EF4-FFF2-40B4-BE49-F238E27FC236}">
                <a16:creationId xmlns:a16="http://schemas.microsoft.com/office/drawing/2014/main" id="{1CA4DC65-4871-4B31-A4DD-5366628504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996803" y="5656017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hteck 7">
            <a:extLst>
              <a:ext uri="{FF2B5EF4-FFF2-40B4-BE49-F238E27FC236}">
                <a16:creationId xmlns:a16="http://schemas.microsoft.com/office/drawing/2014/main" id="{16C3D94C-8D41-4354-A872-BCF205B863A8}"/>
              </a:ext>
            </a:extLst>
          </p:cNvPr>
          <p:cNvSpPr/>
          <p:nvPr/>
        </p:nvSpPr>
        <p:spPr>
          <a:xfrm>
            <a:off x="8416386" y="6214030"/>
            <a:ext cx="186709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dirty="0">
                <a:solidFill>
                  <a:schemeClr val="bg1"/>
                </a:solidFill>
              </a:rPr>
              <a:t>sueddeutsche.de</a:t>
            </a:r>
          </a:p>
        </p:txBody>
      </p:sp>
      <p:pic>
        <p:nvPicPr>
          <p:cNvPr id="9" name="Grafik 8">
            <a:extLst>
              <a:ext uri="{FF2B5EF4-FFF2-40B4-BE49-F238E27FC236}">
                <a16:creationId xmlns:a16="http://schemas.microsoft.com/office/drawing/2014/main" id="{F0987B60-2482-4532-A3B7-AA69F2BFCAE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4807" y="1184830"/>
            <a:ext cx="8953500" cy="502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5078283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llipse 5"/>
          <p:cNvSpPr/>
          <p:nvPr/>
        </p:nvSpPr>
        <p:spPr>
          <a:xfrm>
            <a:off x="0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4" name="Rectangle 5"/>
          <p:cNvSpPr txBox="1">
            <a:spLocks noChangeArrowheads="1"/>
          </p:cNvSpPr>
          <p:nvPr/>
        </p:nvSpPr>
        <p:spPr bwMode="auto">
          <a:xfrm>
            <a:off x="457200" y="6424613"/>
            <a:ext cx="11234928" cy="433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2400" dirty="0">
                <a:solidFill>
                  <a:srgbClr val="00B0F0"/>
                </a:solidFill>
                <a:latin typeface="AR ESSENCE" panose="02000000000000000000" pitchFamily="2" charset="0"/>
                <a:cs typeface="Arial" charset="0"/>
              </a:rPr>
              <a:t>Gerettet vom Tod zum Leben</a:t>
            </a:r>
          </a:p>
        </p:txBody>
      </p:sp>
      <p:sp>
        <p:nvSpPr>
          <p:cNvPr id="10" name="Rectangle 5">
            <a:extLst>
              <a:ext uri="{FF2B5EF4-FFF2-40B4-BE49-F238E27FC236}">
                <a16:creationId xmlns:a16="http://schemas.microsoft.com/office/drawing/2014/main" id="{17920231-FEF0-42E1-BDCD-9BB43CC5417A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274638"/>
            <a:ext cx="8524875" cy="17145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de-DE" sz="54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AR ESSENCE" panose="02000000000000000000" pitchFamily="2" charset="0"/>
              </a:rPr>
              <a:t>2. Aus Gnade</a:t>
            </a:r>
            <a:endParaRPr lang="de-DE" sz="5400" dirty="0">
              <a:solidFill>
                <a:schemeClr val="accent4">
                  <a:lumMod val="60000"/>
                  <a:lumOff val="40000"/>
                </a:schemeClr>
              </a:solidFill>
              <a:latin typeface="AR ESSENCE" panose="02000000000000000000" pitchFamily="2" charset="0"/>
            </a:endParaRPr>
          </a:p>
        </p:txBody>
      </p:sp>
      <p:pic>
        <p:nvPicPr>
          <p:cNvPr id="13" name="Picture 4" descr="logo">
            <a:extLst>
              <a:ext uri="{FF2B5EF4-FFF2-40B4-BE49-F238E27FC236}">
                <a16:creationId xmlns:a16="http://schemas.microsoft.com/office/drawing/2014/main" id="{1CA4DC65-4871-4B31-A4DD-5366628504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996803" y="5656017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Rectangle 6">
            <a:extLst>
              <a:ext uri="{FF2B5EF4-FFF2-40B4-BE49-F238E27FC236}">
                <a16:creationId xmlns:a16="http://schemas.microsoft.com/office/drawing/2014/main" id="{75DD314A-32BA-4C3E-80B7-1774A1CF96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916113"/>
            <a:ext cx="11234928" cy="453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… werden geistlich Tote gerettet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(Apostelgeschichte 15,11;		 Römer 3,24; 6,23; 11,6)</a:t>
            </a:r>
          </a:p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… nicht aus Werken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(Römer 3,20.23-24.28; 4,1-5; 11,6; Galater 2,16; 2. Timotheus 1,9; Titus 3,5)</a:t>
            </a:r>
          </a:p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… ohne Selbstruhm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(Römer 3,27; 4,2; 1. Korinther 1,29-31)</a:t>
            </a:r>
            <a:endParaRPr lang="de-DE" kern="0" dirty="0"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  <a:tabLst>
                <a:tab pos="719138" algn="l"/>
              </a:tabLst>
              <a:defRPr/>
            </a:pPr>
            <a:endParaRPr lang="de-DE" kern="0" dirty="0"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  <a:tabLst>
                <a:tab pos="719138" algn="l"/>
              </a:tabLst>
              <a:defRPr/>
            </a:pPr>
            <a:endParaRPr lang="de-DE" kern="0" dirty="0"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D7162F52-7B7B-4025-A1E1-15C06C97AEC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9613760" y="3630614"/>
            <a:ext cx="1971955" cy="20254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404748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llipse 5"/>
          <p:cNvSpPr/>
          <p:nvPr/>
        </p:nvSpPr>
        <p:spPr>
          <a:xfrm>
            <a:off x="0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4" name="Rectangle 5"/>
          <p:cNvSpPr txBox="1">
            <a:spLocks noChangeArrowheads="1"/>
          </p:cNvSpPr>
          <p:nvPr/>
        </p:nvSpPr>
        <p:spPr bwMode="auto">
          <a:xfrm>
            <a:off x="457200" y="6424613"/>
            <a:ext cx="11234928" cy="433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2400" dirty="0">
                <a:solidFill>
                  <a:srgbClr val="00B0F0"/>
                </a:solidFill>
                <a:latin typeface="AR ESSENCE" panose="02000000000000000000" pitchFamily="2" charset="0"/>
                <a:cs typeface="Arial" charset="0"/>
              </a:rPr>
              <a:t>Gerettet vom Tod zum Leben</a:t>
            </a:r>
          </a:p>
        </p:txBody>
      </p:sp>
      <p:sp>
        <p:nvSpPr>
          <p:cNvPr id="10" name="Rectangle 5">
            <a:extLst>
              <a:ext uri="{FF2B5EF4-FFF2-40B4-BE49-F238E27FC236}">
                <a16:creationId xmlns:a16="http://schemas.microsoft.com/office/drawing/2014/main" id="{17920231-FEF0-42E1-BDCD-9BB43CC5417A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274638"/>
            <a:ext cx="8524875" cy="17145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de-DE" sz="54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AR ESSENCE" panose="02000000000000000000" pitchFamily="2" charset="0"/>
              </a:rPr>
              <a:t>2. Aus Gnade</a:t>
            </a:r>
            <a:endParaRPr lang="de-DE" sz="5400" dirty="0">
              <a:solidFill>
                <a:schemeClr val="accent4">
                  <a:lumMod val="60000"/>
                  <a:lumOff val="40000"/>
                </a:schemeClr>
              </a:solidFill>
              <a:latin typeface="AR ESSENCE" panose="02000000000000000000" pitchFamily="2" charset="0"/>
            </a:endParaRPr>
          </a:p>
        </p:txBody>
      </p:sp>
      <p:pic>
        <p:nvPicPr>
          <p:cNvPr id="13" name="Picture 4" descr="logo">
            <a:extLst>
              <a:ext uri="{FF2B5EF4-FFF2-40B4-BE49-F238E27FC236}">
                <a16:creationId xmlns:a16="http://schemas.microsoft.com/office/drawing/2014/main" id="{1CA4DC65-4871-4B31-A4DD-5366628504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996803" y="5656017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Rechteck 10">
            <a:extLst>
              <a:ext uri="{FF2B5EF4-FFF2-40B4-BE49-F238E27FC236}">
                <a16:creationId xmlns:a16="http://schemas.microsoft.com/office/drawing/2014/main" id="{9F59C58C-74B4-4C6B-9BE2-1593C1094598}"/>
              </a:ext>
            </a:extLst>
          </p:cNvPr>
          <p:cNvSpPr/>
          <p:nvPr/>
        </p:nvSpPr>
        <p:spPr>
          <a:xfrm>
            <a:off x="8439772" y="5572218"/>
            <a:ext cx="76914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dirty="0">
                <a:solidFill>
                  <a:schemeClr val="bg1"/>
                </a:solidFill>
              </a:rPr>
              <a:t>brf.be</a:t>
            </a:r>
          </a:p>
        </p:txBody>
      </p:sp>
      <p:pic>
        <p:nvPicPr>
          <p:cNvPr id="12" name="Grafik 11">
            <a:extLst>
              <a:ext uri="{FF2B5EF4-FFF2-40B4-BE49-F238E27FC236}">
                <a16:creationId xmlns:a16="http://schemas.microsoft.com/office/drawing/2014/main" id="{BDFEE8D0-8137-4DAF-9FCB-12BE4D622A1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91520" y="1514535"/>
            <a:ext cx="6456244" cy="43630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3777421"/>
      </p:ext>
    </p:extLst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llipse 5"/>
          <p:cNvSpPr/>
          <p:nvPr/>
        </p:nvSpPr>
        <p:spPr>
          <a:xfrm>
            <a:off x="0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4" name="Rectangle 5"/>
          <p:cNvSpPr txBox="1">
            <a:spLocks noChangeArrowheads="1"/>
          </p:cNvSpPr>
          <p:nvPr/>
        </p:nvSpPr>
        <p:spPr bwMode="auto">
          <a:xfrm>
            <a:off x="457200" y="6424613"/>
            <a:ext cx="11234928" cy="433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2400" dirty="0">
                <a:solidFill>
                  <a:srgbClr val="00B0F0"/>
                </a:solidFill>
                <a:latin typeface="AR ESSENCE" panose="02000000000000000000" pitchFamily="2" charset="0"/>
                <a:cs typeface="Arial" charset="0"/>
              </a:rPr>
              <a:t>Gerettet vom Tod zum Leben</a:t>
            </a:r>
          </a:p>
        </p:txBody>
      </p:sp>
      <p:sp>
        <p:nvSpPr>
          <p:cNvPr id="10" name="Rectangle 5">
            <a:extLst>
              <a:ext uri="{FF2B5EF4-FFF2-40B4-BE49-F238E27FC236}">
                <a16:creationId xmlns:a16="http://schemas.microsoft.com/office/drawing/2014/main" id="{17920231-FEF0-42E1-BDCD-9BB43CC5417A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274638"/>
            <a:ext cx="8524875" cy="17145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de-DE" sz="54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AR ESSENCE" panose="02000000000000000000" pitchFamily="2" charset="0"/>
              </a:rPr>
              <a:t>3. Durch Glauben</a:t>
            </a:r>
            <a:endParaRPr lang="de-DE" sz="5400" dirty="0">
              <a:solidFill>
                <a:schemeClr val="accent4">
                  <a:lumMod val="60000"/>
                  <a:lumOff val="40000"/>
                </a:schemeClr>
              </a:solidFill>
              <a:latin typeface="AR ESSENCE" panose="02000000000000000000" pitchFamily="2" charset="0"/>
            </a:endParaRPr>
          </a:p>
        </p:txBody>
      </p:sp>
      <p:pic>
        <p:nvPicPr>
          <p:cNvPr id="13" name="Picture 4" descr="logo">
            <a:extLst>
              <a:ext uri="{FF2B5EF4-FFF2-40B4-BE49-F238E27FC236}">
                <a16:creationId xmlns:a16="http://schemas.microsoft.com/office/drawing/2014/main" id="{1CA4DC65-4871-4B31-A4DD-5366628504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996803" y="5656017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Rectangle 6">
            <a:extLst>
              <a:ext uri="{FF2B5EF4-FFF2-40B4-BE49-F238E27FC236}">
                <a16:creationId xmlns:a16="http://schemas.microsoft.com/office/drawing/2014/main" id="{75DD314A-32BA-4C3E-80B7-1774A1CF96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916113"/>
            <a:ext cx="11234928" cy="453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… werden geistlich Tote gerettet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(Johannes 3,16.36;			  5,24; 6,47; Apostelgeschichte 16,30-31; Römer 4,16)</a:t>
            </a:r>
          </a:p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Die reformatorischen Aspekte des Glaubens</a:t>
            </a:r>
          </a:p>
          <a:p>
            <a:pPr marL="712788"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Inhaltlich akzeptieren / ein für Wahr halten (</a:t>
            </a:r>
            <a:r>
              <a:rPr lang="de-DE" kern="0" dirty="0" err="1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Notitia</a:t>
            </a: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)</a:t>
            </a:r>
            <a:endParaRPr lang="de-DE" kern="0" dirty="0">
              <a:solidFill>
                <a:schemeClr val="accent4">
                  <a:lumMod val="60000"/>
                  <a:lumOff val="40000"/>
                </a:schemeClr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</a:endParaRPr>
          </a:p>
          <a:p>
            <a:pPr marL="712788"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Willentlich zustimmen und annehmen wollen (</a:t>
            </a:r>
            <a:r>
              <a:rPr lang="de-DE" kern="0" dirty="0" err="1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Assensus</a:t>
            </a: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)</a:t>
            </a:r>
            <a:endParaRPr lang="de-DE" kern="0" dirty="0">
              <a:solidFill>
                <a:schemeClr val="accent4">
                  <a:lumMod val="60000"/>
                  <a:lumOff val="40000"/>
                </a:schemeClr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</a:endParaRPr>
          </a:p>
          <a:p>
            <a:pPr marL="712788"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Ergreifen und im Herzen vertrauen (Fiducia)</a:t>
            </a:r>
            <a:endParaRPr lang="de-DE" kern="0" dirty="0">
              <a:solidFill>
                <a:schemeClr val="accent4">
                  <a:lumMod val="60000"/>
                  <a:lumOff val="40000"/>
                </a:schemeClr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</a:endParaRPr>
          </a:p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  <a:sym typeface="Wingdings" pitchFamily="2" charset="2"/>
              </a:rPr>
              <a:t> </a:t>
            </a:r>
            <a:r>
              <a:rPr lang="de-DE" kern="0" dirty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Der Glaube ist das Mittel, durch das der Mensch das Geschenk Gottes, die Rettung, annimmt!</a:t>
            </a:r>
          </a:p>
          <a:p>
            <a:pPr marL="0" indent="0">
              <a:buNone/>
              <a:tabLst>
                <a:tab pos="719138" algn="l"/>
              </a:tabLst>
              <a:defRPr/>
            </a:pPr>
            <a:endParaRPr lang="de-DE" kern="0" dirty="0"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753144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480</Words>
  <Application>Microsoft Office PowerPoint</Application>
  <PresentationFormat>Breitbild</PresentationFormat>
  <Paragraphs>58</Paragraphs>
  <Slides>13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13</vt:i4>
      </vt:variant>
    </vt:vector>
  </HeadingPairs>
  <TitlesOfParts>
    <vt:vector size="18" baseType="lpstr">
      <vt:lpstr>AR ESSENCE</vt:lpstr>
      <vt:lpstr>Arial</vt:lpstr>
      <vt:lpstr>Calibri</vt:lpstr>
      <vt:lpstr>Calibri Light</vt:lpstr>
      <vt:lpstr>Office Theme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Epheser 2,6-10: Gerettet vom Tod zum Leben</dc:title>
  <dc:creator>Sascha Kriegler</dc:creator>
  <cp:lastModifiedBy>Sascha Kriegler</cp:lastModifiedBy>
  <cp:revision>520</cp:revision>
  <dcterms:created xsi:type="dcterms:W3CDTF">2015-12-06T14:34:46Z</dcterms:created>
  <dcterms:modified xsi:type="dcterms:W3CDTF">2021-09-12T06:19:46Z</dcterms:modified>
</cp:coreProperties>
</file>