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48" r:id="rId1"/>
  </p:sldMasterIdLst>
  <p:notesMasterIdLst>
    <p:notesMasterId r:id="rId9"/>
  </p:notesMasterIdLst>
  <p:sldIdLst>
    <p:sldId id="585" r:id="rId2"/>
    <p:sldId id="700" r:id="rId3"/>
    <p:sldId id="764" r:id="rId4"/>
    <p:sldId id="767" r:id="rId5"/>
    <p:sldId id="768" r:id="rId6"/>
    <p:sldId id="773" r:id="rId7"/>
    <p:sldId id="774" r:id="rId8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FF00"/>
    <a:srgbClr val="EAEFF7"/>
    <a:srgbClr val="D2DE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81" autoAdjust="0"/>
    <p:restoredTop sz="94667" autoAdjust="0"/>
  </p:normalViewPr>
  <p:slideViewPr>
    <p:cSldViewPr snapToGrid="0">
      <p:cViewPr varScale="1">
        <p:scale>
          <a:sx n="150" d="100"/>
          <a:sy n="150" d="100"/>
        </p:scale>
        <p:origin x="474" y="3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D0F090-7E74-4FFD-BE36-E9B69AED82C3}" type="datetimeFigureOut">
              <a:rPr lang="de-DE" smtClean="0"/>
              <a:t>21.12.2024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864BAB-5BA2-4FE7-B15A-FCB7F3CF80A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609191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E864BAB-5BA2-4FE7-B15A-FCB7F3CF80AF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277293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E864BAB-5BA2-4FE7-B15A-FCB7F3CF80AF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883701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E864BAB-5BA2-4FE7-B15A-FCB7F3CF80AF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517176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E864BAB-5BA2-4FE7-B15A-FCB7F3CF80AF}" type="slidenum">
              <a:rPr lang="de-DE" smtClean="0"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463458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21.12.2024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71495932"/>
      </p:ext>
    </p:extLst>
  </p:cSld>
  <p:clrMapOvr>
    <a:masterClrMapping/>
  </p:clrMapOvr>
  <p:transition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21.12.2024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71670472"/>
      </p:ext>
    </p:extLst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21.12.2024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05043151"/>
      </p:ext>
    </p:extLst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21.12.2024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44172780"/>
      </p:ext>
    </p:extLst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21.12.2024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11488032"/>
      </p:ext>
    </p:extLst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21.12.2024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69247348"/>
      </p:ext>
    </p:extLst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21.12.2024</a:t>
            </a:fld>
            <a:endParaRPr lang="de-DE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90432089"/>
      </p:ext>
    </p:extLst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21.12.2024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22129096"/>
      </p:ext>
    </p:extLst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21.12.2024</a:t>
            </a:fld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04582740"/>
      </p:ext>
    </p:extLst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21.12.2024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78978406"/>
      </p:ext>
    </p:extLst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21.12.2024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46559822"/>
      </p:ext>
    </p:extLst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B78052-0DDC-454C-BFA8-EE9E5D62F210}" type="datetimeFigureOut">
              <a:rPr lang="de-DE" smtClean="0"/>
              <a:t>21.12.2024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245941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fade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e 1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4" name="Picture 4" descr="logo">
            <a:extLst>
              <a:ext uri="{FF2B5EF4-FFF2-40B4-BE49-F238E27FC236}">
                <a16:creationId xmlns:a16="http://schemas.microsoft.com/office/drawing/2014/main" id="{FA509D64-B823-47C6-AE2F-D6A36D6605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996803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938300227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e 1"/>
          <p:cNvSpPr/>
          <p:nvPr/>
        </p:nvSpPr>
        <p:spPr>
          <a:xfrm>
            <a:off x="-9525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8" name="Rectangle 5"/>
          <p:cNvSpPr txBox="1">
            <a:spLocks noChangeArrowheads="1"/>
          </p:cNvSpPr>
          <p:nvPr/>
        </p:nvSpPr>
        <p:spPr>
          <a:xfrm>
            <a:off x="432816" y="319637"/>
            <a:ext cx="11320272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5400" b="1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</a:rPr>
              <a:t>Verherrliche den herrlichen Herrn</a:t>
            </a:r>
            <a:endParaRPr lang="de-DE" sz="3200" b="1" dirty="0">
              <a:solidFill>
                <a:schemeClr val="accent4">
                  <a:lumMod val="60000"/>
                  <a:lumOff val="40000"/>
                </a:schemeClr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</a:endParaRPr>
          </a:p>
        </p:txBody>
      </p:sp>
      <p:pic>
        <p:nvPicPr>
          <p:cNvPr id="10" name="Picture 4" descr="logo">
            <a:extLst>
              <a:ext uri="{FF2B5EF4-FFF2-40B4-BE49-F238E27FC236}">
                <a16:creationId xmlns:a16="http://schemas.microsoft.com/office/drawing/2014/main" id="{CB64CCA8-1375-4D87-BCE6-1D824757A2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996803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5">
            <a:extLst>
              <a:ext uri="{FF2B5EF4-FFF2-40B4-BE49-F238E27FC236}">
                <a16:creationId xmlns:a16="http://schemas.microsoft.com/office/drawing/2014/main" id="{A8B458F8-3602-4898-BE61-0B2AF11AEB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151063"/>
            <a:ext cx="11320272" cy="607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36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cs typeface="Arial" charset="0"/>
              </a:rPr>
              <a:t>Johannes 1,14</a:t>
            </a:r>
          </a:p>
        </p:txBody>
      </p:sp>
      <p:sp>
        <p:nvSpPr>
          <p:cNvPr id="12" name="Rechteck 11">
            <a:extLst>
              <a:ext uri="{FF2B5EF4-FFF2-40B4-BE49-F238E27FC236}">
                <a16:creationId xmlns:a16="http://schemas.microsoft.com/office/drawing/2014/main" id="{6A326F71-41C5-403C-B067-45190D54D33B}"/>
              </a:ext>
            </a:extLst>
          </p:cNvPr>
          <p:cNvSpPr/>
          <p:nvPr/>
        </p:nvSpPr>
        <p:spPr>
          <a:xfrm>
            <a:off x="457200" y="3246260"/>
            <a:ext cx="11320272" cy="34901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14375" lvl="0" indent="-714375" eaLnBrk="0" fontAlgn="base" hangingPunct="0"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  <a:tabLst>
                <a:tab pos="714375" algn="l"/>
              </a:tabLst>
            </a:pPr>
            <a:r>
              <a:rPr lang="de-DE" sz="36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... weil er Mensch wurde</a:t>
            </a:r>
          </a:p>
          <a:p>
            <a:pPr marL="714375" lvl="0" indent="-714375" eaLnBrk="0" fontAlgn="base" hangingPunct="0"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  <a:tabLst>
                <a:tab pos="714375" algn="l"/>
              </a:tabLst>
            </a:pPr>
            <a:r>
              <a:rPr lang="de-DE" sz="36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... weil er herrlich ist</a:t>
            </a:r>
          </a:p>
          <a:p>
            <a:pPr marL="714375" lvl="0" indent="-714375" eaLnBrk="0" fontAlgn="base" hangingPunct="0"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  <a:tabLst>
                <a:tab pos="714375" algn="l"/>
              </a:tabLst>
            </a:pPr>
            <a:r>
              <a:rPr lang="de-DE" sz="36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... weil seine Herrlichkeit voller Gnade und Wahrheit ist</a:t>
            </a:r>
          </a:p>
          <a:p>
            <a:pPr eaLnBrk="0" fontAlgn="base" hangingPunct="0">
              <a:spcBef>
                <a:spcPct val="20000"/>
              </a:spcBef>
              <a:spcAft>
                <a:spcPct val="0"/>
              </a:spcAft>
              <a:tabLst>
                <a:tab pos="714375" algn="l"/>
              </a:tabLst>
            </a:pPr>
            <a:endParaRPr lang="de-DE" sz="1400" kern="0" dirty="0">
              <a:solidFill>
                <a:schemeClr val="accent6">
                  <a:lumMod val="60000"/>
                  <a:lumOff val="40000"/>
                </a:schemeClr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  <a:cs typeface="Verdana" panose="020B0604030504040204" pitchFamily="34" charset="0"/>
              <a:sym typeface="Wingdings" pitchFamily="2" charset="2"/>
            </a:endParaRPr>
          </a:p>
          <a:p>
            <a:pPr eaLnBrk="0" fontAlgn="base" hangingPunct="0">
              <a:spcBef>
                <a:spcPct val="20000"/>
              </a:spcBef>
              <a:spcAft>
                <a:spcPct val="0"/>
              </a:spcAft>
              <a:tabLst>
                <a:tab pos="714375" algn="l"/>
              </a:tabLst>
            </a:pPr>
            <a:r>
              <a:rPr lang="de-DE" sz="3600" kern="0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  <a:sym typeface="Wingdings" pitchFamily="2" charset="2"/>
              </a:rPr>
              <a:t> </a:t>
            </a:r>
            <a:r>
              <a:rPr lang="de-DE" sz="3600" kern="0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Drei Gründe, um den herrlichen Herrn zu verherrlichen und deine Hingabe zu erneuern!</a:t>
            </a:r>
            <a:endParaRPr lang="de-DE" sz="3600" dirty="0"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394037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4" name="Rectangle 5"/>
          <p:cNvSpPr txBox="1">
            <a:spLocks noChangeArrowheads="1"/>
          </p:cNvSpPr>
          <p:nvPr/>
        </p:nvSpPr>
        <p:spPr bwMode="auto">
          <a:xfrm>
            <a:off x="457200" y="6424613"/>
            <a:ext cx="11234928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400" dirty="0">
                <a:solidFill>
                  <a:srgbClr val="00B0F0"/>
                </a:solidFill>
                <a:latin typeface="AR ESSENCE" panose="02000000000000000000" pitchFamily="2" charset="0"/>
                <a:cs typeface="Arial" charset="0"/>
              </a:rPr>
              <a:t>Verherrliche den herrlichen Herrn</a:t>
            </a:r>
          </a:p>
        </p:txBody>
      </p:sp>
      <p:pic>
        <p:nvPicPr>
          <p:cNvPr id="13" name="Picture 4" descr="logo">
            <a:extLst>
              <a:ext uri="{FF2B5EF4-FFF2-40B4-BE49-F238E27FC236}">
                <a16:creationId xmlns:a16="http://schemas.microsoft.com/office/drawing/2014/main" id="{1CA4DC65-4871-4B31-A4DD-5366628504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996803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4F2D7798-15D4-4701-8FFA-8D355593FA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916113"/>
            <a:ext cx="11234928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Jesus wurde ein Mensch aus Fleisch und Blut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</a:t>
            </a:r>
            <a:r>
              <a:rPr lang="en-US" kern="0" dirty="0" err="1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Römer</a:t>
            </a:r>
            <a:r>
              <a:rPr lang="en-US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 1,3; 1. Timotheus 3,16; 1. Johannes 4,2; 2. Johannes 7; </a:t>
            </a:r>
            <a:r>
              <a:rPr lang="en-US" kern="0" dirty="0" err="1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vgl</a:t>
            </a:r>
            <a:r>
              <a:rPr lang="en-US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. </a:t>
            </a:r>
            <a:r>
              <a:rPr lang="en-US" kern="0" dirty="0" err="1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Kolosser</a:t>
            </a:r>
            <a:r>
              <a:rPr lang="en-US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 1,22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)</a:t>
            </a:r>
          </a:p>
          <a:p>
            <a:pPr marL="722313"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… aber ohne Sünde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</a:t>
            </a:r>
            <a:r>
              <a:rPr lang="fi-FI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Johannes 8,46; 1. Johannes 3,5; 2. Korinther 5,21; Hebräer 4,15; 7,26; 1. Petrus 2,22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)</a:t>
            </a:r>
          </a:p>
          <a:p>
            <a:pPr marL="722313"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… und bezahlte einen hohen Preis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 (</a:t>
            </a:r>
            <a:r>
              <a:rPr lang="fi-FI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2. Korinther 8,9; Philipper 2,5-8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)</a:t>
            </a:r>
            <a:endParaRPr lang="de-DE" kern="0" dirty="0"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  <a:sym typeface="Wingdings" panose="05000000000000000000" pitchFamily="2" charset="2"/>
            </a:endParaRPr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1A5BA95F-E0C4-4BA8-8843-8B679BF44985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274638"/>
            <a:ext cx="11277600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5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1. ... weil er Mensch wurde</a:t>
            </a:r>
          </a:p>
        </p:txBody>
      </p:sp>
    </p:spTree>
    <p:extLst>
      <p:ext uri="{BB962C8B-B14F-4D97-AF65-F5344CB8AC3E}">
        <p14:creationId xmlns:p14="http://schemas.microsoft.com/office/powerpoint/2010/main" val="341864083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4" name="Rectangle 5"/>
          <p:cNvSpPr txBox="1">
            <a:spLocks noChangeArrowheads="1"/>
          </p:cNvSpPr>
          <p:nvPr/>
        </p:nvSpPr>
        <p:spPr bwMode="auto">
          <a:xfrm>
            <a:off x="457200" y="6424613"/>
            <a:ext cx="11234928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400" dirty="0">
                <a:solidFill>
                  <a:srgbClr val="00B0F0"/>
                </a:solidFill>
                <a:latin typeface="AR ESSENCE" panose="02000000000000000000" pitchFamily="2" charset="0"/>
                <a:cs typeface="Arial" charset="0"/>
              </a:rPr>
              <a:t>Verherrliche den herrlichen Herrn</a:t>
            </a:r>
          </a:p>
        </p:txBody>
      </p:sp>
      <p:pic>
        <p:nvPicPr>
          <p:cNvPr id="13" name="Picture 4" descr="logo">
            <a:extLst>
              <a:ext uri="{FF2B5EF4-FFF2-40B4-BE49-F238E27FC236}">
                <a16:creationId xmlns:a16="http://schemas.microsoft.com/office/drawing/2014/main" id="{1CA4DC65-4871-4B31-A4DD-5366628504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996803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4F2D7798-15D4-4701-8FFA-8D355593FA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916113"/>
            <a:ext cx="11234928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Die Herrlichkeit Christi</a:t>
            </a:r>
            <a:endParaRPr lang="de-DE" kern="0" dirty="0">
              <a:solidFill>
                <a:schemeClr val="accent4">
                  <a:lumMod val="60000"/>
                  <a:lumOff val="40000"/>
                </a:schemeClr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</a:endParaRPr>
          </a:p>
          <a:p>
            <a:pPr marL="722313"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zeigt sich in seinem göttlichen Wesen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</a:t>
            </a:r>
            <a:r>
              <a:rPr lang="fi-FI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Epheser 4,32; 2. Petrus 3,18; 1. Korinther 1,30; Johannes 14,6; vgl. 2. Mose 34,5-7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)</a:t>
            </a:r>
          </a:p>
          <a:p>
            <a:pPr marL="722313"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bestand vor Grundlegung der Welt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</a:t>
            </a:r>
            <a:r>
              <a:rPr lang="fi-FI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Johannes 17,5.24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)</a:t>
            </a:r>
          </a:p>
          <a:p>
            <a:pPr marL="722313"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ist Gottes Herrlichkeit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(Hebräer 1,3; 2. Korinther 4,4.6; Johannes 7,18; 8,50; 17,5.22; </a:t>
            </a:r>
            <a:r>
              <a:rPr lang="de-DE" kern="0" dirty="0" err="1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uvm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.)</a:t>
            </a:r>
            <a:endParaRPr lang="de-DE" kern="0" dirty="0"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  <a:sym typeface="Wingdings" panose="05000000000000000000" pitchFamily="2" charset="2"/>
            </a:endParaRPr>
          </a:p>
          <a:p>
            <a:pPr marL="722313"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offenbart er in den Zeichen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(Johannes 2,11; 11,4.40)</a:t>
            </a:r>
            <a:endParaRPr lang="de-DE" kern="0" dirty="0"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  <a:sym typeface="Wingdings" panose="05000000000000000000" pitchFamily="2" charset="2"/>
            </a:endParaRPr>
          </a:p>
          <a:p>
            <a:pPr marL="722313">
              <a:tabLst>
                <a:tab pos="719138" algn="l"/>
              </a:tabLst>
              <a:defRPr/>
            </a:pPr>
            <a:endParaRPr lang="de-DE" kern="0" dirty="0"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  <a:sym typeface="Wingdings" panose="05000000000000000000" pitchFamily="2" charset="2"/>
            </a:endParaRPr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1A5BA95F-E0C4-4BA8-8843-8B679BF44985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274638"/>
            <a:ext cx="11277600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5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2. ... weil er herrlich ist</a:t>
            </a:r>
          </a:p>
        </p:txBody>
      </p:sp>
    </p:spTree>
    <p:extLst>
      <p:ext uri="{BB962C8B-B14F-4D97-AF65-F5344CB8AC3E}">
        <p14:creationId xmlns:p14="http://schemas.microsoft.com/office/powerpoint/2010/main" val="349038304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4" name="Rectangle 5"/>
          <p:cNvSpPr txBox="1">
            <a:spLocks noChangeArrowheads="1"/>
          </p:cNvSpPr>
          <p:nvPr/>
        </p:nvSpPr>
        <p:spPr bwMode="auto">
          <a:xfrm>
            <a:off x="457200" y="6424613"/>
            <a:ext cx="11234928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400" dirty="0">
                <a:solidFill>
                  <a:srgbClr val="00B0F0"/>
                </a:solidFill>
                <a:latin typeface="AR ESSENCE" panose="02000000000000000000" pitchFamily="2" charset="0"/>
                <a:cs typeface="Arial" charset="0"/>
              </a:rPr>
              <a:t>Verherrliche den herrlichen Herrn</a:t>
            </a:r>
          </a:p>
        </p:txBody>
      </p:sp>
      <p:pic>
        <p:nvPicPr>
          <p:cNvPr id="13" name="Picture 4" descr="logo">
            <a:extLst>
              <a:ext uri="{FF2B5EF4-FFF2-40B4-BE49-F238E27FC236}">
                <a16:creationId xmlns:a16="http://schemas.microsoft.com/office/drawing/2014/main" id="{1CA4DC65-4871-4B31-A4DD-5366628504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996803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4F2D7798-15D4-4701-8FFA-8D355593FA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916113"/>
            <a:ext cx="11234928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Die Herrlichkeit Christi</a:t>
            </a:r>
            <a:endParaRPr lang="de-DE" kern="0" dirty="0">
              <a:solidFill>
                <a:schemeClr val="accent4">
                  <a:lumMod val="60000"/>
                  <a:lumOff val="40000"/>
                </a:schemeClr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</a:endParaRPr>
          </a:p>
          <a:p>
            <a:pPr marL="722313"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steht in Verbindung mit Tod, Auferstehung und Himmelfahrt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</a:t>
            </a:r>
            <a:r>
              <a:rPr lang="fi-FI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Johannes 7,39; 12,16.23.28; 17,1; Apostelgeschichte 3,13; uvm.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)</a:t>
            </a:r>
          </a:p>
          <a:p>
            <a:pPr marL="1122363" lvl="1"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Vorschau bei der Verklärung Jesu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</a:t>
            </a:r>
            <a:r>
              <a:rPr lang="fi-FI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Matthäus 17,1-2; vgl. 2. Petrus 1,16-17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)</a:t>
            </a:r>
          </a:p>
          <a:p>
            <a:pPr marL="1122363" lvl="1"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Offenbarung bei der Wiederkunft Jesu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(Matthäus 16,27; 24,30; 25,31; Titus 2,13; 1. Petrus 4,13; Offenbarung 19,11-16)</a:t>
            </a:r>
            <a:endParaRPr lang="de-DE" kern="0" dirty="0"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  <a:sym typeface="Wingdings" panose="05000000000000000000" pitchFamily="2" charset="2"/>
            </a:endParaRPr>
          </a:p>
          <a:p>
            <a:pPr marL="0" lvl="1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  <a:sym typeface="Wingdings" pitchFamily="2" charset="2"/>
              </a:rPr>
              <a:t> </a:t>
            </a:r>
            <a:r>
              <a:rPr lang="de-DE" kern="0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Christus ist herrlich und wir sollen ihn verherrlichen!</a:t>
            </a:r>
          </a:p>
          <a:p>
            <a:pPr marL="0" lvl="1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  <a:sym typeface="Wingdings" pitchFamily="2" charset="2"/>
              </a:rPr>
              <a:t> </a:t>
            </a:r>
            <a:r>
              <a:rPr lang="de-DE" kern="0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Mein Leben ist herrlich, wenn ich lebe, um Gott zu verherrlichen!</a:t>
            </a:r>
          </a:p>
          <a:p>
            <a:pPr marL="0" lvl="1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  <a:sym typeface="Wingdings" pitchFamily="2" charset="2"/>
              </a:rPr>
              <a:t> </a:t>
            </a:r>
            <a:r>
              <a:rPr lang="de-DE" kern="0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Blicke auf Christus (2. Korinther 3,18)!</a:t>
            </a:r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1A5BA95F-E0C4-4BA8-8843-8B679BF44985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274638"/>
            <a:ext cx="11277600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5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2. ... weil er herrlich ist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E4F8FBEF-AFED-57F3-00F2-ED38AC7AE4F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48" t="26533" r="4429" b="7309"/>
          <a:stretch/>
        </p:blipFill>
        <p:spPr bwMode="auto">
          <a:xfrm>
            <a:off x="10001129" y="4720689"/>
            <a:ext cx="2106892" cy="2078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768122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4" name="Rectangle 5"/>
          <p:cNvSpPr txBox="1">
            <a:spLocks noChangeArrowheads="1"/>
          </p:cNvSpPr>
          <p:nvPr/>
        </p:nvSpPr>
        <p:spPr bwMode="auto">
          <a:xfrm>
            <a:off x="457200" y="6424613"/>
            <a:ext cx="11234928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400" dirty="0">
                <a:solidFill>
                  <a:srgbClr val="00B0F0"/>
                </a:solidFill>
                <a:latin typeface="AR ESSENCE" panose="02000000000000000000" pitchFamily="2" charset="0"/>
                <a:cs typeface="Arial" charset="0"/>
              </a:rPr>
              <a:t>Verherrliche den herrlichen Herrn</a:t>
            </a:r>
          </a:p>
        </p:txBody>
      </p:sp>
      <p:pic>
        <p:nvPicPr>
          <p:cNvPr id="13" name="Picture 4" descr="logo">
            <a:extLst>
              <a:ext uri="{FF2B5EF4-FFF2-40B4-BE49-F238E27FC236}">
                <a16:creationId xmlns:a16="http://schemas.microsoft.com/office/drawing/2014/main" id="{1CA4DC65-4871-4B31-A4DD-5366628504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996803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4F2D7798-15D4-4701-8FFA-8D355593FA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916113"/>
            <a:ext cx="11234928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„</a:t>
            </a:r>
            <a:r>
              <a:rPr lang="de-DE" kern="0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Gott, barmherzig und gnädig, langsam zum Zorn und reich an Gnade und Treue</a:t>
            </a: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“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 (</a:t>
            </a:r>
            <a:r>
              <a:rPr lang="fi-FI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2. Mose 33,18-23; 34,5-7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)</a:t>
            </a:r>
          </a:p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Jesus Christus</a:t>
            </a:r>
            <a:endParaRPr lang="de-DE" kern="0" dirty="0">
              <a:solidFill>
                <a:schemeClr val="accent4">
                  <a:lumMod val="60000"/>
                  <a:lumOff val="40000"/>
                </a:schemeClr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</a:endParaRPr>
          </a:p>
          <a:p>
            <a:pPr marL="722313">
              <a:tabLst>
                <a:tab pos="719138" algn="l"/>
              </a:tabLst>
              <a:defRPr/>
            </a:pPr>
            <a:r>
              <a:rPr lang="de-DE" sz="2800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wurde gesandt, ohne, dass wir ihn darum gebeten haben</a:t>
            </a:r>
            <a:endParaRPr lang="de-DE" sz="2800" kern="0" dirty="0">
              <a:solidFill>
                <a:schemeClr val="accent4">
                  <a:lumMod val="60000"/>
                  <a:lumOff val="40000"/>
                </a:schemeClr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</a:endParaRPr>
          </a:p>
          <a:p>
            <a:pPr marL="722313">
              <a:tabLst>
                <a:tab pos="719138" algn="l"/>
              </a:tabLst>
              <a:defRPr/>
            </a:pPr>
            <a:r>
              <a:rPr lang="de-DE" sz="2800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suchte Sünder, die ihn nicht gesucht hatten </a:t>
            </a:r>
            <a:r>
              <a:rPr lang="de-DE" sz="2800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(Römer 3,11)</a:t>
            </a:r>
          </a:p>
          <a:p>
            <a:pPr marL="722313">
              <a:tabLst>
                <a:tab pos="719138" algn="l"/>
              </a:tabLst>
              <a:defRPr/>
            </a:pPr>
            <a:r>
              <a:rPr lang="de-DE" sz="2800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erwählte die, die ihn nicht erwählt hatten </a:t>
            </a:r>
            <a:r>
              <a:rPr lang="de-DE" sz="2800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(Johannes 15,16)</a:t>
            </a:r>
            <a:endParaRPr lang="de-DE" sz="2800" kern="0" dirty="0"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  <a:sym typeface="Wingdings" panose="05000000000000000000" pitchFamily="2" charset="2"/>
            </a:endParaRPr>
          </a:p>
          <a:p>
            <a:pPr marL="722313">
              <a:tabLst>
                <a:tab pos="719138" algn="l"/>
              </a:tabLst>
              <a:defRPr/>
            </a:pPr>
            <a:r>
              <a:rPr lang="de-DE" sz="2800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starb als gerechter, stellvertretend für die Schuldigen </a:t>
            </a:r>
            <a:r>
              <a:rPr lang="de-DE" sz="2800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(2. Korinther 5,21)</a:t>
            </a:r>
            <a:endParaRPr lang="de-DE" sz="2800" kern="0" dirty="0"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  <a:sym typeface="Wingdings" panose="05000000000000000000" pitchFamily="2" charset="2"/>
            </a:endParaRPr>
          </a:p>
          <a:p>
            <a:pPr marL="0" lvl="1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  <a:sym typeface="Wingdings" pitchFamily="2" charset="2"/>
              </a:rPr>
              <a:t> </a:t>
            </a:r>
            <a:r>
              <a:rPr lang="de-DE" kern="0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Begeistere dich für Jesus!</a:t>
            </a:r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1A5BA95F-E0C4-4BA8-8843-8B679BF44985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274638"/>
            <a:ext cx="11277600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5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3. ... weil seine Herrlichkeit voller Gnade und Wahrheit ist</a:t>
            </a:r>
          </a:p>
        </p:txBody>
      </p:sp>
    </p:spTree>
    <p:extLst>
      <p:ext uri="{BB962C8B-B14F-4D97-AF65-F5344CB8AC3E}">
        <p14:creationId xmlns:p14="http://schemas.microsoft.com/office/powerpoint/2010/main" val="304782412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e 1"/>
          <p:cNvSpPr/>
          <p:nvPr/>
        </p:nvSpPr>
        <p:spPr>
          <a:xfrm>
            <a:off x="-9525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8" name="Rectangle 5"/>
          <p:cNvSpPr txBox="1">
            <a:spLocks noChangeArrowheads="1"/>
          </p:cNvSpPr>
          <p:nvPr/>
        </p:nvSpPr>
        <p:spPr>
          <a:xfrm>
            <a:off x="432816" y="319637"/>
            <a:ext cx="11320272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5400" b="1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</a:rPr>
              <a:t>Verherrliche den herrlichen Herrn</a:t>
            </a:r>
            <a:endParaRPr lang="de-DE" sz="3200" b="1" dirty="0">
              <a:solidFill>
                <a:schemeClr val="accent4">
                  <a:lumMod val="60000"/>
                  <a:lumOff val="40000"/>
                </a:schemeClr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</a:endParaRPr>
          </a:p>
        </p:txBody>
      </p:sp>
      <p:pic>
        <p:nvPicPr>
          <p:cNvPr id="10" name="Picture 4" descr="logo">
            <a:extLst>
              <a:ext uri="{FF2B5EF4-FFF2-40B4-BE49-F238E27FC236}">
                <a16:creationId xmlns:a16="http://schemas.microsoft.com/office/drawing/2014/main" id="{CB64CCA8-1375-4D87-BCE6-1D824757A2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996803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5">
            <a:extLst>
              <a:ext uri="{FF2B5EF4-FFF2-40B4-BE49-F238E27FC236}">
                <a16:creationId xmlns:a16="http://schemas.microsoft.com/office/drawing/2014/main" id="{A8B458F8-3602-4898-BE61-0B2AF11AEB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151063"/>
            <a:ext cx="11320272" cy="607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36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cs typeface="Arial" charset="0"/>
              </a:rPr>
              <a:t>Johannes 1,14</a:t>
            </a:r>
          </a:p>
        </p:txBody>
      </p:sp>
      <p:sp>
        <p:nvSpPr>
          <p:cNvPr id="12" name="Rechteck 11">
            <a:extLst>
              <a:ext uri="{FF2B5EF4-FFF2-40B4-BE49-F238E27FC236}">
                <a16:creationId xmlns:a16="http://schemas.microsoft.com/office/drawing/2014/main" id="{6A326F71-41C5-403C-B067-45190D54D33B}"/>
              </a:ext>
            </a:extLst>
          </p:cNvPr>
          <p:cNvSpPr/>
          <p:nvPr/>
        </p:nvSpPr>
        <p:spPr>
          <a:xfrm>
            <a:off x="457200" y="3246260"/>
            <a:ext cx="11320272" cy="34901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14375" lvl="0" indent="-714375" eaLnBrk="0" fontAlgn="base" hangingPunct="0"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  <a:tabLst>
                <a:tab pos="714375" algn="l"/>
              </a:tabLst>
            </a:pPr>
            <a:r>
              <a:rPr lang="de-DE" sz="36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... weil er Mensch wurde</a:t>
            </a:r>
          </a:p>
          <a:p>
            <a:pPr marL="714375" lvl="0" indent="-714375" eaLnBrk="0" fontAlgn="base" hangingPunct="0"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  <a:tabLst>
                <a:tab pos="714375" algn="l"/>
              </a:tabLst>
            </a:pPr>
            <a:r>
              <a:rPr lang="de-DE" sz="36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... weil er herrlich ist</a:t>
            </a:r>
          </a:p>
          <a:p>
            <a:pPr marL="714375" lvl="0" indent="-714375" eaLnBrk="0" fontAlgn="base" hangingPunct="0"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  <a:tabLst>
                <a:tab pos="714375" algn="l"/>
              </a:tabLst>
            </a:pPr>
            <a:r>
              <a:rPr lang="de-DE" sz="36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... weil seine Herrlichkeit voller Gnade und Wahrheit ist</a:t>
            </a:r>
          </a:p>
          <a:p>
            <a:pPr lvl="0" eaLnBrk="0" fontAlgn="base" hangingPunct="0">
              <a:spcBef>
                <a:spcPct val="20000"/>
              </a:spcBef>
              <a:spcAft>
                <a:spcPct val="0"/>
              </a:spcAft>
              <a:tabLst>
                <a:tab pos="714375" algn="l"/>
              </a:tabLst>
            </a:pPr>
            <a:endParaRPr lang="de-DE" sz="1400" dirty="0"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0" fontAlgn="base" hangingPunct="0">
              <a:spcBef>
                <a:spcPct val="20000"/>
              </a:spcBef>
              <a:spcAft>
                <a:spcPct val="0"/>
              </a:spcAft>
              <a:tabLst>
                <a:tab pos="714375" algn="l"/>
              </a:tabLst>
            </a:pPr>
            <a:r>
              <a:rPr lang="de-DE" sz="3600" kern="0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  <a:sym typeface="Wingdings" pitchFamily="2" charset="2"/>
              </a:rPr>
              <a:t> </a:t>
            </a:r>
            <a:r>
              <a:rPr lang="de-DE" sz="3600" kern="0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Drei Gründe, um den herrlichen Herrn zu verherrlichen und deine Hingabe zu erneuern!</a:t>
            </a:r>
            <a:endParaRPr lang="de-DE" sz="3600" dirty="0"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8864673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466</Words>
  <Application>Microsoft Office PowerPoint</Application>
  <PresentationFormat>Breitbild</PresentationFormat>
  <Paragraphs>48</Paragraphs>
  <Slides>7</Slides>
  <Notes>4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12" baseType="lpstr">
      <vt:lpstr>AR ESSENCE</vt:lpstr>
      <vt:lpstr>Arial</vt:lpstr>
      <vt:lpstr>Calibri</vt:lpstr>
      <vt:lpstr>Calibri Light</vt:lpstr>
      <vt:lpstr>Office Theme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Johannes 1,14: Verherrliche den herrlichen Herrn</dc:title>
  <dc:creator>Sascha Kriegler</dc:creator>
  <cp:lastModifiedBy>Sascha Kriegler</cp:lastModifiedBy>
  <cp:revision>548</cp:revision>
  <dcterms:created xsi:type="dcterms:W3CDTF">2015-12-06T14:34:46Z</dcterms:created>
  <dcterms:modified xsi:type="dcterms:W3CDTF">2024-12-21T21:36:44Z</dcterms:modified>
</cp:coreProperties>
</file>