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sldIdLst>
    <p:sldId id="585" r:id="rId2"/>
    <p:sldId id="700" r:id="rId3"/>
    <p:sldId id="797" r:id="rId4"/>
    <p:sldId id="812" r:id="rId5"/>
    <p:sldId id="814" r:id="rId6"/>
    <p:sldId id="815" r:id="rId7"/>
    <p:sldId id="816" r:id="rId8"/>
    <p:sldId id="817" r:id="rId9"/>
    <p:sldId id="818" r:id="rId10"/>
    <p:sldId id="819" r:id="rId11"/>
    <p:sldId id="813"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7" autoAdjust="0"/>
  </p:normalViewPr>
  <p:slideViewPr>
    <p:cSldViewPr snapToGrid="0">
      <p:cViewPr varScale="1">
        <p:scale>
          <a:sx n="159" d="100"/>
          <a:sy n="159" d="100"/>
        </p:scale>
        <p:origin x="22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0F090-7E74-4FFD-BE36-E9B69AED82C3}" type="datetimeFigureOut">
              <a:rPr lang="de-DE" smtClean="0"/>
              <a:t>19.05.2024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64BAB-5BA2-4FE7-B15A-FCB7F3CF80AF}" type="slidenum">
              <a:rPr lang="de-DE" smtClean="0"/>
              <a:t>‹Nr.›</a:t>
            </a:fld>
            <a:endParaRPr lang="de-DE"/>
          </a:p>
        </p:txBody>
      </p:sp>
    </p:spTree>
    <p:extLst>
      <p:ext uri="{BB962C8B-B14F-4D97-AF65-F5344CB8AC3E}">
        <p14:creationId xmlns:p14="http://schemas.microsoft.com/office/powerpoint/2010/main" val="10609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3</a:t>
            </a:fld>
            <a:endParaRPr lang="de-DE"/>
          </a:p>
        </p:txBody>
      </p:sp>
    </p:spTree>
    <p:extLst>
      <p:ext uri="{BB962C8B-B14F-4D97-AF65-F5344CB8AC3E}">
        <p14:creationId xmlns:p14="http://schemas.microsoft.com/office/powerpoint/2010/main" val="293131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4</a:t>
            </a:fld>
            <a:endParaRPr lang="de-DE"/>
          </a:p>
        </p:txBody>
      </p:sp>
    </p:spTree>
    <p:extLst>
      <p:ext uri="{BB962C8B-B14F-4D97-AF65-F5344CB8AC3E}">
        <p14:creationId xmlns:p14="http://schemas.microsoft.com/office/powerpoint/2010/main" val="190492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5</a:t>
            </a:fld>
            <a:endParaRPr lang="de-DE"/>
          </a:p>
        </p:txBody>
      </p:sp>
    </p:spTree>
    <p:extLst>
      <p:ext uri="{BB962C8B-B14F-4D97-AF65-F5344CB8AC3E}">
        <p14:creationId xmlns:p14="http://schemas.microsoft.com/office/powerpoint/2010/main" val="412617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6</a:t>
            </a:fld>
            <a:endParaRPr lang="de-DE"/>
          </a:p>
        </p:txBody>
      </p:sp>
    </p:spTree>
    <p:extLst>
      <p:ext uri="{BB962C8B-B14F-4D97-AF65-F5344CB8AC3E}">
        <p14:creationId xmlns:p14="http://schemas.microsoft.com/office/powerpoint/2010/main" val="23768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7</a:t>
            </a:fld>
            <a:endParaRPr lang="de-DE"/>
          </a:p>
        </p:txBody>
      </p:sp>
    </p:spTree>
    <p:extLst>
      <p:ext uri="{BB962C8B-B14F-4D97-AF65-F5344CB8AC3E}">
        <p14:creationId xmlns:p14="http://schemas.microsoft.com/office/powerpoint/2010/main" val="9526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8</a:t>
            </a:fld>
            <a:endParaRPr lang="de-DE"/>
          </a:p>
        </p:txBody>
      </p:sp>
    </p:spTree>
    <p:extLst>
      <p:ext uri="{BB962C8B-B14F-4D97-AF65-F5344CB8AC3E}">
        <p14:creationId xmlns:p14="http://schemas.microsoft.com/office/powerpoint/2010/main" val="9959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864BAB-5BA2-4FE7-B15A-FCB7F3CF80AF}" type="slidenum">
              <a:rPr lang="de-DE" smtClean="0"/>
              <a:t>9</a:t>
            </a:fld>
            <a:endParaRPr lang="de-DE"/>
          </a:p>
        </p:txBody>
      </p:sp>
    </p:spTree>
    <p:extLst>
      <p:ext uri="{BB962C8B-B14F-4D97-AF65-F5344CB8AC3E}">
        <p14:creationId xmlns:p14="http://schemas.microsoft.com/office/powerpoint/2010/main" val="56157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27714959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8716704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6050431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16441727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41148803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8692473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6904320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202212909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9045827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22789784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19.05.2024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dirty="0"/>
          </a:p>
        </p:txBody>
      </p:sp>
    </p:spTree>
    <p:extLst>
      <p:ext uri="{BB962C8B-B14F-4D97-AF65-F5344CB8AC3E}">
        <p14:creationId xmlns:p14="http://schemas.microsoft.com/office/powerpoint/2010/main" val="374655982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8052-0DDC-454C-BFA8-EE9E5D62F210}" type="datetimeFigureOut">
              <a:rPr lang="de-DE" smtClean="0"/>
              <a:t>19.05.2024</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4FF1-426E-4DFE-BCAC-868E90BB37A7}" type="slidenum">
              <a:rPr lang="de-DE" smtClean="0"/>
              <a:t>‹Nr.›</a:t>
            </a:fld>
            <a:endParaRPr lang="de-DE" dirty="0"/>
          </a:p>
        </p:txBody>
      </p:sp>
    </p:spTree>
    <p:extLst>
      <p:ext uri="{BB962C8B-B14F-4D97-AF65-F5344CB8AC3E}">
        <p14:creationId xmlns:p14="http://schemas.microsoft.com/office/powerpoint/2010/main" val="17245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descr="logo">
            <a:extLst>
              <a:ext uri="{FF2B5EF4-FFF2-40B4-BE49-F238E27FC236}">
                <a16:creationId xmlns:a16="http://schemas.microsoft.com/office/drawing/2014/main" id="{FA509D64-B823-47C6-AE2F-D6A36D6605DF}"/>
              </a:ext>
            </a:extLst>
          </p:cNvPr>
          <p:cNvPicPr>
            <a:picLocks noChangeAspect="1" noChangeArrowheads="1"/>
          </p:cNvPicPr>
          <p:nvPr/>
        </p:nvPicPr>
        <p:blipFill>
          <a:blip r:embed="rId2" cstate="print"/>
          <a:srcRect/>
          <a:stretch>
            <a:fillRect/>
          </a:stretch>
        </p:blipFill>
        <p:spPr bwMode="auto">
          <a:xfrm>
            <a:off x="10996803"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9383002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9525"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5"/>
          <p:cNvSpPr txBox="1">
            <a:spLocks noChangeArrowheads="1"/>
          </p:cNvSpPr>
          <p:nvPr/>
        </p:nvSpPr>
        <p:spPr>
          <a:xfrm>
            <a:off x="457199" y="274638"/>
            <a:ext cx="854392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effectLst>
                  <a:glow rad="139700">
                    <a:schemeClr val="tx1">
                      <a:alpha val="40000"/>
                    </a:schemeClr>
                  </a:glow>
                </a:effectLst>
                <a:latin typeface="AR ESSENCE" panose="02000000000000000000" pitchFamily="2" charset="0"/>
              </a:rPr>
              <a:t>Wie Jesus unsere tiefe Sehnsucht wirklich stillt</a:t>
            </a:r>
            <a:endParaRPr lang="de-DE" sz="3200" b="1" dirty="0">
              <a:solidFill>
                <a:schemeClr val="accent4">
                  <a:lumMod val="60000"/>
                  <a:lumOff val="40000"/>
                </a:schemeClr>
              </a:solidFill>
              <a:effectLst>
                <a:glow rad="139700">
                  <a:schemeClr val="tx1">
                    <a:alpha val="40000"/>
                  </a:schemeClr>
                </a:glow>
              </a:effectLst>
              <a:latin typeface="AR ESSENCE" panose="02000000000000000000" pitchFamily="2" charset="0"/>
            </a:endParaRPr>
          </a:p>
        </p:txBody>
      </p:sp>
      <p:pic>
        <p:nvPicPr>
          <p:cNvPr id="10" name="Picture 4" descr="logo">
            <a:extLst>
              <a:ext uri="{FF2B5EF4-FFF2-40B4-BE49-F238E27FC236}">
                <a16:creationId xmlns:a16="http://schemas.microsoft.com/office/drawing/2014/main" id="{CB64CCA8-1375-4D87-BCE6-1D824757A26C}"/>
              </a:ext>
            </a:extLst>
          </p:cNvPr>
          <p:cNvPicPr>
            <a:picLocks noChangeAspect="1" noChangeArrowheads="1"/>
          </p:cNvPicPr>
          <p:nvPr/>
        </p:nvPicPr>
        <p:blipFill>
          <a:blip r:embed="rId2" cstate="print"/>
          <a:srcRect/>
          <a:stretch>
            <a:fillRect/>
          </a:stretch>
        </p:blipFill>
        <p:spPr bwMode="auto">
          <a:xfrm>
            <a:off x="10996803" y="5656017"/>
            <a:ext cx="952500" cy="1143000"/>
          </a:xfrm>
          <a:prstGeom prst="rect">
            <a:avLst/>
          </a:prstGeom>
          <a:noFill/>
          <a:ln w="9525">
            <a:noFill/>
            <a:miter lim="800000"/>
            <a:headEnd/>
            <a:tailEnd/>
          </a:ln>
        </p:spPr>
      </p:pic>
      <p:sp>
        <p:nvSpPr>
          <p:cNvPr id="7" name="Rectangle 5">
            <a:extLst>
              <a:ext uri="{FF2B5EF4-FFF2-40B4-BE49-F238E27FC236}">
                <a16:creationId xmlns:a16="http://schemas.microsoft.com/office/drawing/2014/main" id="{A8B458F8-3602-4898-BE61-0B2AF11AEB3D}"/>
              </a:ext>
            </a:extLst>
          </p:cNvPr>
          <p:cNvSpPr txBox="1">
            <a:spLocks noChangeArrowheads="1"/>
          </p:cNvSpPr>
          <p:nvPr/>
        </p:nvSpPr>
        <p:spPr bwMode="auto">
          <a:xfrm>
            <a:off x="457200" y="2151063"/>
            <a:ext cx="8543924"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Johannes 4,1-26</a:t>
            </a:r>
          </a:p>
        </p:txBody>
      </p:sp>
      <p:sp>
        <p:nvSpPr>
          <p:cNvPr id="12" name="Rechteck 11">
            <a:extLst>
              <a:ext uri="{FF2B5EF4-FFF2-40B4-BE49-F238E27FC236}">
                <a16:creationId xmlns:a16="http://schemas.microsoft.com/office/drawing/2014/main" id="{6A326F71-41C5-403C-B067-45190D54D33B}"/>
              </a:ext>
            </a:extLst>
          </p:cNvPr>
          <p:cNvSpPr/>
          <p:nvPr/>
        </p:nvSpPr>
        <p:spPr>
          <a:xfrm>
            <a:off x="457200" y="3246260"/>
            <a:ext cx="11320272" cy="3305520"/>
          </a:xfrm>
          <a:prstGeom prst="rect">
            <a:avLst/>
          </a:prstGeom>
        </p:spPr>
        <p:txBody>
          <a:bodyPr wrap="square">
            <a:spAutoFit/>
          </a:bodyPr>
          <a:lstStyle/>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liebt Menschen (Verse 1-6)</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baut Beziehung auf (Verse 7-9)</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offenbart das wahre Problem (Verse 10-15)</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überführt von Sünde (Verse 16-19)</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erklärt die Lösung (Verse 20-26)</a:t>
            </a:r>
          </a:p>
        </p:txBody>
      </p:sp>
    </p:spTree>
    <p:extLst>
      <p:ext uri="{BB962C8B-B14F-4D97-AF65-F5344CB8AC3E}">
        <p14:creationId xmlns:p14="http://schemas.microsoft.com/office/powerpoint/2010/main" val="4751713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descr="logo">
            <a:extLst>
              <a:ext uri="{FF2B5EF4-FFF2-40B4-BE49-F238E27FC236}">
                <a16:creationId xmlns:a16="http://schemas.microsoft.com/office/drawing/2014/main" id="{FA509D64-B823-47C6-AE2F-D6A36D6605DF}"/>
              </a:ext>
            </a:extLst>
          </p:cNvPr>
          <p:cNvPicPr>
            <a:picLocks noChangeAspect="1" noChangeArrowheads="1"/>
          </p:cNvPicPr>
          <p:nvPr/>
        </p:nvPicPr>
        <p:blipFill>
          <a:blip r:embed="rId2" cstate="print"/>
          <a:srcRect/>
          <a:stretch>
            <a:fillRect/>
          </a:stretch>
        </p:blipFill>
        <p:spPr bwMode="auto">
          <a:xfrm>
            <a:off x="10996803"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18160053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9525"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5"/>
          <p:cNvSpPr txBox="1">
            <a:spLocks noChangeArrowheads="1"/>
          </p:cNvSpPr>
          <p:nvPr/>
        </p:nvSpPr>
        <p:spPr>
          <a:xfrm>
            <a:off x="457199" y="274638"/>
            <a:ext cx="854392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effectLst>
                  <a:glow rad="139700">
                    <a:schemeClr val="tx1">
                      <a:alpha val="40000"/>
                    </a:schemeClr>
                  </a:glow>
                </a:effectLst>
                <a:latin typeface="AR ESSENCE" panose="02000000000000000000" pitchFamily="2" charset="0"/>
              </a:rPr>
              <a:t>Wie Jesus unsere tiefe Sehnsucht wirklich stillt</a:t>
            </a:r>
            <a:endParaRPr lang="de-DE" sz="3200" b="1" dirty="0">
              <a:solidFill>
                <a:schemeClr val="accent4">
                  <a:lumMod val="60000"/>
                  <a:lumOff val="40000"/>
                </a:schemeClr>
              </a:solidFill>
              <a:effectLst>
                <a:glow rad="139700">
                  <a:schemeClr val="tx1">
                    <a:alpha val="40000"/>
                  </a:schemeClr>
                </a:glow>
              </a:effectLst>
              <a:latin typeface="AR ESSENCE" panose="02000000000000000000" pitchFamily="2" charset="0"/>
            </a:endParaRPr>
          </a:p>
        </p:txBody>
      </p:sp>
      <p:pic>
        <p:nvPicPr>
          <p:cNvPr id="10" name="Picture 4" descr="logo">
            <a:extLst>
              <a:ext uri="{FF2B5EF4-FFF2-40B4-BE49-F238E27FC236}">
                <a16:creationId xmlns:a16="http://schemas.microsoft.com/office/drawing/2014/main" id="{CB64CCA8-1375-4D87-BCE6-1D824757A26C}"/>
              </a:ext>
            </a:extLst>
          </p:cNvPr>
          <p:cNvPicPr>
            <a:picLocks noChangeAspect="1" noChangeArrowheads="1"/>
          </p:cNvPicPr>
          <p:nvPr/>
        </p:nvPicPr>
        <p:blipFill>
          <a:blip r:embed="rId2" cstate="print"/>
          <a:srcRect/>
          <a:stretch>
            <a:fillRect/>
          </a:stretch>
        </p:blipFill>
        <p:spPr bwMode="auto">
          <a:xfrm>
            <a:off x="10996803" y="5656017"/>
            <a:ext cx="952500" cy="1143000"/>
          </a:xfrm>
          <a:prstGeom prst="rect">
            <a:avLst/>
          </a:prstGeom>
          <a:noFill/>
          <a:ln w="9525">
            <a:noFill/>
            <a:miter lim="800000"/>
            <a:headEnd/>
            <a:tailEnd/>
          </a:ln>
        </p:spPr>
      </p:pic>
      <p:sp>
        <p:nvSpPr>
          <p:cNvPr id="7" name="Rectangle 5">
            <a:extLst>
              <a:ext uri="{FF2B5EF4-FFF2-40B4-BE49-F238E27FC236}">
                <a16:creationId xmlns:a16="http://schemas.microsoft.com/office/drawing/2014/main" id="{A8B458F8-3602-4898-BE61-0B2AF11AEB3D}"/>
              </a:ext>
            </a:extLst>
          </p:cNvPr>
          <p:cNvSpPr txBox="1">
            <a:spLocks noChangeArrowheads="1"/>
          </p:cNvSpPr>
          <p:nvPr/>
        </p:nvSpPr>
        <p:spPr bwMode="auto">
          <a:xfrm>
            <a:off x="457200" y="2151063"/>
            <a:ext cx="8543924"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Johannes 4,1-26</a:t>
            </a:r>
          </a:p>
        </p:txBody>
      </p:sp>
      <p:sp>
        <p:nvSpPr>
          <p:cNvPr id="12" name="Rechteck 11">
            <a:extLst>
              <a:ext uri="{FF2B5EF4-FFF2-40B4-BE49-F238E27FC236}">
                <a16:creationId xmlns:a16="http://schemas.microsoft.com/office/drawing/2014/main" id="{6A326F71-41C5-403C-B067-45190D54D33B}"/>
              </a:ext>
            </a:extLst>
          </p:cNvPr>
          <p:cNvSpPr/>
          <p:nvPr/>
        </p:nvSpPr>
        <p:spPr>
          <a:xfrm>
            <a:off x="457200" y="3246260"/>
            <a:ext cx="11320272" cy="3305520"/>
          </a:xfrm>
          <a:prstGeom prst="rect">
            <a:avLst/>
          </a:prstGeom>
        </p:spPr>
        <p:txBody>
          <a:bodyPr wrap="square">
            <a:spAutoFit/>
          </a:bodyPr>
          <a:lstStyle/>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liebt Menschen (Verse 1-6)</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baut Beziehung auf (Verse 7-9)</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offenbart das wahre Problem (Verse 10-15)</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überführt von Sünde (Verse 16-19)</a:t>
            </a:r>
          </a:p>
          <a:p>
            <a:pPr marL="714375" lvl="0" indent="-714375" eaLnBrk="0" fontAlgn="base" hangingPunct="0">
              <a:spcBef>
                <a:spcPct val="20000"/>
              </a:spcBef>
              <a:spcAft>
                <a:spcPct val="0"/>
              </a:spcAft>
              <a:buFont typeface="+mj-lt"/>
              <a:buAutoNum type="arabicPeriod"/>
              <a:tabLst>
                <a:tab pos="714375" algn="l"/>
              </a:tabLst>
            </a:pPr>
            <a:r>
              <a:rPr lang="de-DE" sz="36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 erklärt die Lösung (Verse 20-26)</a:t>
            </a:r>
          </a:p>
        </p:txBody>
      </p:sp>
    </p:spTree>
    <p:extLst>
      <p:ext uri="{BB962C8B-B14F-4D97-AF65-F5344CB8AC3E}">
        <p14:creationId xmlns:p14="http://schemas.microsoft.com/office/powerpoint/2010/main" val="4163940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Er liebt Menschen</a:t>
            </a:r>
          </a:p>
        </p:txBody>
      </p:sp>
      <p:pic>
        <p:nvPicPr>
          <p:cNvPr id="3" name="Grafik 2">
            <a:extLst>
              <a:ext uri="{FF2B5EF4-FFF2-40B4-BE49-F238E27FC236}">
                <a16:creationId xmlns:a16="http://schemas.microsoft.com/office/drawing/2014/main" id="{45584B68-1077-7199-5A8C-1CA9F3446A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7557" y="1033999"/>
            <a:ext cx="4015824" cy="5361159"/>
          </a:xfrm>
          <a:prstGeom prst="rect">
            <a:avLst/>
          </a:prstGeom>
        </p:spPr>
      </p:pic>
      <p:sp>
        <p:nvSpPr>
          <p:cNvPr id="4" name="Pfeil: nach oben 3">
            <a:extLst>
              <a:ext uri="{FF2B5EF4-FFF2-40B4-BE49-F238E27FC236}">
                <a16:creationId xmlns:a16="http://schemas.microsoft.com/office/drawing/2014/main" id="{7FBA01CF-211F-C9CF-9695-FFD8F317A524}"/>
              </a:ext>
            </a:extLst>
          </p:cNvPr>
          <p:cNvSpPr/>
          <p:nvPr/>
        </p:nvSpPr>
        <p:spPr>
          <a:xfrm rot="229570">
            <a:off x="5207541" y="3488987"/>
            <a:ext cx="713361" cy="1440017"/>
          </a:xfrm>
          <a:prstGeom prst="upArrow">
            <a:avLst/>
          </a:prstGeom>
          <a:solidFill>
            <a:srgbClr val="FF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9586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Er liebt Menschen</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Das göttliche MUSS als Ausdruck der Liebe Jesu</a:t>
            </a: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Jesus liebte uns schon immer (Römer 5,6-10)</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 aber wir fokussieren oft lieber</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sündige Dinge, die wir wollen</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gute Dinge, die Gott will, wir aber zu sehr wollen</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legitime Wünsche, die zu Begierden werden</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p:txBody>
      </p:sp>
    </p:spTree>
    <p:extLst>
      <p:ext uri="{BB962C8B-B14F-4D97-AF65-F5344CB8AC3E}">
        <p14:creationId xmlns:p14="http://schemas.microsoft.com/office/powerpoint/2010/main" val="1327176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2. Er baut Beziehung auf</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Die Samariterin ist voller Scham (keiner geht um 12 Uhr mittags raus)</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Jesus überwindet die kulturelle, religiöse und „heilig vs. sündig“-Kluft</a:t>
            </a: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Investiere in Beziehungen!</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p:txBody>
      </p:sp>
    </p:spTree>
    <p:extLst>
      <p:ext uri="{BB962C8B-B14F-4D97-AF65-F5344CB8AC3E}">
        <p14:creationId xmlns:p14="http://schemas.microsoft.com/office/powerpoint/2010/main" val="2918051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3. Er offenbart das wahre Problem</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Gabe Gottes = Kraft / Wirken des Heiligen Geistes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rPr>
              <a:t>(Johannes 7,38-39)</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Es fehlt geistliches lebendiges Wasser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rPr>
              <a:t>(vgl. Johannes 6,27.35.58; Jeremia 17,13)</a:t>
            </a: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 daher wird Erfüllung der Sehnsucht dort gesucht, was niemals ganz stillen kann (Anbetung)</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Suchst du Erfüllung in Dingen (Götzen), die nicht dazu gedacht sind, Erfüllung zu geben?</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p:txBody>
      </p:sp>
    </p:spTree>
    <p:extLst>
      <p:ext uri="{BB962C8B-B14F-4D97-AF65-F5344CB8AC3E}">
        <p14:creationId xmlns:p14="http://schemas.microsoft.com/office/powerpoint/2010/main" val="1454792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4. Er überführt von Sünde</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Jesus verfolgt den Weg zurück zur Quelle im Herzen</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Das Kernproblem liegt nicht im Sichtbaren (Partnerwechsel), sondern im Herzen: Eine falsche Anbetung, eine falsche Suche nach Befriedigung und Erfüllung!</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Gott macht uns durch die Schrift deutlich, wo wir auf dem Holzweg sind!</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sym typeface="Wingdings" pitchFamily="2" charset="2"/>
            </a:endParaRP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Wo werden dir Dinge wichtiger als Christus? Wo hast du aufgehört dich für die Herrlichkeit Christi zu begeistern?</a:t>
            </a:r>
          </a:p>
          <a:p>
            <a:pPr marL="0" indent="0">
              <a:buNone/>
              <a:tabLst>
                <a:tab pos="719138" algn="l"/>
              </a:tabLst>
              <a:defRPr/>
            </a:pPr>
            <a:endPar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311777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4. Er überführt von Sünde</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accent1">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rPr>
              <a:t>„Die Freude am Evangelium und die Liebe Gottes ist das stärkste und einzig ausreichende Motiv, um unsere Selbstsucht zu überwinden, um einen Lebensstil anzuziehen, der nichts anderes sucht, als Gott wohlgefällig zu sein.“ </a:t>
            </a: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(Michael Leister)</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a:p>
            <a:pPr marL="0" indent="0">
              <a:buNone/>
              <a:tabLst>
                <a:tab pos="719138" algn="l"/>
              </a:tabLst>
              <a:defRPr/>
            </a:pPr>
            <a:endPar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15066989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5"/>
          <p:cNvSpPr txBox="1">
            <a:spLocks noChangeArrowheads="1"/>
          </p:cNvSpPr>
          <p:nvPr/>
        </p:nvSpPr>
        <p:spPr bwMode="auto">
          <a:xfrm>
            <a:off x="457200" y="6424613"/>
            <a:ext cx="11234928" cy="43338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Jesus unsere tiefe Sehnsucht wirklich stillt</a:t>
            </a:r>
          </a:p>
        </p:txBody>
      </p:sp>
      <p:pic>
        <p:nvPicPr>
          <p:cNvPr id="13" name="Picture 4" descr="logo">
            <a:extLst>
              <a:ext uri="{FF2B5EF4-FFF2-40B4-BE49-F238E27FC236}">
                <a16:creationId xmlns:a16="http://schemas.microsoft.com/office/drawing/2014/main" id="{1CA4DC65-4871-4B31-A4DD-536662850432}"/>
              </a:ext>
            </a:extLst>
          </p:cNvPr>
          <p:cNvPicPr>
            <a:picLocks noChangeAspect="1" noChangeArrowheads="1"/>
          </p:cNvPicPr>
          <p:nvPr/>
        </p:nvPicPr>
        <p:blipFill>
          <a:blip r:embed="rId3" cstate="print"/>
          <a:srcRect/>
          <a:stretch>
            <a:fillRect/>
          </a:stretch>
        </p:blipFill>
        <p:spPr bwMode="auto">
          <a:xfrm>
            <a:off x="10996803" y="5656017"/>
            <a:ext cx="952500" cy="1143000"/>
          </a:xfrm>
          <a:prstGeom prst="rect">
            <a:avLst/>
          </a:prstGeom>
          <a:noFill/>
          <a:ln w="9525">
            <a:noFill/>
            <a:miter lim="800000"/>
            <a:headEnd/>
            <a:tailEnd/>
          </a:ln>
        </p:spPr>
      </p:pic>
      <p:sp>
        <p:nvSpPr>
          <p:cNvPr id="8" name="Rectangle 5">
            <a:extLst>
              <a:ext uri="{FF2B5EF4-FFF2-40B4-BE49-F238E27FC236}">
                <a16:creationId xmlns:a16="http://schemas.microsoft.com/office/drawing/2014/main" id="{1A5BA95F-E0C4-4BA8-8843-8B679BF44985}"/>
              </a:ext>
            </a:extLst>
          </p:cNvPr>
          <p:cNvSpPr txBox="1">
            <a:spLocks noChangeArrowheads="1"/>
          </p:cNvSpPr>
          <p:nvPr/>
        </p:nvSpPr>
        <p:spPr>
          <a:xfrm>
            <a:off x="457200" y="274638"/>
            <a:ext cx="8524875"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5. Er erklärt die Lösung</a:t>
            </a:r>
          </a:p>
        </p:txBody>
      </p:sp>
      <p:sp>
        <p:nvSpPr>
          <p:cNvPr id="5" name="Rectangle 6">
            <a:extLst>
              <a:ext uri="{FF2B5EF4-FFF2-40B4-BE49-F238E27FC236}">
                <a16:creationId xmlns:a16="http://schemas.microsoft.com/office/drawing/2014/main" id="{D8578508-006A-9CA8-42B9-036E788AD8C3}"/>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Die Samariterin spricht über das Kernthema: Sie sucht den Ort, wo sie wirklich anbeten kann!</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rPr>
              <a:t>In Geist und Wahrheit anbeten: In aufrichtiger Hingabe (Geistesshaltung) und in unverfälschter Lehrer (so wie Gott ist)</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endParaRPr>
          </a:p>
          <a:p>
            <a:pPr marL="0" indent="0">
              <a:buNone/>
              <a:tabLst>
                <a:tab pos="719138" algn="l"/>
              </a:tabLst>
              <a:defRPr/>
            </a:pPr>
            <a:r>
              <a:rPr lang="de-DE" kern="0" dirty="0">
                <a:solidFill>
                  <a:schemeClr val="accent6">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sym typeface="Wingdings" pitchFamily="2" charset="2"/>
              </a:rPr>
              <a:t> Jesus Christus ist die Lösung!</a:t>
            </a: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sym typeface="Wingdings" pitchFamily="2" charset="2"/>
            </a:endParaRPr>
          </a:p>
        </p:txBody>
      </p:sp>
    </p:spTree>
    <p:extLst>
      <p:ext uri="{BB962C8B-B14F-4D97-AF65-F5344CB8AC3E}">
        <p14:creationId xmlns:p14="http://schemas.microsoft.com/office/powerpoint/2010/main" val="330483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Breitbild</PresentationFormat>
  <Paragraphs>55</Paragraphs>
  <Slides>11</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 ESSENCE</vt: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4,1-26: Wie Jesus unsere tiefe Sehnsucht wirklich stillt</dc:title>
  <dc:creator>Sascha Kriegler</dc:creator>
  <cp:lastModifiedBy>Sascha Kriegler</cp:lastModifiedBy>
  <cp:revision>570</cp:revision>
  <dcterms:created xsi:type="dcterms:W3CDTF">2015-12-06T14:34:46Z</dcterms:created>
  <dcterms:modified xsi:type="dcterms:W3CDTF">2024-05-18T23:04:33Z</dcterms:modified>
</cp:coreProperties>
</file>