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83" r:id="rId3"/>
  </p:sldMasterIdLst>
  <p:notesMasterIdLst>
    <p:notesMasterId r:id="rId14"/>
  </p:notesMasterIdLst>
  <p:sldIdLst>
    <p:sldId id="256" r:id="rId4"/>
    <p:sldId id="319" r:id="rId5"/>
    <p:sldId id="350" r:id="rId6"/>
    <p:sldId id="362" r:id="rId7"/>
    <p:sldId id="367" r:id="rId8"/>
    <p:sldId id="366" r:id="rId9"/>
    <p:sldId id="363" r:id="rId10"/>
    <p:sldId id="364" r:id="rId11"/>
    <p:sldId id="365" r:id="rId12"/>
    <p:sldId id="288" r:id="rId13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0066"/>
    <a:srgbClr val="003399"/>
    <a:srgbClr val="FFFFFF"/>
    <a:srgbClr val="FF000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68" autoAdjust="0"/>
    <p:restoredTop sz="87995" autoAdjust="0"/>
  </p:normalViewPr>
  <p:slideViewPr>
    <p:cSldViewPr>
      <p:cViewPr varScale="1">
        <p:scale>
          <a:sx n="96" d="100"/>
          <a:sy n="96" d="100"/>
        </p:scale>
        <p:origin x="126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7054419-1977-4B48-91D8-87A34BE9B8E7}" type="datetimeFigureOut">
              <a:rPr lang="de-DE"/>
              <a:pPr>
                <a:defRPr/>
              </a:pPr>
              <a:t>26.12.2015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 smtClean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 smtClean="0"/>
              <a:t>Textmasterformat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5E5D9E3-5386-402E-881F-685C6169B65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392764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9EF862-911A-42BB-9C49-D1C1E6B1C07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C4B89F-2E4A-4DCE-94A7-6348472AFC7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E2C30E-CA6D-4632-9397-0AC1C74A3F8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2D93A3-B0F7-4671-B449-2918C4FDA7F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06DB1-8C79-47FB-82E1-AC9746BB134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D7A53D-0A6A-4972-8C76-64B89DE8ABD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4E131D-A8DC-4E6D-B95F-751198D5E96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B66E8A-3BDB-4D6D-9176-1768E08A6B0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E07FA3-6FD4-465A-90AB-A48F7E0B131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BCB552-0AB5-48CF-AAEB-EEC9204F416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5F9DDB-9467-400B-824B-7E648B23B5F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2E902C-19A8-4106-8CD0-8B295974C6C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29F1D7-8358-443C-8003-9AD6A5FFE84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001499-CCCC-4905-9823-2D1CA74C9C4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1E3C4-DF13-485C-A52C-990402521E7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023938" y="1481138"/>
            <a:ext cx="3460750" cy="1220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37088" y="1481138"/>
            <a:ext cx="3460750" cy="1220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281FEC-7258-4D80-855A-348D731B894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327775" y="917575"/>
            <a:ext cx="1770063" cy="178435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014413" y="917575"/>
            <a:ext cx="5160962" cy="178435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14413" y="917575"/>
            <a:ext cx="7073900" cy="3048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1023938" y="1481138"/>
            <a:ext cx="7073900" cy="1220787"/>
          </a:xfrm>
        </p:spPr>
        <p:txBody>
          <a:bodyPr/>
          <a:lstStyle/>
          <a:p>
            <a:pPr lvl="0"/>
            <a:endParaRPr lang="de-DE" noProof="0" smtClean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/>
          </p:nvPr>
        </p:nvSpPr>
        <p:spPr>
          <a:xfrm>
            <a:off x="1014413" y="917575"/>
            <a:ext cx="7083425" cy="178435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DDDC5F-362A-4611-8C2D-D0C587D0159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8E9E52-62F5-47CC-A5F6-546DFC1F399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99F84-4659-4E0F-8A04-4283E6D8AE6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95735-DBA0-461D-ACBE-5B7D5C8696E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6CAA7-8A09-4A91-A061-87183D8E9DC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EF10A0-3F37-4BDF-A8C7-18716DE1774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8EFE8625-828C-4AFC-93E1-87A771387AB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E44ED0FD-9093-4BA0-907F-0E527601BAC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6450013"/>
            <a:ext cx="7385050" cy="273050"/>
          </a:xfrm>
          <a:prstGeom prst="rect">
            <a:avLst/>
          </a:prstGeom>
          <a:solidFill>
            <a:schemeClr val="tx2"/>
          </a:solidFill>
          <a:ln w="635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>
              <a:solidFill>
                <a:srgbClr val="565A5B"/>
              </a:solidFill>
              <a:latin typeface="Arial" charset="0"/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8389938" y="6448425"/>
            <a:ext cx="755650" cy="273050"/>
          </a:xfrm>
          <a:prstGeom prst="rect">
            <a:avLst/>
          </a:prstGeom>
          <a:solidFill>
            <a:srgbClr val="FCC51D"/>
          </a:solidFill>
          <a:ln w="635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>
              <a:solidFill>
                <a:srgbClr val="565A5B"/>
              </a:solidFill>
              <a:latin typeface="Arial" charset="0"/>
            </a:endParaRP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23938" y="1481138"/>
            <a:ext cx="7073900" cy="122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014413" y="917575"/>
            <a:ext cx="7073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de-DE" smtClean="0"/>
              <a:t>Titelmasterformat durch Klicken bearbeiten.</a:t>
            </a:r>
          </a:p>
        </p:txBody>
      </p:sp>
      <p:sp>
        <p:nvSpPr>
          <p:cNvPr id="2331654" name="Text Box 6"/>
          <p:cNvSpPr txBox="1">
            <a:spLocks noChangeArrowheads="1"/>
          </p:cNvSpPr>
          <p:nvPr/>
        </p:nvSpPr>
        <p:spPr bwMode="auto">
          <a:xfrm>
            <a:off x="3762375" y="6492875"/>
            <a:ext cx="3635375" cy="2047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83443" tIns="41721" rIns="83443" bIns="41721"/>
          <a:lstStyle>
            <a:lvl1pPr algn="l" defTabSz="871538">
              <a:defRPr>
                <a:solidFill>
                  <a:schemeClr val="tx1"/>
                </a:solidFill>
                <a:latin typeface="Arial" charset="0"/>
              </a:defRPr>
            </a:lvl1pPr>
            <a:lvl2pPr marL="417513" algn="l" defTabSz="871538">
              <a:defRPr>
                <a:solidFill>
                  <a:schemeClr val="tx1"/>
                </a:solidFill>
                <a:latin typeface="Arial" charset="0"/>
              </a:defRPr>
            </a:lvl2pPr>
            <a:lvl3pPr marL="835025" algn="l" defTabSz="871538">
              <a:defRPr>
                <a:solidFill>
                  <a:schemeClr val="tx1"/>
                </a:solidFill>
                <a:latin typeface="Arial" charset="0"/>
              </a:defRPr>
            </a:lvl3pPr>
            <a:lvl4pPr marL="1250950" algn="l" defTabSz="871538">
              <a:defRPr>
                <a:solidFill>
                  <a:schemeClr val="tx1"/>
                </a:solidFill>
                <a:latin typeface="Arial" charset="0"/>
              </a:defRPr>
            </a:lvl4pPr>
            <a:lvl5pPr marL="1668463" algn="l" defTabSz="871538">
              <a:defRPr>
                <a:solidFill>
                  <a:schemeClr val="tx1"/>
                </a:solidFill>
                <a:latin typeface="Arial" charset="0"/>
              </a:defRPr>
            </a:lvl5pPr>
            <a:lvl6pPr marL="21256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5828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0400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4972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  <a:defRPr/>
            </a:pPr>
            <a:r>
              <a:rPr lang="de-DE" sz="800" smtClean="0">
                <a:solidFill>
                  <a:srgbClr val="FFFFFF"/>
                </a:solidFill>
              </a:rPr>
              <a:t>© METRO SYSTEMS GmbH 2010-11</a:t>
            </a:r>
          </a:p>
        </p:txBody>
      </p:sp>
      <p:sp>
        <p:nvSpPr>
          <p:cNvPr id="2331655" name="Text Box 7"/>
          <p:cNvSpPr txBox="1">
            <a:spLocks noChangeArrowheads="1"/>
          </p:cNvSpPr>
          <p:nvPr/>
        </p:nvSpPr>
        <p:spPr bwMode="auto">
          <a:xfrm>
            <a:off x="1023938" y="6534150"/>
            <a:ext cx="2844800" cy="1222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>
            <a:spAutoFit/>
          </a:bodyPr>
          <a:lstStyle>
            <a:lvl1pPr algn="l" defTabSz="871538">
              <a:defRPr>
                <a:solidFill>
                  <a:schemeClr val="tx1"/>
                </a:solidFill>
                <a:latin typeface="Arial" charset="0"/>
              </a:defRPr>
            </a:lvl1pPr>
            <a:lvl2pPr marL="417513" algn="l" defTabSz="871538">
              <a:defRPr>
                <a:solidFill>
                  <a:schemeClr val="tx1"/>
                </a:solidFill>
                <a:latin typeface="Arial" charset="0"/>
              </a:defRPr>
            </a:lvl2pPr>
            <a:lvl3pPr marL="835025" algn="l" defTabSz="871538">
              <a:defRPr>
                <a:solidFill>
                  <a:schemeClr val="tx1"/>
                </a:solidFill>
                <a:latin typeface="Arial" charset="0"/>
              </a:defRPr>
            </a:lvl3pPr>
            <a:lvl4pPr marL="1250950" algn="l" defTabSz="871538">
              <a:defRPr>
                <a:solidFill>
                  <a:schemeClr val="tx1"/>
                </a:solidFill>
                <a:latin typeface="Arial" charset="0"/>
              </a:defRPr>
            </a:lvl4pPr>
            <a:lvl5pPr marL="1668463" algn="l" defTabSz="871538">
              <a:defRPr>
                <a:solidFill>
                  <a:schemeClr val="tx1"/>
                </a:solidFill>
                <a:latin typeface="Arial" charset="0"/>
              </a:defRPr>
            </a:lvl5pPr>
            <a:lvl6pPr marL="21256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5828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0400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4972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GB" sz="800" smtClean="0">
                <a:solidFill>
                  <a:srgbClr val="FFFFFF"/>
                </a:solidFill>
                <a:cs typeface="+mn-cs"/>
              </a:rPr>
              <a:t>MPOS Status all countries</a:t>
            </a:r>
          </a:p>
        </p:txBody>
      </p:sp>
      <p:pic>
        <p:nvPicPr>
          <p:cNvPr id="3080" name="Picture 9" descr="9941_MG_Logo_2010_d_RGB_MG"/>
          <p:cNvPicPr>
            <a:picLocks noChangeAspect="1" noChangeArrowheads="1"/>
          </p:cNvPicPr>
          <p:nvPr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8550" y="6573838"/>
            <a:ext cx="684213" cy="6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Picture 10" descr="METRO SYSTEMS_Logo_RGB_large"/>
          <p:cNvPicPr>
            <a:picLocks noChangeAspect="1" noChangeArrowheads="1"/>
          </p:cNvPicPr>
          <p:nvPr/>
        </p:nvPicPr>
        <p:blipFill>
          <a:blip r:embed="rId1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8550" y="6489700"/>
            <a:ext cx="8636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2" name="Rectangle 11"/>
          <p:cNvSpPr>
            <a:spLocks noChangeArrowheads="1"/>
          </p:cNvSpPr>
          <p:nvPr userDrawn="1"/>
        </p:nvSpPr>
        <p:spPr bwMode="auto">
          <a:xfrm>
            <a:off x="8447088" y="6465888"/>
            <a:ext cx="323850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3448" tIns="41724" rIns="83448" bIns="41724">
            <a:spAutoFit/>
          </a:bodyPr>
          <a:lstStyle/>
          <a:p>
            <a:pPr>
              <a:defRPr/>
            </a:pPr>
            <a:fld id="{5F1EFBB3-AF9B-49FA-96A6-F3E98FBC15FE}" type="slidenum">
              <a:rPr lang="de-DE" sz="1000" b="1">
                <a:solidFill>
                  <a:srgbClr val="004171"/>
                </a:solidFill>
                <a:latin typeface="Arial" charset="0"/>
              </a:rPr>
              <a:pPr>
                <a:defRPr/>
              </a:pPr>
              <a:t>‹Nr.›</a:t>
            </a:fld>
            <a:endParaRPr lang="de-DE" sz="1000" b="1">
              <a:solidFill>
                <a:srgbClr val="004171"/>
              </a:solidFill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</p:sldLayoutIdLst>
  <p:txStyles>
    <p:titleStyle>
      <a:lvl1pPr algn="l" defTabSz="871538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871538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2pPr>
      <a:lvl3pPr algn="l" defTabSz="871538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3pPr>
      <a:lvl4pPr algn="l" defTabSz="871538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4pPr>
      <a:lvl5pPr algn="l" defTabSz="871538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5pPr>
      <a:lvl6pPr marL="457200" algn="l" defTabSz="871538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6pPr>
      <a:lvl7pPr marL="914400" algn="l" defTabSz="871538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7pPr>
      <a:lvl8pPr marL="1371600" algn="l" defTabSz="871538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8pPr>
      <a:lvl9pPr marL="1828800" algn="l" defTabSz="871538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9pPr>
    </p:titleStyle>
    <p:bodyStyle>
      <a:lvl1pPr marL="209550" indent="-209550" algn="l" defTabSz="871538" rtl="0" eaLnBrk="0" fontAlgn="base" hangingPunct="0">
        <a:lnSpc>
          <a:spcPct val="120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569913" indent="-182563" algn="l" defTabSz="871538" rtl="0" eaLnBrk="0" fontAlgn="base" hangingPunct="0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2pPr>
      <a:lvl3pPr marL="895350" indent="-161925" algn="l" defTabSz="871538" rtl="0" eaLnBrk="0" fontAlgn="base" hangingPunct="0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3pPr>
      <a:lvl4pPr marL="1312863" indent="-161925" algn="l" defTabSz="871538" rtl="0" eaLnBrk="0" fontAlgn="base" hangingPunct="0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4pPr>
      <a:lvl5pPr marL="1638300" indent="-161925" algn="l" defTabSz="871538" rtl="0" eaLnBrk="0" fontAlgn="base" hangingPunct="0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5pPr>
      <a:lvl6pPr marL="2095500" indent="-161925" algn="l" defTabSz="871538" rtl="0" fontAlgn="base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6pPr>
      <a:lvl7pPr marL="2552700" indent="-161925" algn="l" defTabSz="871538" rtl="0" fontAlgn="base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7pPr>
      <a:lvl8pPr marL="3009900" indent="-161925" algn="l" defTabSz="871538" rtl="0" fontAlgn="base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8pPr>
      <a:lvl9pPr marL="3467100" indent="-161925" algn="l" defTabSz="871538" rtl="0" fontAlgn="base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pic>
        <p:nvPicPr>
          <p:cNvPr id="6148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714500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>
                <a:solidFill>
                  <a:schemeClr val="hlink"/>
                </a:solidFill>
                <a:latin typeface="Verdana" pitchFamily="34" charset="0"/>
              </a:rPr>
              <a:t>Simeon – Die Begegnung mit Jesus verändert alles</a:t>
            </a:r>
            <a:endParaRPr lang="de-DE" sz="3400" dirty="0" smtClean="0">
              <a:solidFill>
                <a:schemeClr val="accent4">
                  <a:lumMod val="95000"/>
                  <a:lumOff val="5000"/>
                </a:schemeClr>
              </a:solidFill>
              <a:latin typeface="Verdana" pitchFamily="34" charset="0"/>
            </a:endParaRPr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 bwMode="auto">
          <a:xfrm>
            <a:off x="457200" y="1989138"/>
            <a:ext cx="82296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2600" dirty="0" smtClean="0">
                <a:solidFill>
                  <a:schemeClr val="accent4">
                    <a:lumMod val="95000"/>
                    <a:lumOff val="5000"/>
                  </a:schemeClr>
                </a:solidFill>
              </a:rPr>
              <a:t>Lukas 2,25-35</a:t>
            </a:r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 bwMode="auto">
          <a:xfrm>
            <a:off x="457200" y="2924174"/>
            <a:ext cx="8435975" cy="3673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hangingPunct="0">
              <a:spcBef>
                <a:spcPct val="20000"/>
              </a:spcBef>
              <a:tabLst>
                <a:tab pos="360363" algn="l"/>
              </a:tabLst>
            </a:pPr>
            <a:r>
              <a:rPr kumimoji="0" lang="de-DE" sz="260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cs typeface="+mn-cs"/>
              </a:rPr>
              <a:t>1.</a:t>
            </a:r>
            <a:r>
              <a:rPr lang="de-DE" sz="2600" kern="0" dirty="0" smtClean="0">
                <a:latin typeface="+mn-lt"/>
                <a:cs typeface="+mn-cs"/>
              </a:rPr>
              <a:t> </a:t>
            </a:r>
            <a:r>
              <a:rPr lang="de-DE" sz="2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sehnlicher Erwartung auf Jesus (Verse 25-28)</a:t>
            </a:r>
            <a:endParaRPr lang="de-DE" sz="2600" dirty="0" smtClean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eaLnBrk="0" hangingPunct="0">
              <a:spcBef>
                <a:spcPct val="20000"/>
              </a:spcBef>
              <a:defRPr/>
            </a:pPr>
            <a:endParaRPr lang="de-DE" sz="1000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eaLnBrk="0" hangingPunct="0">
              <a:spcBef>
                <a:spcPct val="20000"/>
              </a:spcBef>
              <a:tabLst>
                <a:tab pos="360363" algn="l"/>
              </a:tabLst>
            </a:pPr>
            <a:r>
              <a:rPr lang="de-DE" sz="2600" kern="0" dirty="0" smtClean="0">
                <a:solidFill>
                  <a:srgbClr val="C00000"/>
                </a:solidFill>
                <a:latin typeface="Arial"/>
                <a:cs typeface="Arial"/>
              </a:rPr>
              <a:t>2.</a:t>
            </a:r>
            <a:r>
              <a:rPr lang="de-DE" sz="2600" kern="0" dirty="0">
                <a:solidFill>
                  <a:srgbClr val="000000"/>
                </a:solidFill>
                <a:latin typeface="Arial"/>
                <a:cs typeface="Arial"/>
              </a:rPr>
              <a:t> Der </a:t>
            </a:r>
            <a:r>
              <a:rPr lang="de-DE" sz="2600" kern="0">
                <a:solidFill>
                  <a:srgbClr val="000000"/>
                </a:solidFill>
                <a:latin typeface="Arial"/>
                <a:cs typeface="Arial"/>
              </a:rPr>
              <a:t>liebliche </a:t>
            </a:r>
            <a:r>
              <a:rPr lang="de-DE" sz="2600" kern="0" smtClean="0">
                <a:solidFill>
                  <a:srgbClr val="000000"/>
                </a:solidFill>
                <a:latin typeface="Arial"/>
                <a:cs typeface="Arial"/>
              </a:rPr>
              <a:t>Lobpreis </a:t>
            </a:r>
            <a:r>
              <a:rPr lang="de-DE" sz="2600" kern="0" dirty="0">
                <a:solidFill>
                  <a:srgbClr val="000000"/>
                </a:solidFill>
                <a:latin typeface="Arial"/>
                <a:cs typeface="Arial"/>
              </a:rPr>
              <a:t>für Jesus (Verse 29-32)</a:t>
            </a:r>
            <a:endParaRPr lang="de-DE" sz="2600" kern="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eaLnBrk="0" hangingPunct="0">
              <a:spcBef>
                <a:spcPct val="20000"/>
              </a:spcBef>
              <a:tabLst>
                <a:tab pos="360363" algn="l"/>
              </a:tabLst>
            </a:pPr>
            <a:endParaRPr lang="de-DE" sz="1000" kern="0" dirty="0" smtClean="0"/>
          </a:p>
          <a:p>
            <a:pPr eaLnBrk="0" hangingPunct="0">
              <a:spcBef>
                <a:spcPct val="20000"/>
              </a:spcBef>
              <a:tabLst>
                <a:tab pos="360363" algn="l"/>
              </a:tabLst>
            </a:pPr>
            <a:r>
              <a:rPr lang="de-DE" sz="2600" kern="0" dirty="0" smtClean="0">
                <a:solidFill>
                  <a:srgbClr val="C00000"/>
                </a:solidFill>
                <a:latin typeface="Arial"/>
                <a:cs typeface="Arial"/>
              </a:rPr>
              <a:t>3.</a:t>
            </a:r>
            <a:r>
              <a:rPr lang="de-DE" sz="2600" kern="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600" kern="0" dirty="0">
                <a:solidFill>
                  <a:srgbClr val="000000"/>
                </a:solidFill>
                <a:latin typeface="Arial"/>
                <a:cs typeface="Arial"/>
              </a:rPr>
              <a:t>Über das scheidende Wesen des Jesus (Verse </a:t>
            </a:r>
            <a:r>
              <a:rPr lang="de-DE" sz="2600" kern="0" dirty="0" smtClean="0">
                <a:solidFill>
                  <a:srgbClr val="000000"/>
                </a:solidFill>
                <a:latin typeface="Arial"/>
                <a:cs typeface="Arial"/>
              </a:rPr>
              <a:t>33</a:t>
            </a:r>
          </a:p>
          <a:p>
            <a:pPr eaLnBrk="0" hangingPunct="0">
              <a:spcBef>
                <a:spcPct val="20000"/>
              </a:spcBef>
              <a:tabLst>
                <a:tab pos="360363" algn="l"/>
              </a:tabLst>
            </a:pPr>
            <a:r>
              <a:rPr lang="de-DE" sz="2600" kern="0" dirty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lang="de-DE" sz="2600" kern="0" dirty="0" smtClean="0">
                <a:solidFill>
                  <a:srgbClr val="000000"/>
                </a:solidFill>
                <a:latin typeface="Arial"/>
                <a:cs typeface="Arial"/>
              </a:rPr>
              <a:t>35)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>
              <a:solidFill>
                <a:srgbClr val="000000"/>
              </a:solidFill>
            </a:endParaRPr>
          </a:p>
        </p:txBody>
      </p:sp>
      <p:pic>
        <p:nvPicPr>
          <p:cNvPr id="7172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70037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 smtClean="0">
                <a:solidFill>
                  <a:srgbClr val="C00000"/>
                </a:solidFill>
                <a:latin typeface="Verdana" pitchFamily="34" charset="0"/>
              </a:rPr>
              <a:t>1. </a:t>
            </a:r>
            <a:r>
              <a:rPr lang="de-DE" sz="3400" b="1" dirty="0">
                <a:solidFill>
                  <a:schemeClr val="hlink"/>
                </a:solidFill>
                <a:latin typeface="Verdana" pitchFamily="34" charset="0"/>
              </a:rPr>
              <a:t>In sehnlicher Erwartung auf </a:t>
            </a: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Jesus</a:t>
            </a:r>
            <a:endParaRPr lang="de-DE" sz="2400" dirty="0" smtClean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435975" cy="4537075"/>
          </a:xfrm>
        </p:spPr>
        <p:txBody>
          <a:bodyPr/>
          <a:lstStyle/>
          <a:p>
            <a:pPr marL="4763" indent="-4763">
              <a:buNone/>
            </a:pPr>
            <a:r>
              <a:rPr lang="de-DE" sz="2000" dirty="0" smtClean="0"/>
              <a:t>Jesus ist…</a:t>
            </a:r>
            <a:endParaRPr lang="de-DE" sz="2000" dirty="0"/>
          </a:p>
          <a:p>
            <a:pPr marL="698500"/>
            <a:r>
              <a:rPr lang="de-DE" sz="2000" dirty="0" smtClean="0"/>
              <a:t>Der </a:t>
            </a:r>
            <a:r>
              <a:rPr lang="de-DE" sz="2000" dirty="0"/>
              <a:t>Trost Israels </a:t>
            </a:r>
            <a:r>
              <a:rPr lang="de-DE" sz="2000" dirty="0" smtClean="0"/>
              <a:t>(</a:t>
            </a:r>
            <a:r>
              <a:rPr lang="de-DE" sz="2000" dirty="0" smtClean="0">
                <a:solidFill>
                  <a:srgbClr val="003399"/>
                </a:solidFill>
              </a:rPr>
              <a:t>Lukas 2,25</a:t>
            </a:r>
            <a:r>
              <a:rPr lang="de-DE" sz="2000" dirty="0"/>
              <a:t>)</a:t>
            </a:r>
          </a:p>
          <a:p>
            <a:pPr marL="698500"/>
            <a:r>
              <a:rPr lang="de-DE" sz="2000" dirty="0" smtClean="0"/>
              <a:t>Der </a:t>
            </a:r>
            <a:r>
              <a:rPr lang="de-DE" sz="2000" dirty="0"/>
              <a:t>Christus des Herrn </a:t>
            </a:r>
            <a:r>
              <a:rPr lang="de-DE" sz="2000" dirty="0" smtClean="0"/>
              <a:t>(</a:t>
            </a:r>
            <a:r>
              <a:rPr lang="de-DE" sz="2000" dirty="0">
                <a:solidFill>
                  <a:srgbClr val="003399"/>
                </a:solidFill>
              </a:rPr>
              <a:t>Lukas 2,</a:t>
            </a:r>
            <a:r>
              <a:rPr lang="de-DE" sz="2000" dirty="0" smtClean="0">
                <a:solidFill>
                  <a:srgbClr val="003399"/>
                </a:solidFill>
              </a:rPr>
              <a:t>26</a:t>
            </a:r>
            <a:r>
              <a:rPr lang="de-DE" sz="2000" dirty="0"/>
              <a:t>)</a:t>
            </a:r>
          </a:p>
          <a:p>
            <a:pPr marL="698500"/>
            <a:r>
              <a:rPr lang="de-DE" sz="2000" dirty="0" smtClean="0"/>
              <a:t>Gottes Heil (</a:t>
            </a:r>
            <a:r>
              <a:rPr lang="de-DE" sz="2000" dirty="0">
                <a:solidFill>
                  <a:srgbClr val="003399"/>
                </a:solidFill>
              </a:rPr>
              <a:t>Lukas 2,</a:t>
            </a:r>
            <a:r>
              <a:rPr lang="de-DE" sz="2000" dirty="0" smtClean="0">
                <a:solidFill>
                  <a:srgbClr val="003399"/>
                </a:solidFill>
              </a:rPr>
              <a:t>30</a:t>
            </a:r>
            <a:r>
              <a:rPr lang="de-DE" sz="2000" dirty="0"/>
              <a:t>)</a:t>
            </a:r>
          </a:p>
          <a:p>
            <a:pPr marL="698500"/>
            <a:r>
              <a:rPr lang="de-DE" sz="2000" dirty="0" smtClean="0"/>
              <a:t>Ein </a:t>
            </a:r>
            <a:r>
              <a:rPr lang="de-DE" sz="2000" dirty="0"/>
              <a:t>Licht zur Offenbarung und zur Herrlichkeit </a:t>
            </a:r>
            <a:r>
              <a:rPr lang="de-DE" sz="2000" dirty="0" smtClean="0"/>
              <a:t>(</a:t>
            </a:r>
            <a:r>
              <a:rPr lang="de-DE" sz="2000" dirty="0">
                <a:solidFill>
                  <a:srgbClr val="003399"/>
                </a:solidFill>
              </a:rPr>
              <a:t>Lukas 2,</a:t>
            </a:r>
            <a:r>
              <a:rPr lang="de-DE" sz="2000" dirty="0" smtClean="0">
                <a:solidFill>
                  <a:srgbClr val="003399"/>
                </a:solidFill>
              </a:rPr>
              <a:t>32</a:t>
            </a:r>
            <a:r>
              <a:rPr lang="de-DE" sz="2000" dirty="0"/>
              <a:t>)</a:t>
            </a:r>
          </a:p>
          <a:p>
            <a:pPr marL="4763" indent="-4763">
              <a:buNone/>
            </a:pPr>
            <a:r>
              <a:rPr lang="de-DE" sz="2000" dirty="0" smtClean="0">
                <a:solidFill>
                  <a:srgbClr val="000000"/>
                </a:solidFill>
              </a:rPr>
              <a:t>Warten auf den Messias </a:t>
            </a:r>
            <a:r>
              <a:rPr lang="de-DE" sz="2000" dirty="0" smtClean="0"/>
              <a:t>(</a:t>
            </a:r>
            <a:r>
              <a:rPr lang="pl-PL" sz="2000" dirty="0" smtClean="0">
                <a:solidFill>
                  <a:srgbClr val="003399"/>
                </a:solidFill>
              </a:rPr>
              <a:t>Jesaja 40,1-2; 49,13; 52,9; 66,13</a:t>
            </a:r>
            <a:r>
              <a:rPr lang="de-DE" sz="2000" dirty="0" smtClean="0"/>
              <a:t>)</a:t>
            </a:r>
          </a:p>
          <a:p>
            <a:pPr marL="4763" indent="-4763">
              <a:buNone/>
            </a:pPr>
            <a:r>
              <a:rPr lang="de-DE" sz="2000" dirty="0" smtClean="0"/>
              <a:t>Nach der Geburt eines männlichen Israeliten:</a:t>
            </a:r>
            <a:endParaRPr lang="de-DE" sz="2000" dirty="0"/>
          </a:p>
          <a:p>
            <a:pPr marL="698500"/>
            <a:r>
              <a:rPr lang="de-DE" sz="2000" dirty="0" smtClean="0"/>
              <a:t>Sieben Tage unrein (</a:t>
            </a:r>
            <a:r>
              <a:rPr lang="de-DE" sz="2000" dirty="0" smtClean="0">
                <a:solidFill>
                  <a:srgbClr val="003399"/>
                </a:solidFill>
              </a:rPr>
              <a:t>3. Mose 12,2</a:t>
            </a:r>
            <a:r>
              <a:rPr lang="de-DE" sz="2000" dirty="0" smtClean="0"/>
              <a:t>)</a:t>
            </a:r>
            <a:endParaRPr lang="de-DE" sz="2000" dirty="0"/>
          </a:p>
          <a:p>
            <a:pPr marL="698500"/>
            <a:r>
              <a:rPr lang="de-DE" sz="2000" dirty="0" smtClean="0"/>
              <a:t>Beschneidung am achten Tag (</a:t>
            </a:r>
            <a:r>
              <a:rPr lang="de-DE" sz="2000" dirty="0" smtClean="0">
                <a:solidFill>
                  <a:srgbClr val="003399"/>
                </a:solidFill>
              </a:rPr>
              <a:t>3. Mose 12,3; Lukas 2,21</a:t>
            </a:r>
            <a:r>
              <a:rPr lang="de-DE" sz="2000" dirty="0" smtClean="0"/>
              <a:t>)</a:t>
            </a:r>
            <a:endParaRPr lang="de-DE" sz="2000" dirty="0"/>
          </a:p>
          <a:p>
            <a:pPr marL="698500"/>
            <a:r>
              <a:rPr lang="de-DE" sz="2000" dirty="0" smtClean="0"/>
              <a:t>33 Tage Reinigungszeit (</a:t>
            </a:r>
            <a:r>
              <a:rPr lang="de-DE" sz="2000" dirty="0" smtClean="0">
                <a:solidFill>
                  <a:srgbClr val="003399"/>
                </a:solidFill>
              </a:rPr>
              <a:t>3. Mose 12,4.6-8; Lukas 2,22ff</a:t>
            </a:r>
            <a:r>
              <a:rPr lang="de-DE" sz="2000" dirty="0" smtClean="0"/>
              <a:t>)</a:t>
            </a:r>
            <a:endParaRPr lang="de-DE" sz="2000" dirty="0"/>
          </a:p>
          <a:p>
            <a:pPr>
              <a:buFont typeface="Wingdings" panose="05000000000000000000" pitchFamily="2" charset="2"/>
              <a:buChar char="è"/>
            </a:pPr>
            <a:r>
              <a:rPr lang="de-DE" sz="2000" dirty="0" smtClean="0">
                <a:solidFill>
                  <a:srgbClr val="008000"/>
                </a:solidFill>
                <a:sym typeface="Wingdings" pitchFamily="2" charset="2"/>
              </a:rPr>
              <a:t>Lebe in sehnlicher Erwartung auf Jesus; mache dich auf, um ihm</a:t>
            </a:r>
          </a:p>
          <a:p>
            <a:pPr marL="0" indent="0">
              <a:buNone/>
            </a:pPr>
            <a:r>
              <a:rPr lang="de-DE" sz="2000" dirty="0" smtClean="0">
                <a:solidFill>
                  <a:srgbClr val="008000"/>
                </a:solidFill>
                <a:sym typeface="Wingdings" pitchFamily="2" charset="2"/>
              </a:rPr>
              <a:t>     zu begegnen!</a:t>
            </a:r>
            <a:endParaRPr lang="de-DE" sz="2000" dirty="0">
              <a:sym typeface="Wingdings" pitchFamily="2" charset="2"/>
            </a:endParaRPr>
          </a:p>
          <a:p>
            <a:pPr marL="4763" indent="-4763">
              <a:buNone/>
            </a:pPr>
            <a:endParaRPr lang="de-DE" sz="2000" dirty="0" smtClean="0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8313" y="6524625"/>
            <a:ext cx="822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1400" b="1" dirty="0">
                <a:solidFill>
                  <a:schemeClr val="hlink"/>
                </a:solidFill>
              </a:rPr>
              <a:t>Simeon – Die Begegnung mit Jesus verändert alles</a:t>
            </a:r>
            <a:endParaRPr lang="de-DE" sz="1400" kern="0" dirty="0">
              <a:solidFill>
                <a:srgbClr val="000000">
                  <a:lumMod val="95000"/>
                  <a:lumOff val="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5027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>
              <a:solidFill>
                <a:srgbClr val="000000"/>
              </a:solidFill>
            </a:endParaRPr>
          </a:p>
        </p:txBody>
      </p:sp>
      <p:pic>
        <p:nvPicPr>
          <p:cNvPr id="7172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70037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>
                <a:solidFill>
                  <a:srgbClr val="C00000"/>
                </a:solidFill>
                <a:latin typeface="Verdana" pitchFamily="34" charset="0"/>
              </a:rPr>
              <a:t>2</a:t>
            </a:r>
            <a:r>
              <a:rPr lang="de-DE" sz="3400" b="1" dirty="0" smtClean="0">
                <a:solidFill>
                  <a:srgbClr val="C00000"/>
                </a:solidFill>
                <a:latin typeface="Verdana" pitchFamily="34" charset="0"/>
              </a:rPr>
              <a:t>. </a:t>
            </a: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Der </a:t>
            </a:r>
            <a:r>
              <a:rPr lang="de-DE" sz="3400" b="1">
                <a:solidFill>
                  <a:schemeClr val="hlink"/>
                </a:solidFill>
                <a:latin typeface="Verdana" pitchFamily="34" charset="0"/>
              </a:rPr>
              <a:t>liebliche </a:t>
            </a:r>
            <a:r>
              <a:rPr lang="de-DE" sz="3400" b="1">
                <a:solidFill>
                  <a:schemeClr val="hlink"/>
                </a:solidFill>
                <a:latin typeface="Verdana" pitchFamily="34" charset="0"/>
              </a:rPr>
              <a:t>Lobpreis für </a:t>
            </a:r>
            <a:r>
              <a:rPr lang="de-DE" sz="3400" b="1" dirty="0">
                <a:solidFill>
                  <a:schemeClr val="hlink"/>
                </a:solidFill>
                <a:latin typeface="Verdana" pitchFamily="34" charset="0"/>
              </a:rPr>
              <a:t>Jesus</a:t>
            </a:r>
            <a:endParaRPr lang="de-DE" sz="2400" dirty="0" smtClean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435975" cy="4537075"/>
          </a:xfrm>
        </p:spPr>
        <p:txBody>
          <a:bodyPr/>
          <a:lstStyle/>
          <a:p>
            <a:pPr marL="4763" indent="-4763">
              <a:buNone/>
            </a:pPr>
            <a:r>
              <a:rPr lang="de-DE" sz="2000" dirty="0" smtClean="0"/>
              <a:t>Lobpreis in Lukas 1-2:</a:t>
            </a:r>
            <a:endParaRPr lang="de-DE" sz="2000" dirty="0"/>
          </a:p>
          <a:p>
            <a:pPr marL="698500"/>
            <a:r>
              <a:rPr lang="de-DE" sz="2000" dirty="0" smtClean="0"/>
              <a:t>Lobpreis </a:t>
            </a:r>
            <a:r>
              <a:rPr lang="de-DE" sz="2000" dirty="0"/>
              <a:t>der Maria (</a:t>
            </a:r>
            <a:r>
              <a:rPr lang="de-DE" sz="2000" dirty="0">
                <a:solidFill>
                  <a:srgbClr val="003399"/>
                </a:solidFill>
              </a:rPr>
              <a:t>Lukas 1,46-55</a:t>
            </a:r>
            <a:r>
              <a:rPr lang="de-DE" sz="2000" dirty="0"/>
              <a:t>) – </a:t>
            </a:r>
            <a:r>
              <a:rPr lang="de-DE" sz="2000" dirty="0" err="1"/>
              <a:t>Magnificat</a:t>
            </a:r>
            <a:endParaRPr lang="de-DE" sz="2000" dirty="0"/>
          </a:p>
          <a:p>
            <a:pPr marL="698500"/>
            <a:r>
              <a:rPr lang="de-DE" sz="2000" dirty="0" smtClean="0"/>
              <a:t>Lobpreis </a:t>
            </a:r>
            <a:r>
              <a:rPr lang="de-DE" sz="2000" dirty="0"/>
              <a:t>des Zacharias (</a:t>
            </a:r>
            <a:r>
              <a:rPr lang="de-DE" sz="2000" dirty="0">
                <a:solidFill>
                  <a:srgbClr val="003399"/>
                </a:solidFill>
              </a:rPr>
              <a:t>Lukas 1,68-79</a:t>
            </a:r>
            <a:r>
              <a:rPr lang="de-DE" sz="2000" dirty="0"/>
              <a:t>) – Benedictus</a:t>
            </a:r>
          </a:p>
          <a:p>
            <a:pPr marL="698500"/>
            <a:r>
              <a:rPr lang="de-DE" sz="2000" dirty="0" smtClean="0"/>
              <a:t>Lobpreis </a:t>
            </a:r>
            <a:r>
              <a:rPr lang="de-DE" sz="2000" dirty="0"/>
              <a:t>der Engel (</a:t>
            </a:r>
            <a:r>
              <a:rPr lang="de-DE" sz="2000" dirty="0">
                <a:solidFill>
                  <a:srgbClr val="003399"/>
                </a:solidFill>
              </a:rPr>
              <a:t>Lukas 2,14</a:t>
            </a:r>
            <a:r>
              <a:rPr lang="de-DE" sz="2000" dirty="0"/>
              <a:t>) – Gloria in </a:t>
            </a:r>
            <a:r>
              <a:rPr lang="de-DE" sz="2000" dirty="0" err="1"/>
              <a:t>excelsis</a:t>
            </a:r>
            <a:r>
              <a:rPr lang="de-DE" sz="2000" dirty="0"/>
              <a:t> </a:t>
            </a:r>
            <a:r>
              <a:rPr lang="de-DE" sz="2000" dirty="0" err="1"/>
              <a:t>deo</a:t>
            </a:r>
            <a:endParaRPr lang="de-DE" sz="2000" dirty="0"/>
          </a:p>
          <a:p>
            <a:pPr marL="698500"/>
            <a:r>
              <a:rPr lang="de-DE" sz="2000" dirty="0" smtClean="0"/>
              <a:t>Lobpreis </a:t>
            </a:r>
            <a:r>
              <a:rPr lang="de-DE" sz="2000" dirty="0"/>
              <a:t>des Simeon (</a:t>
            </a:r>
            <a:r>
              <a:rPr lang="de-DE" sz="2000" dirty="0">
                <a:solidFill>
                  <a:srgbClr val="003399"/>
                </a:solidFill>
              </a:rPr>
              <a:t>Lukas 2,29-32</a:t>
            </a:r>
            <a:r>
              <a:rPr lang="de-DE" sz="2000" dirty="0"/>
              <a:t>) – </a:t>
            </a:r>
            <a:r>
              <a:rPr lang="de-DE" sz="2000" dirty="0" err="1"/>
              <a:t>Nunc</a:t>
            </a:r>
            <a:r>
              <a:rPr lang="de-DE" sz="2000" dirty="0"/>
              <a:t> </a:t>
            </a:r>
            <a:r>
              <a:rPr lang="de-DE" sz="2000" dirty="0" err="1"/>
              <a:t>dimittis</a:t>
            </a:r>
            <a:endParaRPr lang="de-DE" sz="2000" dirty="0"/>
          </a:p>
          <a:p>
            <a:pPr marL="4763" indent="-4763">
              <a:buNone/>
            </a:pPr>
            <a:r>
              <a:rPr lang="de-DE" sz="2000" dirty="0" smtClean="0">
                <a:solidFill>
                  <a:srgbClr val="000000"/>
                </a:solidFill>
              </a:rPr>
              <a:t>Die Zeit war erfüllt </a:t>
            </a:r>
            <a:r>
              <a:rPr lang="de-DE" sz="2000" dirty="0" smtClean="0"/>
              <a:t>(</a:t>
            </a:r>
            <a:r>
              <a:rPr lang="de-DE" sz="2000" dirty="0" smtClean="0">
                <a:solidFill>
                  <a:srgbClr val="003399"/>
                </a:solidFill>
              </a:rPr>
              <a:t>1. Mose 15,15; 46,30; Galater 4,4; 2. Timotheus 4,7</a:t>
            </a:r>
            <a:r>
              <a:rPr lang="de-DE" sz="2000" dirty="0" smtClean="0"/>
              <a:t>)</a:t>
            </a: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8313" y="6524625"/>
            <a:ext cx="822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1400" b="1" dirty="0">
                <a:solidFill>
                  <a:schemeClr val="hlink"/>
                </a:solidFill>
              </a:rPr>
              <a:t>Simeon – Die Begegnung mit Jesus verändert alles</a:t>
            </a:r>
            <a:endParaRPr lang="de-DE" sz="1400" kern="0" dirty="0">
              <a:solidFill>
                <a:srgbClr val="000000">
                  <a:lumMod val="95000"/>
                  <a:lumOff val="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9782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>
              <a:solidFill>
                <a:srgbClr val="000000"/>
              </a:solidFill>
            </a:endParaRPr>
          </a:p>
        </p:txBody>
      </p:sp>
      <p:pic>
        <p:nvPicPr>
          <p:cNvPr id="7172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70037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>
                <a:solidFill>
                  <a:srgbClr val="C00000"/>
                </a:solidFill>
                <a:latin typeface="Verdana" pitchFamily="34" charset="0"/>
              </a:rPr>
              <a:t>2</a:t>
            </a:r>
            <a:r>
              <a:rPr lang="de-DE" sz="3400" b="1" dirty="0" smtClean="0">
                <a:solidFill>
                  <a:srgbClr val="C00000"/>
                </a:solidFill>
                <a:latin typeface="Verdana" pitchFamily="34" charset="0"/>
              </a:rPr>
              <a:t>. </a:t>
            </a: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Der </a:t>
            </a:r>
            <a:r>
              <a:rPr lang="de-DE" sz="3400" b="1">
                <a:solidFill>
                  <a:schemeClr val="hlink"/>
                </a:solidFill>
                <a:latin typeface="Verdana" pitchFamily="34" charset="0"/>
              </a:rPr>
              <a:t>liebliche </a:t>
            </a:r>
            <a:r>
              <a:rPr lang="de-DE" sz="3400" b="1">
                <a:solidFill>
                  <a:schemeClr val="hlink"/>
                </a:solidFill>
                <a:latin typeface="Verdana" pitchFamily="34" charset="0"/>
              </a:rPr>
              <a:t>Lobpreis für </a:t>
            </a:r>
            <a:r>
              <a:rPr lang="de-DE" sz="3400" b="1" dirty="0">
                <a:solidFill>
                  <a:schemeClr val="hlink"/>
                </a:solidFill>
                <a:latin typeface="Verdana" pitchFamily="34" charset="0"/>
              </a:rPr>
              <a:t>Jesus</a:t>
            </a:r>
            <a:endParaRPr lang="de-DE" sz="2400" dirty="0" smtClean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8313" y="6524625"/>
            <a:ext cx="822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1400" b="1" dirty="0">
                <a:solidFill>
                  <a:schemeClr val="hlink"/>
                </a:solidFill>
              </a:rPr>
              <a:t>Simeon – Die Begegnung mit Jesus verändert alles</a:t>
            </a:r>
            <a:endParaRPr lang="de-DE" sz="1400" kern="0" dirty="0">
              <a:solidFill>
                <a:srgbClr val="000000">
                  <a:lumMod val="95000"/>
                  <a:lumOff val="5000"/>
                </a:srgbClr>
              </a:solidFill>
            </a:endParaRP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6" t="1308" r="1786" b="1897"/>
          <a:stretch/>
        </p:blipFill>
        <p:spPr>
          <a:xfrm>
            <a:off x="2627784" y="1047967"/>
            <a:ext cx="3888432" cy="5328593"/>
          </a:xfrm>
          <a:prstGeom prst="rect">
            <a:avLst/>
          </a:prstGeom>
        </p:spPr>
      </p:pic>
      <p:sp>
        <p:nvSpPr>
          <p:cNvPr id="3" name="Rechteck 2"/>
          <p:cNvSpPr/>
          <p:nvPr/>
        </p:nvSpPr>
        <p:spPr>
          <a:xfrm>
            <a:off x="6526155" y="6091200"/>
            <a:ext cx="14830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/>
              <a:t>en.elds.org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32128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>
              <a:solidFill>
                <a:srgbClr val="000000"/>
              </a:solidFill>
            </a:endParaRPr>
          </a:p>
        </p:txBody>
      </p:sp>
      <p:pic>
        <p:nvPicPr>
          <p:cNvPr id="7172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70037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>
                <a:solidFill>
                  <a:srgbClr val="C00000"/>
                </a:solidFill>
                <a:latin typeface="Verdana" pitchFamily="34" charset="0"/>
              </a:rPr>
              <a:t>2</a:t>
            </a:r>
            <a:r>
              <a:rPr lang="de-DE" sz="3400" b="1" dirty="0" smtClean="0">
                <a:solidFill>
                  <a:srgbClr val="C00000"/>
                </a:solidFill>
                <a:latin typeface="Verdana" pitchFamily="34" charset="0"/>
              </a:rPr>
              <a:t>. </a:t>
            </a: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Der </a:t>
            </a:r>
            <a:r>
              <a:rPr lang="de-DE" sz="3400" b="1">
                <a:solidFill>
                  <a:schemeClr val="hlink"/>
                </a:solidFill>
                <a:latin typeface="Verdana" pitchFamily="34" charset="0"/>
              </a:rPr>
              <a:t>liebliche </a:t>
            </a:r>
            <a:r>
              <a:rPr lang="de-DE" sz="3400" b="1">
                <a:solidFill>
                  <a:schemeClr val="hlink"/>
                </a:solidFill>
                <a:latin typeface="Verdana" pitchFamily="34" charset="0"/>
              </a:rPr>
              <a:t>Lobpreis für </a:t>
            </a:r>
            <a:r>
              <a:rPr lang="de-DE" sz="3400" b="1" dirty="0">
                <a:solidFill>
                  <a:schemeClr val="hlink"/>
                </a:solidFill>
                <a:latin typeface="Verdana" pitchFamily="34" charset="0"/>
              </a:rPr>
              <a:t>Jesus</a:t>
            </a:r>
            <a:endParaRPr lang="de-DE" sz="2400" dirty="0" smtClean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435975" cy="4537075"/>
          </a:xfrm>
        </p:spPr>
        <p:txBody>
          <a:bodyPr/>
          <a:lstStyle/>
          <a:p>
            <a:pPr marL="4763" indent="-4763">
              <a:buNone/>
            </a:pPr>
            <a:r>
              <a:rPr lang="de-DE" sz="2000" dirty="0" smtClean="0"/>
              <a:t>Lobpreis in Lukas 1-2:</a:t>
            </a:r>
            <a:endParaRPr lang="de-DE" sz="2000" dirty="0"/>
          </a:p>
          <a:p>
            <a:pPr marL="698500"/>
            <a:r>
              <a:rPr lang="de-DE" sz="2000" dirty="0" smtClean="0"/>
              <a:t>Lobpreis </a:t>
            </a:r>
            <a:r>
              <a:rPr lang="de-DE" sz="2000" dirty="0"/>
              <a:t>der Maria (</a:t>
            </a:r>
            <a:r>
              <a:rPr lang="de-DE" sz="2000" dirty="0">
                <a:solidFill>
                  <a:srgbClr val="003399"/>
                </a:solidFill>
              </a:rPr>
              <a:t>Lukas 1,46-55</a:t>
            </a:r>
            <a:r>
              <a:rPr lang="de-DE" sz="2000" dirty="0"/>
              <a:t>) – </a:t>
            </a:r>
            <a:r>
              <a:rPr lang="de-DE" sz="2000" dirty="0" err="1"/>
              <a:t>Magnificat</a:t>
            </a:r>
            <a:endParaRPr lang="de-DE" sz="2000" dirty="0"/>
          </a:p>
          <a:p>
            <a:pPr marL="698500"/>
            <a:r>
              <a:rPr lang="de-DE" sz="2000" dirty="0" smtClean="0"/>
              <a:t>Lobpreis </a:t>
            </a:r>
            <a:r>
              <a:rPr lang="de-DE" sz="2000" dirty="0"/>
              <a:t>des Zacharias (</a:t>
            </a:r>
            <a:r>
              <a:rPr lang="de-DE" sz="2000" dirty="0">
                <a:solidFill>
                  <a:srgbClr val="003399"/>
                </a:solidFill>
              </a:rPr>
              <a:t>Lukas 1,68-79</a:t>
            </a:r>
            <a:r>
              <a:rPr lang="de-DE" sz="2000" dirty="0"/>
              <a:t>) – Benedictus</a:t>
            </a:r>
          </a:p>
          <a:p>
            <a:pPr marL="698500"/>
            <a:r>
              <a:rPr lang="de-DE" sz="2000" dirty="0" smtClean="0"/>
              <a:t>Lobpreis </a:t>
            </a:r>
            <a:r>
              <a:rPr lang="de-DE" sz="2000" dirty="0"/>
              <a:t>der Engel (</a:t>
            </a:r>
            <a:r>
              <a:rPr lang="de-DE" sz="2000" dirty="0">
                <a:solidFill>
                  <a:srgbClr val="003399"/>
                </a:solidFill>
              </a:rPr>
              <a:t>Lukas 2,14</a:t>
            </a:r>
            <a:r>
              <a:rPr lang="de-DE" sz="2000" dirty="0"/>
              <a:t>) – Gloria in </a:t>
            </a:r>
            <a:r>
              <a:rPr lang="de-DE" sz="2000" dirty="0" err="1"/>
              <a:t>excelsis</a:t>
            </a:r>
            <a:r>
              <a:rPr lang="de-DE" sz="2000" dirty="0"/>
              <a:t> </a:t>
            </a:r>
            <a:r>
              <a:rPr lang="de-DE" sz="2000" dirty="0" err="1"/>
              <a:t>deo</a:t>
            </a:r>
            <a:endParaRPr lang="de-DE" sz="2000" dirty="0"/>
          </a:p>
          <a:p>
            <a:pPr marL="698500"/>
            <a:r>
              <a:rPr lang="de-DE" sz="2000" dirty="0" smtClean="0"/>
              <a:t>Lobpreis </a:t>
            </a:r>
            <a:r>
              <a:rPr lang="de-DE" sz="2000" dirty="0"/>
              <a:t>des Simeon (</a:t>
            </a:r>
            <a:r>
              <a:rPr lang="de-DE" sz="2000" dirty="0">
                <a:solidFill>
                  <a:srgbClr val="003399"/>
                </a:solidFill>
              </a:rPr>
              <a:t>Lukas 2,29-32</a:t>
            </a:r>
            <a:r>
              <a:rPr lang="de-DE" sz="2000" dirty="0"/>
              <a:t>) – </a:t>
            </a:r>
            <a:r>
              <a:rPr lang="de-DE" sz="2000" dirty="0" err="1"/>
              <a:t>Nunc</a:t>
            </a:r>
            <a:r>
              <a:rPr lang="de-DE" sz="2000" dirty="0"/>
              <a:t> </a:t>
            </a:r>
            <a:r>
              <a:rPr lang="de-DE" sz="2000" dirty="0" err="1"/>
              <a:t>dimittis</a:t>
            </a:r>
            <a:endParaRPr lang="de-DE" sz="2000" dirty="0"/>
          </a:p>
          <a:p>
            <a:pPr marL="4763" indent="-4763">
              <a:buNone/>
            </a:pPr>
            <a:r>
              <a:rPr lang="de-DE" sz="2000" dirty="0" smtClean="0">
                <a:solidFill>
                  <a:srgbClr val="000000"/>
                </a:solidFill>
              </a:rPr>
              <a:t>Die Zeit war erfüllt </a:t>
            </a:r>
            <a:r>
              <a:rPr lang="de-DE" sz="2000" dirty="0" smtClean="0"/>
              <a:t>(</a:t>
            </a:r>
            <a:r>
              <a:rPr lang="de-DE" sz="2000" dirty="0" smtClean="0">
                <a:solidFill>
                  <a:srgbClr val="003399"/>
                </a:solidFill>
              </a:rPr>
              <a:t>1. Mose 15,15; 46,30; Galater 4,4; 2. Timotheus 4,7</a:t>
            </a:r>
            <a:r>
              <a:rPr lang="de-DE" sz="2000" dirty="0" smtClean="0"/>
              <a:t>)</a:t>
            </a:r>
          </a:p>
          <a:p>
            <a:pPr marL="4763" indent="-4763">
              <a:buNone/>
            </a:pPr>
            <a:r>
              <a:rPr lang="de-DE" sz="2000" dirty="0" smtClean="0">
                <a:solidFill>
                  <a:srgbClr val="000000"/>
                </a:solidFill>
              </a:rPr>
              <a:t>Jesus ist das Licht </a:t>
            </a:r>
            <a:r>
              <a:rPr lang="de-DE" sz="2000" dirty="0" smtClean="0"/>
              <a:t>(</a:t>
            </a:r>
            <a:r>
              <a:rPr lang="de-DE" sz="2000" dirty="0">
                <a:solidFill>
                  <a:srgbClr val="003399"/>
                </a:solidFill>
              </a:rPr>
              <a:t>Jesaja 42,6; </a:t>
            </a:r>
            <a:r>
              <a:rPr lang="de-DE" sz="2000" dirty="0" smtClean="0">
                <a:solidFill>
                  <a:srgbClr val="003399"/>
                </a:solidFill>
              </a:rPr>
              <a:t>Johannes </a:t>
            </a:r>
            <a:r>
              <a:rPr lang="de-DE" sz="2000" dirty="0">
                <a:solidFill>
                  <a:srgbClr val="003399"/>
                </a:solidFill>
              </a:rPr>
              <a:t>1,4-5; 8,12; Apostelgeschichte </a:t>
            </a:r>
            <a:r>
              <a:rPr lang="de-DE" sz="2000" dirty="0" smtClean="0">
                <a:solidFill>
                  <a:srgbClr val="003399"/>
                </a:solidFill>
              </a:rPr>
              <a:t>13,47; 26,23</a:t>
            </a:r>
            <a:r>
              <a:rPr lang="de-DE" sz="2000" dirty="0" smtClean="0"/>
              <a:t>)</a:t>
            </a:r>
            <a:endParaRPr lang="de-DE" sz="2000" dirty="0"/>
          </a:p>
          <a:p>
            <a:pPr>
              <a:buFont typeface="Wingdings" panose="05000000000000000000" pitchFamily="2" charset="2"/>
              <a:buChar char="è"/>
            </a:pPr>
            <a:r>
              <a:rPr lang="de-DE" sz="2000" dirty="0" smtClean="0">
                <a:solidFill>
                  <a:srgbClr val="008000"/>
                </a:solidFill>
                <a:sym typeface="Wingdings" pitchFamily="2" charset="2"/>
              </a:rPr>
              <a:t>Ehre deinen Herrn Jesus; frage dich, was er in jedem Moment tun</a:t>
            </a:r>
          </a:p>
          <a:p>
            <a:pPr marL="0" indent="0">
              <a:buNone/>
            </a:pPr>
            <a:r>
              <a:rPr lang="de-DE" sz="2000" dirty="0" smtClean="0">
                <a:solidFill>
                  <a:srgbClr val="008000"/>
                </a:solidFill>
                <a:sym typeface="Wingdings" pitchFamily="2" charset="2"/>
              </a:rPr>
              <a:t>     würde!</a:t>
            </a: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8313" y="6524625"/>
            <a:ext cx="822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1400" b="1" dirty="0">
                <a:solidFill>
                  <a:schemeClr val="hlink"/>
                </a:solidFill>
              </a:rPr>
              <a:t>Simeon – Die Begegnung mit Jesus verändert alles</a:t>
            </a:r>
            <a:endParaRPr lang="de-DE" sz="1400" kern="0" dirty="0">
              <a:solidFill>
                <a:srgbClr val="000000">
                  <a:lumMod val="95000"/>
                  <a:lumOff val="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075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>
              <a:solidFill>
                <a:srgbClr val="000000"/>
              </a:solidFill>
            </a:endParaRPr>
          </a:p>
        </p:txBody>
      </p:sp>
      <p:pic>
        <p:nvPicPr>
          <p:cNvPr id="7172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70037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 smtClean="0">
                <a:solidFill>
                  <a:srgbClr val="C00000"/>
                </a:solidFill>
                <a:latin typeface="Verdana" pitchFamily="34" charset="0"/>
              </a:rPr>
              <a:t>3. </a:t>
            </a: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Über </a:t>
            </a:r>
            <a:r>
              <a:rPr lang="de-DE" sz="3400" b="1" dirty="0">
                <a:solidFill>
                  <a:schemeClr val="hlink"/>
                </a:solidFill>
                <a:latin typeface="Verdana" pitchFamily="34" charset="0"/>
              </a:rPr>
              <a:t>das scheidende Wesen des Jesus</a:t>
            </a:r>
            <a:endParaRPr lang="de-DE" sz="2400" dirty="0" smtClean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435975" cy="4537075"/>
          </a:xfrm>
        </p:spPr>
        <p:txBody>
          <a:bodyPr/>
          <a:lstStyle/>
          <a:p>
            <a:pPr marL="4763" indent="-4763">
              <a:buNone/>
            </a:pPr>
            <a:r>
              <a:rPr lang="de-DE" sz="2000" dirty="0" smtClean="0">
                <a:solidFill>
                  <a:srgbClr val="000000"/>
                </a:solidFill>
              </a:rPr>
              <a:t>Fall und Aufstehen </a:t>
            </a:r>
            <a:r>
              <a:rPr lang="de-DE" sz="2000" dirty="0" smtClean="0"/>
              <a:t>(</a:t>
            </a:r>
            <a:r>
              <a:rPr lang="de-DE" sz="2000" dirty="0" smtClean="0">
                <a:solidFill>
                  <a:srgbClr val="003399"/>
                </a:solidFill>
              </a:rPr>
              <a:t>1</a:t>
            </a:r>
            <a:r>
              <a:rPr lang="de-DE" sz="2000" dirty="0">
                <a:solidFill>
                  <a:srgbClr val="003399"/>
                </a:solidFill>
              </a:rPr>
              <a:t>. </a:t>
            </a:r>
            <a:r>
              <a:rPr lang="de-DE" sz="2000">
                <a:solidFill>
                  <a:srgbClr val="003399"/>
                </a:solidFill>
              </a:rPr>
              <a:t>Korinther </a:t>
            </a:r>
            <a:r>
              <a:rPr lang="de-DE" sz="2000" smtClean="0">
                <a:solidFill>
                  <a:srgbClr val="003399"/>
                </a:solidFill>
              </a:rPr>
              <a:t>1,18; </a:t>
            </a:r>
            <a:r>
              <a:rPr lang="de-DE" sz="2000" dirty="0">
                <a:solidFill>
                  <a:srgbClr val="003399"/>
                </a:solidFill>
              </a:rPr>
              <a:t>siehe auch Hosea 14,10</a:t>
            </a:r>
            <a:r>
              <a:rPr lang="de-DE" sz="2000" dirty="0" smtClean="0"/>
              <a:t>)</a:t>
            </a:r>
          </a:p>
          <a:p>
            <a:pPr marL="4763" indent="-4763">
              <a:buNone/>
            </a:pPr>
            <a:r>
              <a:rPr lang="de-DE" sz="2000" dirty="0" smtClean="0">
                <a:solidFill>
                  <a:srgbClr val="000000"/>
                </a:solidFill>
              </a:rPr>
              <a:t>Ein Stein des Anstoßes </a:t>
            </a:r>
            <a:r>
              <a:rPr lang="de-DE" sz="2000" dirty="0" smtClean="0"/>
              <a:t>(</a:t>
            </a:r>
            <a:r>
              <a:rPr lang="de-DE" sz="2000" dirty="0">
                <a:solidFill>
                  <a:srgbClr val="003399"/>
                </a:solidFill>
              </a:rPr>
              <a:t>Jesaja 8,14-15; </a:t>
            </a:r>
            <a:r>
              <a:rPr lang="de-DE" sz="2000" dirty="0" smtClean="0">
                <a:solidFill>
                  <a:srgbClr val="003399"/>
                </a:solidFill>
              </a:rPr>
              <a:t>Jeremia 15,10; Römer </a:t>
            </a:r>
            <a:r>
              <a:rPr lang="de-DE" sz="2000" dirty="0">
                <a:solidFill>
                  <a:srgbClr val="003399"/>
                </a:solidFill>
              </a:rPr>
              <a:t>9,32-33; </a:t>
            </a:r>
            <a:r>
              <a:rPr lang="de-DE" sz="2000" dirty="0" smtClean="0">
                <a:solidFill>
                  <a:srgbClr val="003399"/>
                </a:solidFill>
              </a:rPr>
              <a:t>1</a:t>
            </a:r>
            <a:r>
              <a:rPr lang="de-DE" sz="2000" smtClean="0">
                <a:solidFill>
                  <a:srgbClr val="003399"/>
                </a:solidFill>
              </a:rPr>
              <a:t>. </a:t>
            </a:r>
            <a:r>
              <a:rPr lang="de-DE" sz="2000">
                <a:solidFill>
                  <a:srgbClr val="003399"/>
                </a:solidFill>
              </a:rPr>
              <a:t>Korinther 1,23-24; </a:t>
            </a:r>
            <a:r>
              <a:rPr lang="de-DE" sz="2000" dirty="0" smtClean="0">
                <a:solidFill>
                  <a:srgbClr val="003399"/>
                </a:solidFill>
              </a:rPr>
              <a:t>1</a:t>
            </a:r>
            <a:r>
              <a:rPr lang="de-DE" sz="2000" dirty="0">
                <a:solidFill>
                  <a:srgbClr val="003399"/>
                </a:solidFill>
              </a:rPr>
              <a:t>. Petrus 2,8</a:t>
            </a:r>
            <a:r>
              <a:rPr lang="de-DE" sz="2000" dirty="0" smtClean="0"/>
              <a:t>)</a:t>
            </a:r>
            <a:endParaRPr lang="de-DE" sz="2000" dirty="0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8313" y="6524625"/>
            <a:ext cx="822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1400" b="1" dirty="0">
                <a:solidFill>
                  <a:schemeClr val="hlink"/>
                </a:solidFill>
              </a:rPr>
              <a:t>Simeon – Die Begegnung mit Jesus verändert alles</a:t>
            </a:r>
            <a:endParaRPr lang="de-DE" sz="1400" kern="0" dirty="0">
              <a:solidFill>
                <a:srgbClr val="000000">
                  <a:lumMod val="95000"/>
                  <a:lumOff val="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146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>
              <a:solidFill>
                <a:srgbClr val="000000"/>
              </a:solidFill>
            </a:endParaRPr>
          </a:p>
        </p:txBody>
      </p:sp>
      <p:pic>
        <p:nvPicPr>
          <p:cNvPr id="7172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70037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 smtClean="0">
                <a:solidFill>
                  <a:srgbClr val="C00000"/>
                </a:solidFill>
                <a:latin typeface="Verdana" pitchFamily="34" charset="0"/>
              </a:rPr>
              <a:t>3. </a:t>
            </a: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Über </a:t>
            </a:r>
            <a:r>
              <a:rPr lang="de-DE" sz="3400" b="1" dirty="0">
                <a:solidFill>
                  <a:schemeClr val="hlink"/>
                </a:solidFill>
                <a:latin typeface="Verdana" pitchFamily="34" charset="0"/>
              </a:rPr>
              <a:t>das scheidende Wesen des Jesus</a:t>
            </a:r>
            <a:endParaRPr lang="de-DE" sz="2400" dirty="0" smtClean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435975" cy="4537075"/>
          </a:xfrm>
        </p:spPr>
        <p:txBody>
          <a:bodyPr/>
          <a:lstStyle/>
          <a:p>
            <a:pPr>
              <a:buFont typeface="Wingdings" panose="05000000000000000000" pitchFamily="2" charset="2"/>
              <a:buChar char="è"/>
            </a:pPr>
            <a:endParaRPr lang="de-DE" sz="2000" dirty="0" smtClean="0">
              <a:solidFill>
                <a:srgbClr val="008000"/>
              </a:solidFill>
              <a:sym typeface="Wingdings" pitchFamily="2" charset="2"/>
            </a:endParaRPr>
          </a:p>
          <a:p>
            <a:pPr>
              <a:buFont typeface="Wingdings" panose="05000000000000000000" pitchFamily="2" charset="2"/>
              <a:buChar char="è"/>
            </a:pPr>
            <a:endParaRPr lang="de-DE" sz="2000" dirty="0">
              <a:solidFill>
                <a:srgbClr val="008000"/>
              </a:solidFill>
              <a:sym typeface="Wingdings" pitchFamily="2" charset="2"/>
            </a:endParaRPr>
          </a:p>
          <a:p>
            <a:pPr>
              <a:buFont typeface="Wingdings" panose="05000000000000000000" pitchFamily="2" charset="2"/>
              <a:buChar char="è"/>
            </a:pPr>
            <a:endParaRPr lang="de-DE" sz="2000" dirty="0" smtClean="0">
              <a:solidFill>
                <a:srgbClr val="008000"/>
              </a:solidFill>
              <a:sym typeface="Wingdings" pitchFamily="2" charset="2"/>
            </a:endParaRPr>
          </a:p>
          <a:p>
            <a:pPr>
              <a:buFont typeface="Wingdings" panose="05000000000000000000" pitchFamily="2" charset="2"/>
              <a:buChar char="è"/>
            </a:pPr>
            <a:endParaRPr lang="de-DE" sz="2000" dirty="0">
              <a:solidFill>
                <a:srgbClr val="008000"/>
              </a:solidFill>
              <a:sym typeface="Wingdings" pitchFamily="2" charset="2"/>
            </a:endParaRPr>
          </a:p>
          <a:p>
            <a:pPr>
              <a:buFont typeface="Wingdings" panose="05000000000000000000" pitchFamily="2" charset="2"/>
              <a:buChar char="è"/>
            </a:pPr>
            <a:endParaRPr lang="de-DE" sz="2000" dirty="0" smtClean="0">
              <a:solidFill>
                <a:srgbClr val="008000"/>
              </a:solidFill>
              <a:sym typeface="Wingdings" pitchFamily="2" charset="2"/>
            </a:endParaRPr>
          </a:p>
          <a:p>
            <a:pPr>
              <a:buFont typeface="Wingdings" panose="05000000000000000000" pitchFamily="2" charset="2"/>
              <a:buChar char="è"/>
            </a:pPr>
            <a:endParaRPr lang="de-DE" sz="2000" dirty="0">
              <a:solidFill>
                <a:srgbClr val="008000"/>
              </a:solidFill>
              <a:sym typeface="Wingdings" pitchFamily="2" charset="2"/>
            </a:endParaRPr>
          </a:p>
          <a:p>
            <a:pPr>
              <a:buFont typeface="Wingdings" panose="05000000000000000000" pitchFamily="2" charset="2"/>
              <a:buChar char="è"/>
            </a:pPr>
            <a:endParaRPr lang="de-DE" sz="2000" dirty="0" smtClean="0">
              <a:solidFill>
                <a:srgbClr val="008000"/>
              </a:solidFill>
              <a:sym typeface="Wingdings" pitchFamily="2" charset="2"/>
            </a:endParaRPr>
          </a:p>
          <a:p>
            <a:pPr>
              <a:buFont typeface="Wingdings" panose="05000000000000000000" pitchFamily="2" charset="2"/>
              <a:buChar char="è"/>
            </a:pPr>
            <a:endParaRPr lang="de-DE" sz="2000" dirty="0">
              <a:solidFill>
                <a:srgbClr val="008000"/>
              </a:solidFill>
              <a:sym typeface="Wingdings" pitchFamily="2" charset="2"/>
            </a:endParaRPr>
          </a:p>
          <a:p>
            <a:pPr>
              <a:buFont typeface="Wingdings" panose="05000000000000000000" pitchFamily="2" charset="2"/>
              <a:buChar char="è"/>
            </a:pPr>
            <a:endParaRPr lang="de-DE" sz="2000" dirty="0" smtClean="0">
              <a:solidFill>
                <a:srgbClr val="008000"/>
              </a:solidFill>
              <a:sym typeface="Wingdings" pitchFamily="2" charset="2"/>
            </a:endParaRPr>
          </a:p>
          <a:p>
            <a:pPr>
              <a:buFont typeface="Wingdings" panose="05000000000000000000" pitchFamily="2" charset="2"/>
              <a:buChar char="è"/>
            </a:pPr>
            <a:endParaRPr lang="de-DE" sz="2000" dirty="0" smtClean="0">
              <a:solidFill>
                <a:srgbClr val="008000"/>
              </a:solidFill>
              <a:sym typeface="Wingdings" pitchFamily="2" charset="2"/>
            </a:endParaRPr>
          </a:p>
          <a:p>
            <a:pPr>
              <a:buFont typeface="Wingdings" panose="05000000000000000000" pitchFamily="2" charset="2"/>
              <a:buChar char="è"/>
            </a:pPr>
            <a:endParaRPr lang="de-DE" sz="2000" dirty="0">
              <a:solidFill>
                <a:srgbClr val="008000"/>
              </a:solidFill>
              <a:sym typeface="Wingdings" pitchFamily="2" charset="2"/>
            </a:endParaRPr>
          </a:p>
          <a:p>
            <a:pPr>
              <a:buFont typeface="Wingdings" panose="05000000000000000000" pitchFamily="2" charset="2"/>
              <a:buChar char="è"/>
            </a:pPr>
            <a:r>
              <a:rPr lang="de-DE" sz="2000" dirty="0" smtClean="0">
                <a:solidFill>
                  <a:srgbClr val="008000"/>
                </a:solidFill>
                <a:sym typeface="Wingdings" pitchFamily="2" charset="2"/>
              </a:rPr>
              <a:t>Lade Menschen zu Jesus ein!</a:t>
            </a: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8313" y="6524625"/>
            <a:ext cx="822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1400" b="1" dirty="0">
                <a:solidFill>
                  <a:schemeClr val="hlink"/>
                </a:solidFill>
              </a:rPr>
              <a:t>Simeon – Die Begegnung mit Jesus verändert alles</a:t>
            </a:r>
            <a:endParaRPr lang="de-DE" sz="1400" kern="0" dirty="0">
              <a:solidFill>
                <a:srgbClr val="000000">
                  <a:lumMod val="95000"/>
                  <a:lumOff val="5000"/>
                </a:srgbClr>
              </a:solidFill>
            </a:endParaRP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01" t="10101" r="6601" b="11150"/>
          <a:stretch/>
        </p:blipFill>
        <p:spPr>
          <a:xfrm>
            <a:off x="2843808" y="1412776"/>
            <a:ext cx="3654575" cy="4420856"/>
          </a:xfrm>
          <a:prstGeom prst="rect">
            <a:avLst/>
          </a:prstGeom>
        </p:spPr>
      </p:pic>
      <p:sp>
        <p:nvSpPr>
          <p:cNvPr id="3" name="Rechteck 2"/>
          <p:cNvSpPr/>
          <p:nvPr/>
        </p:nvSpPr>
        <p:spPr>
          <a:xfrm>
            <a:off x="6474025" y="5393094"/>
            <a:ext cx="26524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400" dirty="0"/>
              <a:t>maria-laach-buchhandlung.de</a:t>
            </a:r>
          </a:p>
        </p:txBody>
      </p:sp>
    </p:spTree>
    <p:extLst>
      <p:ext uri="{BB962C8B-B14F-4D97-AF65-F5344CB8AC3E}">
        <p14:creationId xmlns:p14="http://schemas.microsoft.com/office/powerpoint/2010/main" val="453466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pic>
        <p:nvPicPr>
          <p:cNvPr id="6148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714500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>
                <a:solidFill>
                  <a:schemeClr val="hlink"/>
                </a:solidFill>
                <a:latin typeface="Verdana" pitchFamily="34" charset="0"/>
              </a:rPr>
              <a:t>Simeon – Die Begegnung mit Jesus verändert alles</a:t>
            </a:r>
            <a:endParaRPr lang="de-DE" sz="3400" dirty="0" smtClean="0">
              <a:solidFill>
                <a:schemeClr val="accent4">
                  <a:lumMod val="95000"/>
                  <a:lumOff val="5000"/>
                </a:schemeClr>
              </a:solidFill>
              <a:latin typeface="Verdana" pitchFamily="34" charset="0"/>
            </a:endParaRPr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 bwMode="auto">
          <a:xfrm>
            <a:off x="457200" y="1989138"/>
            <a:ext cx="82296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2600" dirty="0" smtClean="0">
                <a:solidFill>
                  <a:schemeClr val="accent4">
                    <a:lumMod val="95000"/>
                    <a:lumOff val="5000"/>
                  </a:schemeClr>
                </a:solidFill>
              </a:rPr>
              <a:t>Lukas 2,25-35</a:t>
            </a:r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 bwMode="auto">
          <a:xfrm>
            <a:off x="457200" y="2924174"/>
            <a:ext cx="8435975" cy="3673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hangingPunct="0">
              <a:spcBef>
                <a:spcPct val="20000"/>
              </a:spcBef>
              <a:tabLst>
                <a:tab pos="360363" algn="l"/>
              </a:tabLst>
            </a:pPr>
            <a:r>
              <a:rPr kumimoji="0" lang="de-DE" sz="260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cs typeface="+mn-cs"/>
              </a:rPr>
              <a:t>1.</a:t>
            </a:r>
            <a:r>
              <a:rPr lang="de-DE" sz="2600" kern="0" dirty="0" smtClean="0">
                <a:latin typeface="+mn-lt"/>
                <a:cs typeface="+mn-cs"/>
              </a:rPr>
              <a:t> </a:t>
            </a:r>
            <a:r>
              <a:rPr lang="de-DE" sz="2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sehnlicher Erwartung auf Jesus (Verse 25-28)</a:t>
            </a:r>
            <a:endParaRPr lang="de-DE" sz="2600" dirty="0" smtClean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eaLnBrk="0" hangingPunct="0">
              <a:spcBef>
                <a:spcPct val="20000"/>
              </a:spcBef>
              <a:defRPr/>
            </a:pPr>
            <a:endParaRPr lang="de-DE" sz="1000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eaLnBrk="0" hangingPunct="0">
              <a:spcBef>
                <a:spcPct val="20000"/>
              </a:spcBef>
              <a:tabLst>
                <a:tab pos="360363" algn="l"/>
              </a:tabLst>
            </a:pPr>
            <a:r>
              <a:rPr lang="de-DE" sz="2600" kern="0" dirty="0" smtClean="0">
                <a:solidFill>
                  <a:srgbClr val="C00000"/>
                </a:solidFill>
                <a:latin typeface="Arial"/>
                <a:cs typeface="Arial"/>
              </a:rPr>
              <a:t>2.</a:t>
            </a:r>
            <a:r>
              <a:rPr lang="de-DE" sz="2600" kern="0" dirty="0">
                <a:solidFill>
                  <a:srgbClr val="000000"/>
                </a:solidFill>
                <a:latin typeface="Arial"/>
                <a:cs typeface="Arial"/>
              </a:rPr>
              <a:t> Der </a:t>
            </a:r>
            <a:r>
              <a:rPr lang="de-DE" sz="2600" kern="0">
                <a:solidFill>
                  <a:srgbClr val="000000"/>
                </a:solidFill>
                <a:latin typeface="Arial"/>
                <a:cs typeface="Arial"/>
              </a:rPr>
              <a:t>liebliche </a:t>
            </a:r>
            <a:r>
              <a:rPr lang="de-DE" sz="2600" kern="0">
                <a:solidFill>
                  <a:srgbClr val="000000"/>
                </a:solidFill>
                <a:latin typeface="Arial"/>
                <a:cs typeface="Arial"/>
              </a:rPr>
              <a:t>Lobpreis für </a:t>
            </a:r>
            <a:r>
              <a:rPr lang="de-DE" sz="2600" kern="0" dirty="0">
                <a:solidFill>
                  <a:srgbClr val="000000"/>
                </a:solidFill>
                <a:latin typeface="Arial"/>
                <a:cs typeface="Arial"/>
              </a:rPr>
              <a:t>Jesus (Verse 29-32)</a:t>
            </a:r>
            <a:endParaRPr lang="de-DE" sz="2600" kern="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eaLnBrk="0" hangingPunct="0">
              <a:spcBef>
                <a:spcPct val="20000"/>
              </a:spcBef>
              <a:tabLst>
                <a:tab pos="360363" algn="l"/>
              </a:tabLst>
            </a:pPr>
            <a:endParaRPr lang="de-DE" sz="1000" kern="0" dirty="0" smtClean="0"/>
          </a:p>
          <a:p>
            <a:pPr eaLnBrk="0" hangingPunct="0">
              <a:spcBef>
                <a:spcPct val="20000"/>
              </a:spcBef>
              <a:tabLst>
                <a:tab pos="360363" algn="l"/>
              </a:tabLst>
            </a:pPr>
            <a:r>
              <a:rPr lang="de-DE" sz="2600" kern="0" dirty="0" smtClean="0">
                <a:solidFill>
                  <a:srgbClr val="C00000"/>
                </a:solidFill>
                <a:latin typeface="Arial"/>
                <a:cs typeface="Arial"/>
              </a:rPr>
              <a:t>3.</a:t>
            </a:r>
            <a:r>
              <a:rPr lang="de-DE" sz="2600" kern="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600" kern="0" dirty="0">
                <a:solidFill>
                  <a:srgbClr val="000000"/>
                </a:solidFill>
                <a:latin typeface="Arial"/>
                <a:cs typeface="Arial"/>
              </a:rPr>
              <a:t>Über das scheidende Wesen des Jesus (Verse </a:t>
            </a:r>
            <a:r>
              <a:rPr lang="de-DE" sz="2600" kern="0" dirty="0" smtClean="0">
                <a:solidFill>
                  <a:srgbClr val="000000"/>
                </a:solidFill>
                <a:latin typeface="Arial"/>
                <a:cs typeface="Arial"/>
              </a:rPr>
              <a:t>33</a:t>
            </a:r>
          </a:p>
          <a:p>
            <a:pPr eaLnBrk="0" hangingPunct="0">
              <a:spcBef>
                <a:spcPct val="20000"/>
              </a:spcBef>
              <a:tabLst>
                <a:tab pos="360363" algn="l"/>
              </a:tabLst>
            </a:pPr>
            <a:r>
              <a:rPr lang="de-DE" sz="2600" kern="0" dirty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lang="de-DE" sz="2600" kern="0" dirty="0" smtClean="0">
                <a:solidFill>
                  <a:srgbClr val="000000"/>
                </a:solidFill>
                <a:latin typeface="Arial"/>
                <a:cs typeface="Arial"/>
              </a:rPr>
              <a:t>35)</a:t>
            </a:r>
          </a:p>
        </p:txBody>
      </p:sp>
    </p:spTree>
    <p:extLst>
      <p:ext uri="{BB962C8B-B14F-4D97-AF65-F5344CB8AC3E}">
        <p14:creationId xmlns:p14="http://schemas.microsoft.com/office/powerpoint/2010/main" val="2940846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Standard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tandarddesign">
  <a:themeElements>
    <a:clrScheme name="Standarddesig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Standard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Präsentation_Vorlage_METROSYSTEMS_4zu3_de_groß_20101026">
  <a:themeElements>
    <a:clrScheme name="Präsentation_Vorlage_METROSYSTEMS_4zu3_de_groß_20101026 1">
      <a:dk1>
        <a:srgbClr val="565A5B"/>
      </a:dk1>
      <a:lt1>
        <a:srgbClr val="FFFFFF"/>
      </a:lt1>
      <a:dk2>
        <a:srgbClr val="004171"/>
      </a:dk2>
      <a:lt2>
        <a:srgbClr val="FCC51D"/>
      </a:lt2>
      <a:accent1>
        <a:srgbClr val="E2001A"/>
      </a:accent1>
      <a:accent2>
        <a:srgbClr val="B2B2B2"/>
      </a:accent2>
      <a:accent3>
        <a:srgbClr val="FFFFFF"/>
      </a:accent3>
      <a:accent4>
        <a:srgbClr val="484C4C"/>
      </a:accent4>
      <a:accent5>
        <a:srgbClr val="EEAAAB"/>
      </a:accent5>
      <a:accent6>
        <a:srgbClr val="A1A1A1"/>
      </a:accent6>
      <a:hlink>
        <a:srgbClr val="96C147"/>
      </a:hlink>
      <a:folHlink>
        <a:srgbClr val="318D37"/>
      </a:folHlink>
    </a:clrScheme>
    <a:fontScheme name="Präsentation_Vorlage_METROSYSTEMS_4zu3_de_groß_20101026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00FF00"/>
        </a:solidFill>
        <a:ln w="12700" algn="ctr">
          <a:solidFill>
            <a:schemeClr val="bg1"/>
          </a:solidFill>
          <a:round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folHlink"/>
                </a:outerShdw>
              </a:effectLst>
            </a14:hiddenEffects>
          </a:ext>
        </a:extLst>
      </a:spPr>
      <a:bodyPr wrap="none" anchor="ctr"/>
      <a:lstStyle>
        <a:defPPr>
          <a:defRPr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CC33"/>
        </a:solidFill>
        <a:ln w="12700" cap="flat" cmpd="sng" algn="ctr">
          <a:solidFill>
            <a:schemeClr val="bg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folHlink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äsentation_Vorlage_METROSYSTEMS_4zu3_de_groß_20101026 1">
        <a:dk1>
          <a:srgbClr val="565A5B"/>
        </a:dk1>
        <a:lt1>
          <a:srgbClr val="FFFFFF"/>
        </a:lt1>
        <a:dk2>
          <a:srgbClr val="004171"/>
        </a:dk2>
        <a:lt2>
          <a:srgbClr val="FCC51D"/>
        </a:lt2>
        <a:accent1>
          <a:srgbClr val="E2001A"/>
        </a:accent1>
        <a:accent2>
          <a:srgbClr val="B2B2B2"/>
        </a:accent2>
        <a:accent3>
          <a:srgbClr val="FFFFFF"/>
        </a:accent3>
        <a:accent4>
          <a:srgbClr val="484C4C"/>
        </a:accent4>
        <a:accent5>
          <a:srgbClr val="EEAAAB"/>
        </a:accent5>
        <a:accent6>
          <a:srgbClr val="A1A1A1"/>
        </a:accent6>
        <a:hlink>
          <a:srgbClr val="96C147"/>
        </a:hlink>
        <a:folHlink>
          <a:srgbClr val="318D3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496</Words>
  <Application>Microsoft Office PowerPoint</Application>
  <PresentationFormat>Bildschirmpräsentation (4:3)</PresentationFormat>
  <Paragraphs>71</Paragraphs>
  <Slides>10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3</vt:i4>
      </vt:variant>
      <vt:variant>
        <vt:lpstr>Folientitel</vt:lpstr>
      </vt:variant>
      <vt:variant>
        <vt:i4>10</vt:i4>
      </vt:variant>
    </vt:vector>
  </HeadingPairs>
  <TitlesOfParts>
    <vt:vector size="18" baseType="lpstr">
      <vt:lpstr>Arial</vt:lpstr>
      <vt:lpstr>Calibri</vt:lpstr>
      <vt:lpstr>Times New Roman</vt:lpstr>
      <vt:lpstr>Verdana</vt:lpstr>
      <vt:lpstr>Wingdings</vt:lpstr>
      <vt:lpstr>Standarddesign</vt:lpstr>
      <vt:lpstr>1_Standarddesign</vt:lpstr>
      <vt:lpstr>Präsentation_Vorlage_METROSYSTEMS_4zu3_de_groß_20101026</vt:lpstr>
      <vt:lpstr>PowerPoint-Präsentation</vt:lpstr>
      <vt:lpstr>Simeon – Die Begegnung mit Jesus verändert alles</vt:lpstr>
      <vt:lpstr>1. In sehnlicher Erwartung auf Jesus</vt:lpstr>
      <vt:lpstr>2. Der liebliche Lobpreis für Jesus</vt:lpstr>
      <vt:lpstr>2. Der liebliche Lobpreis für Jesus</vt:lpstr>
      <vt:lpstr>2. Der liebliche Lobpreis für Jesus</vt:lpstr>
      <vt:lpstr>3. Über das scheidende Wesen des Jesus</vt:lpstr>
      <vt:lpstr>3. Über das scheidende Wesen des Jesus</vt:lpstr>
      <vt:lpstr>Simeon – Die Begegnung mit Jesus verändert alles</vt:lpstr>
      <vt:lpstr>PowerPoint-Präsentation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Lukas 2,25-35: Simeon – Die Begegnung mit Jesus verändert alles</dc:title>
  <dc:creator>Sascha Kriegler</dc:creator>
  <cp:lastModifiedBy>Windows User</cp:lastModifiedBy>
  <cp:revision>98</cp:revision>
  <dcterms:created xsi:type="dcterms:W3CDTF">2012-08-30T12:12:53Z</dcterms:created>
  <dcterms:modified xsi:type="dcterms:W3CDTF">2015-12-26T22:37:40Z</dcterms:modified>
</cp:coreProperties>
</file>