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48" r:id="rId1"/>
  </p:sldMasterIdLst>
  <p:notesMasterIdLst>
    <p:notesMasterId r:id="rId13"/>
  </p:notesMasterIdLst>
  <p:sldIdLst>
    <p:sldId id="585" r:id="rId2"/>
    <p:sldId id="700" r:id="rId3"/>
    <p:sldId id="885" r:id="rId4"/>
    <p:sldId id="914" r:id="rId5"/>
    <p:sldId id="915" r:id="rId6"/>
    <p:sldId id="916" r:id="rId7"/>
    <p:sldId id="917" r:id="rId8"/>
    <p:sldId id="844" r:id="rId9"/>
    <p:sldId id="845" r:id="rId10"/>
    <p:sldId id="846" r:id="rId11"/>
    <p:sldId id="918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FF7"/>
    <a:srgbClr val="00FF00"/>
    <a:srgbClr val="FF0000"/>
    <a:srgbClr val="D2D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82" autoAdjust="0"/>
    <p:restoredTop sz="94667" autoAdjust="0"/>
  </p:normalViewPr>
  <p:slideViewPr>
    <p:cSldViewPr snapToGrid="0">
      <p:cViewPr varScale="1">
        <p:scale>
          <a:sx n="155" d="100"/>
          <a:sy n="155" d="100"/>
        </p:scale>
        <p:origin x="252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D0F090-7E74-4FFD-BE36-E9B69AED82C3}" type="datetimeFigureOut">
              <a:rPr lang="de-DE" smtClean="0"/>
              <a:t>30.12.2025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864BAB-5BA2-4FE7-B15A-FCB7F3CF80AF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60919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AA41F3-FDDC-51D3-78E6-20EC3E7017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591C94FA-8F13-7A8E-0BC1-0305B61673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F52C78D6-E505-5266-84AD-48C3EB2595D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37A923B-42CA-F045-E82D-51A97B182F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0250029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7DF3AE-F141-4507-45FD-F9B73C4265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1F5EFD57-5E6C-C7BC-4E3E-015950EEC2C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7190E991-26B2-DD02-5938-C0AEF3DD0D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1AF7BEE-F617-4676-2DDF-D0E23D84134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440537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48BD9E-BB90-11A5-3BD2-08B10147F5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349C2E9B-4F09-AB4E-1D60-C348F4D505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3FA95467-D258-C8F2-FAD6-8B6300D527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A013A37-7C54-4AE8-BFCB-36B5A63920A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405664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3429D9-2E8D-65FD-1652-BE4186BC66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D3CDA0B4-501A-24F3-809F-64960ADA4B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E93947EC-D7B8-D903-9697-2EC0FFF4C87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9F3DDE3-AEDF-353A-FD59-C25E7148BC8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387212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CA454F-0143-8D73-6E99-668AC87183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8AA0CE0B-7E84-B7C9-C186-DDDE1713DC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26519966-406A-91EA-9042-232E88AEB6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2B89415-F72A-51B1-5571-56E1407682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98698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20CA10-26B0-5B47-EF21-19AAE2E27D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0441ABF3-4D01-1BD0-7DE0-1E749DD3CB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16C3A8CD-387F-4261-AAD6-41374398E72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01A88D5-1423-B8D1-97FF-8DFD3F1A48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007301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A207D2-9FD2-BDFD-911C-1B3E1332CE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B01048BD-40E5-8BF3-39C2-712B9BA960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D01F68A9-5109-DE0F-665C-D8A84CE7DA5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44B8DE1-FA3B-CD22-E4EF-B1084A9EF85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950803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9C32C0-C167-5551-49C6-456A4F838B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D8513084-9291-4AB0-38AF-A4E78EE229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3B45D47C-0921-7089-D143-751858B3CB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9F8675B-049F-DE3F-D7E1-B0B56CC907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864BAB-5BA2-4FE7-B15A-FCB7F3CF80AF}" type="slidenum">
              <a:rPr lang="de-DE" smtClean="0"/>
              <a:t>10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16457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30.12.2025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71495932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30.12.2025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71670472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30.12.2025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05043151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30.12.2025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44172780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30.12.2025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11488032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30.12.2025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69247348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30.12.2025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90432089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30.12.2025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22129096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30.12.2025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04582740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30.12.2025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78978406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78052-0DDC-454C-BFA8-EE9E5D62F210}" type="datetimeFigureOut">
              <a:rPr lang="de-DE" smtClean="0"/>
              <a:t>30.12.2025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46559822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78052-0DDC-454C-BFA8-EE9E5D62F210}" type="datetimeFigureOut">
              <a:rPr lang="de-DE" smtClean="0"/>
              <a:t>30.12.2025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AC4FF1-426E-4DFE-BCAC-868E90BB37A7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24594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4" name="Picture 4" descr="logo">
            <a:extLst>
              <a:ext uri="{FF2B5EF4-FFF2-40B4-BE49-F238E27FC236}">
                <a16:creationId xmlns:a16="http://schemas.microsoft.com/office/drawing/2014/main" id="{FA509D64-B823-47C6-AE2F-D6A36D6605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938300227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D15E7D-2D02-BF91-0765-D08F65F8E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B0612E40-4F2F-B277-5A91-3482AFC91707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B524ADFB-6257-4DA7-3C8D-AD42E3AF23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Drei Auswirkungen des weihnachtlichen Mindsets Jesu</a:t>
            </a: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233B9786-BFA7-0B93-2BB5-7771C2DDE5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1354AE8B-61C1-34AD-8130-736E7C7F5B97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3. Ultimatives Endziel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B95734E-6277-380E-B02C-32EE929707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Christi Überlegenheit und Größe soll uns zur Anbetung führen</a:t>
            </a:r>
          </a:p>
          <a:p>
            <a:pPr marL="538163" indent="-358775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Er ist das Haupt über jede Gewalt und Macht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(Kolosser 2,10)</a:t>
            </a:r>
          </a:p>
          <a:p>
            <a:pPr marL="538163" indent="-358775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Er ist das Haupt über die Gemeinde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(Kolosser 1,18; Epheser 1,22)</a:t>
            </a:r>
          </a:p>
          <a:p>
            <a:pPr marL="538163" indent="-358775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Er ist Herrscher über alles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 (Epheser 1,9-10)</a:t>
            </a:r>
          </a:p>
          <a:p>
            <a:pPr marL="538163" indent="-358775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Er ist Eckstein, an dem alles ausgerichtet wird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(Matthäus 21,42; Psalm 118,22; Apostelgeschichte 4,11; Epheser 2,20; 1. Petrus 2,7)</a:t>
            </a:r>
          </a:p>
          <a:p>
            <a:pPr marL="538163" indent="-358775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Er ist allen Herrn und allen Königen überlegen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(Daniel 2,35; 1. Timotheus 6,15; Offenbarung 17,14; 19,16)</a:t>
            </a:r>
          </a:p>
        </p:txBody>
      </p:sp>
    </p:spTree>
    <p:extLst>
      <p:ext uri="{BB962C8B-B14F-4D97-AF65-F5344CB8AC3E}">
        <p14:creationId xmlns:p14="http://schemas.microsoft.com/office/powerpoint/2010/main" val="75451693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124A6C-EA0F-F561-EEAB-8DC0B28A4D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>
            <a:extLst>
              <a:ext uri="{FF2B5EF4-FFF2-40B4-BE49-F238E27FC236}">
                <a16:creationId xmlns:a16="http://schemas.microsoft.com/office/drawing/2014/main" id="{B2EEAA3D-F98A-3F6F-4843-423032FBCDA9}"/>
              </a:ext>
            </a:extLst>
          </p:cNvPr>
          <p:cNvSpPr/>
          <p:nvPr/>
        </p:nvSpPr>
        <p:spPr>
          <a:xfrm>
            <a:off x="-9525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688D9D8-EB63-5925-39E6-FA55068BCC36}"/>
              </a:ext>
            </a:extLst>
          </p:cNvPr>
          <p:cNvSpPr txBox="1">
            <a:spLocks noChangeArrowheads="1"/>
          </p:cNvSpPr>
          <p:nvPr/>
        </p:nvSpPr>
        <p:spPr>
          <a:xfrm>
            <a:off x="457199" y="274638"/>
            <a:ext cx="854392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5400" b="1" i="0" u="none" strike="noStrike" kern="120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glow rad="139700">
                    <a:prstClr val="black">
                      <a:alpha val="40000"/>
                    </a:prstClr>
                  </a:glow>
                </a:effectLst>
                <a:uLnTx/>
                <a:uFillTx/>
                <a:latin typeface="AR ESSENCE" panose="02000000000000000000" pitchFamily="2" charset="0"/>
                <a:ea typeface="+mj-ea"/>
                <a:cs typeface="+mj-cs"/>
              </a:rPr>
              <a:t>Drei Auswirkungen des weihnachtlichen Mindsets Jesu</a:t>
            </a:r>
            <a:endParaRPr kumimoji="0" lang="de-DE" sz="3200" b="1" i="0" u="none" strike="noStrike" kern="1200" cap="none" spc="0" normalizeH="0" baseline="0" noProof="0" dirty="0">
              <a:ln>
                <a:noFill/>
              </a:ln>
              <a:solidFill>
                <a:srgbClr val="FFC000">
                  <a:lumMod val="60000"/>
                  <a:lumOff val="40000"/>
                </a:srgbClr>
              </a:solidFill>
              <a:effectLst>
                <a:glow rad="139700">
                  <a:prstClr val="black">
                    <a:alpha val="40000"/>
                  </a:prstClr>
                </a:glow>
              </a:effectLst>
              <a:uLnTx/>
              <a:uFillTx/>
              <a:latin typeface="AR ESSENCE" panose="02000000000000000000" pitchFamily="2" charset="0"/>
              <a:ea typeface="+mj-ea"/>
              <a:cs typeface="+mj-cs"/>
            </a:endParaRPr>
          </a:p>
        </p:txBody>
      </p:sp>
      <p:pic>
        <p:nvPicPr>
          <p:cNvPr id="10" name="Picture 4" descr="logo">
            <a:extLst>
              <a:ext uri="{FF2B5EF4-FFF2-40B4-BE49-F238E27FC236}">
                <a16:creationId xmlns:a16="http://schemas.microsoft.com/office/drawing/2014/main" id="{4EA99B71-D844-A512-3CCD-7E4405A194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5">
            <a:extLst>
              <a:ext uri="{FF2B5EF4-FFF2-40B4-BE49-F238E27FC236}">
                <a16:creationId xmlns:a16="http://schemas.microsoft.com/office/drawing/2014/main" id="{15ABA0A0-7D7E-7120-CF34-701FA3B056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151063"/>
            <a:ext cx="8543924" cy="607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39700">
                    <a:prstClr val="black">
                      <a:alpha val="40000"/>
                    </a:prstClr>
                  </a:glow>
                </a:effectLst>
                <a:uLnTx/>
                <a:uFillTx/>
                <a:latin typeface="AR ESSENCE" panose="02000000000000000000" pitchFamily="2" charset="0"/>
                <a:ea typeface="+mn-ea"/>
                <a:cs typeface="Arial" charset="0"/>
              </a:rPr>
              <a:t>Philipper 2,9-11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8F9191EF-463D-8FC4-A62A-3DFAAB6B2941}"/>
              </a:ext>
            </a:extLst>
          </p:cNvPr>
          <p:cNvSpPr/>
          <p:nvPr/>
        </p:nvSpPr>
        <p:spPr>
          <a:xfrm>
            <a:off x="457200" y="3246260"/>
            <a:ext cx="11320272" cy="2899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4375" marR="0" lvl="0" indent="-714375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714375" algn="l"/>
              </a:tabLst>
              <a:defRPr/>
            </a:pP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39700">
                    <a:prstClr val="black">
                      <a:alpha val="40000"/>
                    </a:prstClr>
                  </a:glow>
                </a:effectLst>
                <a:uLnTx/>
                <a:uFillTx/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Unmittelbare Folgen (Vers 9)</a:t>
            </a:r>
          </a:p>
          <a:p>
            <a:pPr marL="714375" marR="0" lvl="0" indent="-714375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714375" algn="l"/>
              </a:tabLst>
              <a:defRPr/>
            </a:pP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39700">
                    <a:prstClr val="black">
                      <a:alpha val="40000"/>
                    </a:prstClr>
                  </a:glow>
                </a:effectLst>
                <a:uLnTx/>
                <a:uFillTx/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Umfangreiche Absichten (Verse 10-11a)</a:t>
            </a:r>
          </a:p>
          <a:p>
            <a:pPr marL="714375" marR="0" lvl="0" indent="-714375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714375" algn="l"/>
              </a:tabLst>
              <a:defRPr/>
            </a:pP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glow rad="139700">
                    <a:prstClr val="black">
                      <a:alpha val="40000"/>
                    </a:prstClr>
                  </a:glow>
                </a:effectLst>
                <a:uLnTx/>
                <a:uFillTx/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Ultimatives Endziel (Vers 11b)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714375" algn="l"/>
              </a:tabLst>
              <a:defRPr/>
            </a:pPr>
            <a:endParaRPr kumimoji="0" lang="de-DE" sz="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39700">
                  <a:prstClr val="black">
                    <a:alpha val="40000"/>
                  </a:prstClr>
                </a:glow>
              </a:effectLst>
              <a:uLnTx/>
              <a:uFillTx/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714375" algn="l"/>
              </a:tabLst>
              <a:defRPr/>
            </a:pPr>
            <a:endParaRPr kumimoji="0" lang="de-DE" sz="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glow rad="139700">
                  <a:prstClr val="black">
                    <a:alpha val="40000"/>
                  </a:prstClr>
                </a:glow>
              </a:effectLst>
              <a:uLnTx/>
              <a:uFillTx/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541338" algn="l"/>
              </a:tabLst>
              <a:defRPr/>
            </a:pPr>
            <a:r>
              <a:rPr kumimoji="0" lang="de-DE" sz="2800" b="0" i="0" u="none" strike="noStrike" kern="0" cap="none" spc="0" normalizeH="0" baseline="0" noProof="0" dirty="0">
                <a:ln>
                  <a:noFill/>
                </a:ln>
                <a:solidFill>
                  <a:srgbClr val="70AD47">
                    <a:lumMod val="60000"/>
                    <a:lumOff val="40000"/>
                  </a:srgbClr>
                </a:solidFill>
                <a:effectLst>
                  <a:glow rad="139700">
                    <a:prstClr val="black">
                      <a:alpha val="40000"/>
                    </a:prstClr>
                  </a:glow>
                </a:effectLst>
                <a:uLnTx/>
                <a:uFillTx/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Drei Auswirkungen des weihnachtlichen Mindsets Jesu, damit wir ihn anbeten und seine Gesinnung in uns tragen!</a:t>
            </a:r>
          </a:p>
        </p:txBody>
      </p:sp>
    </p:spTree>
    <p:extLst>
      <p:ext uri="{BB962C8B-B14F-4D97-AF65-F5344CB8AC3E}">
        <p14:creationId xmlns:p14="http://schemas.microsoft.com/office/powerpoint/2010/main" val="2546395551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llipse 1"/>
          <p:cNvSpPr/>
          <p:nvPr/>
        </p:nvSpPr>
        <p:spPr>
          <a:xfrm>
            <a:off x="-9525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>
          <a:xfrm>
            <a:off x="457199" y="274638"/>
            <a:ext cx="854392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</a:rPr>
              <a:t>Drei Auswirkungen des weihnachtlichen Mindsets Jesu</a:t>
            </a:r>
            <a:endParaRPr lang="de-DE" sz="3200" b="1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</a:endParaRPr>
          </a:p>
        </p:txBody>
      </p:sp>
      <p:pic>
        <p:nvPicPr>
          <p:cNvPr id="10" name="Picture 4" descr="logo">
            <a:extLst>
              <a:ext uri="{FF2B5EF4-FFF2-40B4-BE49-F238E27FC236}">
                <a16:creationId xmlns:a16="http://schemas.microsoft.com/office/drawing/2014/main" id="{CB64CCA8-1375-4D87-BCE6-1D824757A2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5">
            <a:extLst>
              <a:ext uri="{FF2B5EF4-FFF2-40B4-BE49-F238E27FC236}">
                <a16:creationId xmlns:a16="http://schemas.microsoft.com/office/drawing/2014/main" id="{A8B458F8-3602-4898-BE61-0B2AF11AEB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151063"/>
            <a:ext cx="8543924" cy="607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36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cs typeface="Arial" charset="0"/>
              </a:rPr>
              <a:t>Philipper 2,9-11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6A326F71-41C5-403C-B067-45190D54D33B}"/>
              </a:ext>
            </a:extLst>
          </p:cNvPr>
          <p:cNvSpPr/>
          <p:nvPr/>
        </p:nvSpPr>
        <p:spPr>
          <a:xfrm>
            <a:off x="457200" y="3246260"/>
            <a:ext cx="11320272" cy="2899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4375" lvl="0" indent="-714375" eaLnBrk="0" fontAlgn="base" hangingPunct="0"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  <a:tabLst>
                <a:tab pos="714375" algn="l"/>
              </a:tabLst>
            </a:pPr>
            <a:r>
              <a:rPr lang="de-DE" sz="32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Unmittelbare Folgen (Vers 9)</a:t>
            </a:r>
          </a:p>
          <a:p>
            <a:pPr marL="714375" lvl="0" indent="-714375" eaLnBrk="0" fontAlgn="base" hangingPunct="0"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  <a:tabLst>
                <a:tab pos="714375" algn="l"/>
              </a:tabLst>
            </a:pPr>
            <a:r>
              <a:rPr lang="de-DE" sz="32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Umfangreiche Absichten (Verse 10-11a)</a:t>
            </a:r>
          </a:p>
          <a:p>
            <a:pPr marL="714375" lvl="0" indent="-714375" eaLnBrk="0" fontAlgn="base" hangingPunct="0">
              <a:spcBef>
                <a:spcPct val="20000"/>
              </a:spcBef>
              <a:spcAft>
                <a:spcPct val="0"/>
              </a:spcAft>
              <a:buFont typeface="+mj-lt"/>
              <a:buAutoNum type="arabicPeriod"/>
              <a:tabLst>
                <a:tab pos="714375" algn="l"/>
              </a:tabLst>
            </a:pPr>
            <a:r>
              <a:rPr lang="de-DE" sz="320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</a:rPr>
              <a:t>Ultimatives Endziel (Vers 11b)</a:t>
            </a: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714375" algn="l"/>
              </a:tabLst>
            </a:pPr>
            <a:endParaRPr lang="de-DE" sz="50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eaLnBrk="0" fontAlgn="base" hangingPunct="0">
              <a:spcBef>
                <a:spcPct val="20000"/>
              </a:spcBef>
              <a:spcAft>
                <a:spcPct val="0"/>
              </a:spcAft>
              <a:tabLst>
                <a:tab pos="714375" algn="l"/>
              </a:tabLst>
            </a:pPr>
            <a:endParaRPr lang="de-DE" sz="50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tabLst>
                <a:tab pos="541338" algn="l"/>
              </a:tabLst>
            </a:pPr>
            <a:r>
              <a:rPr lang="de-DE" sz="2800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Drei Auswirkungen des weihnachtlichen Mindsets Jesu, damit wir ihn anbeten und seine Gesinnung in uns tragen!</a:t>
            </a:r>
          </a:p>
        </p:txBody>
      </p:sp>
    </p:spTree>
    <p:extLst>
      <p:ext uri="{BB962C8B-B14F-4D97-AF65-F5344CB8AC3E}">
        <p14:creationId xmlns:p14="http://schemas.microsoft.com/office/powerpoint/2010/main" val="4163940371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F88F3A-1BAC-B32E-FE69-4AD015F110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BB907886-C635-FB40-1D90-D8C9DD30B56E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3C348180-8124-DE42-6190-375C77B6BD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Drei Auswirkungen des weihnachtlichen Mindsets Jesu</a:t>
            </a: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791C1766-B1C1-1534-34BD-829035712B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F2C6862C-BA4C-88DC-98F0-59BDE75CE5E5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1. Unmittelbare Folgen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51533D3-67AB-DF20-0824-4A8A2F70E7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a) Hohe Erhebung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Gottes Prinzip: Wer sich selbst erniedrigt, wird erhöht werden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</a:t>
            </a:r>
            <a:r>
              <a:rPr lang="fi-FI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Matthäus 23,12; Lukas 14,11; 18,14; Jakobus 4,10; 1. Petrus 5,6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)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Jesus wurde zur Rechten Gottes erhöht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</a:t>
            </a:r>
            <a:r>
              <a:rPr lang="fi-FI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Matthäus 26,64; Hebräer 1,3-4; 12,2; 1. Petrus 3,22; vgl. Hebräer 2,9; Kolosser 1,18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)</a:t>
            </a:r>
            <a:endParaRPr lang="de-DE" kern="0" dirty="0">
              <a:solidFill>
                <a:schemeClr val="accent6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  <a:sym typeface="Wingdings" pitchFamily="2" charset="2"/>
            </a:endParaRPr>
          </a:p>
          <a:p>
            <a:pPr marL="0" indent="0">
              <a:buNone/>
              <a:tabLst>
                <a:tab pos="719138" algn="l"/>
              </a:tabLst>
              <a:defRPr/>
            </a:pPr>
            <a:endParaRPr lang="de-DE" kern="0" dirty="0">
              <a:solidFill>
                <a:schemeClr val="accent6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29520645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167739-E9E0-8ECE-F574-600034E27E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DB161A6C-3BD4-D1CD-D8C6-0DCB37074C0B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C539CE46-2A50-0F6A-554E-A299941E90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Drei Auswirkungen des weihnachtlichen Mindsets Jesu</a:t>
            </a: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671AB6A3-1F52-A014-2745-895C0E36FC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639A8108-F7C0-1B90-CC88-F0754BE63BB1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1. Unmittelbare Folgen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78A3C39-EFA7-AF72-3819-F12CA61B82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b) Höchste Namensverleihung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Der Name ist „Herr“</a:t>
            </a:r>
            <a:endParaRPr lang="de-DE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715963" indent="-3571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Jesus wurde als Herr angekündigt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</a:t>
            </a:r>
            <a:r>
              <a:rPr lang="fi-FI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Lukas 2,11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)</a:t>
            </a:r>
          </a:p>
          <a:p>
            <a:pPr marL="715963" indent="-3571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Jesus wurde zum Herrn gemacht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</a:t>
            </a:r>
            <a:r>
              <a:rPr lang="fi-FI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Apostelgeschichte 2,32.36; 10,36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)</a:t>
            </a:r>
            <a:endParaRPr lang="de-DE" kern="0" dirty="0">
              <a:solidFill>
                <a:schemeClr val="accent6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sym typeface="Wingdings" pitchFamily="2" charset="2"/>
            </a:endParaRPr>
          </a:p>
          <a:p>
            <a:pPr marL="715963" indent="-3571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„Herr“ drückt Autorität aus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(Offenbarung 17,14; 19,16)</a:t>
            </a:r>
          </a:p>
          <a:p>
            <a:pPr marL="715963" indent="-3571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„Herr“ steht in Zusammenhang mit Gott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</a:t>
            </a:r>
            <a:r>
              <a:rPr lang="fi-FI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Johannes 20,28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)</a:t>
            </a:r>
            <a:endParaRPr lang="de-DE" kern="0" dirty="0">
              <a:solidFill>
                <a:schemeClr val="accent6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  <a:sym typeface="Wingdings" pitchFamily="2" charset="2"/>
            </a:endParaRP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Wir predigen Christus als Herrn (2. Korinther 4,5)!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Nur in seinem Namen ist Rettung (Apostelgeschichte 4,12)!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endParaRPr lang="de-DE" kern="0" dirty="0">
              <a:solidFill>
                <a:schemeClr val="accent6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86956717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816C73-465A-624B-056F-5E50D06DE5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FB58C9AC-82AD-0ADF-1267-8F018572CD05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7ADF1C7A-A819-11BB-8F26-C900DE2532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Drei Auswirkungen des weihnachtlichen Mindsets Jesu</a:t>
            </a: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93654C59-5C2A-441A-022F-2AA0830EF7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B375A53E-B1A6-5F53-0F3C-12388EF47710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2. Umfangreiche Absichten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574A67D1-807A-3E97-0F55-989A283197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a) Jedes Knie beugt sich im Namen Jesu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Alles ist seinen Füßen unterworfen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</a:t>
            </a:r>
            <a:r>
              <a:rPr lang="fi-FI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1. Korinther 15,27; 1. Petrus 3,22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)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Drei Existenzbereiche</a:t>
            </a:r>
            <a:endParaRPr lang="de-DE" kern="0" dirty="0">
              <a:solidFill>
                <a:schemeClr val="accent4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715963" indent="-3571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Himmlisch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(1. Thessalonicher 4,13-18; Offenbarung 5,8-14)</a:t>
            </a:r>
          </a:p>
          <a:p>
            <a:pPr marL="715963" indent="-3571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Irdisch: Damals, heute und zukünftig lebende Menschen</a:t>
            </a:r>
            <a:endParaRPr lang="de-DE" kern="0" dirty="0">
              <a:solidFill>
                <a:schemeClr val="accent6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sym typeface="Wingdings" pitchFamily="2" charset="2"/>
            </a:endParaRPr>
          </a:p>
          <a:p>
            <a:pPr marL="715963" indent="-357188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Unterirdisch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</a:t>
            </a:r>
            <a:r>
              <a:rPr lang="fi-FI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Lukas 16,23.28; Offenbarung 20,13; 1. Mose 6,4; </a:t>
            </a:r>
            <a:r>
              <a:rPr lang="pt-BR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2. Petrus 2,4; Judas 6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)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endParaRPr lang="de-DE" kern="0" dirty="0">
              <a:solidFill>
                <a:schemeClr val="accent6">
                  <a:lumMod val="60000"/>
                  <a:lumOff val="40000"/>
                </a:schemeClr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  <a:cs typeface="Verdana" panose="020B0604030504040204" pitchFamily="34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9501379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DDF50E-57B1-6188-B872-F356A4E669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9490AAFF-4632-5194-FA3B-FC32E0BC86A3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B1D75633-9997-97B0-E62B-BF4EFD44F4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Drei Auswirkungen des weihnachtlichen Mindsets Jesu</a:t>
            </a: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612AD88B-AC35-DB49-39AD-773597CB1F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65F0BB21-EE4E-7478-64A3-9E7F5B0F291C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2. Umfangreiche Absichten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DC8D195B-5307-363F-3CFF-02577DD736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b) Jede Zunge bekennt Jesus Christus als „Herr“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Bekenntnis „Jesus ist Herr“ ist Teil des Bekenntnisses zur Rettung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</a:t>
            </a:r>
            <a:r>
              <a:rPr lang="fi-FI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Römer 10,9-10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)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„jeder, der den Namen des Herrn anrufen wird, wird errettet werden“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</a:t>
            </a:r>
            <a:r>
              <a:rPr lang="fi-FI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Römer 10,13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)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Beuge die Knie und bekenne den Herrn!</a:t>
            </a:r>
          </a:p>
        </p:txBody>
      </p:sp>
    </p:spTree>
    <p:extLst>
      <p:ext uri="{BB962C8B-B14F-4D97-AF65-F5344CB8AC3E}">
        <p14:creationId xmlns:p14="http://schemas.microsoft.com/office/powerpoint/2010/main" val="2312728877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A3DF6C-DEC9-C42C-7F7F-43A49B1ABB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4714564F-3207-DEF2-2FCB-DE423B0F5D98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7B3E6DBC-78FC-37B5-AFA6-15E3273F1C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Drei Auswirkungen des weihnachtlichen Mindsets Jesu</a:t>
            </a: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A0D0F586-1773-85D9-90F9-26086061A5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1F3E800F-CE99-6408-5C5D-EC4C60BA507E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3. Ultimatives Endziel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973D2FD-98F6-57B1-1821-2798007AAB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Ehre dem Sohn = Ehre dem Vater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</a:t>
            </a:r>
            <a:r>
              <a:rPr lang="fi-FI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Johannes 5,23; vgl. 13,31.32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)</a:t>
            </a:r>
          </a:p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In Christus werden alle Dinge vereint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(vgl. Epheser 1,10.20-23)</a:t>
            </a: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, sodass Gott letztlich alles in allem sei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(1. Korinther 15,28)</a:t>
            </a:r>
          </a:p>
        </p:txBody>
      </p:sp>
    </p:spTree>
    <p:extLst>
      <p:ext uri="{BB962C8B-B14F-4D97-AF65-F5344CB8AC3E}">
        <p14:creationId xmlns:p14="http://schemas.microsoft.com/office/powerpoint/2010/main" val="2311192086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D3AC2D-659B-6C2B-5450-5B1473BE59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CA2E4859-5475-76A2-3DA5-15072360575F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B6032CE1-A1DB-9ADF-FAC6-7A5109D21D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Drei Auswirkungen des weihnachtlichen Mindsets Jesu</a:t>
            </a: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E6916B3B-DAAF-0E91-1163-57747F7466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E7877BDE-A96C-7000-DF3E-BE6EC424130B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3. Ultimatives Endziel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C929CCB-B5E1-02DB-2FC5-2E32E0B1BB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Christi Überlegenheit und Größe soll uns zur Anbetung führen</a:t>
            </a:r>
          </a:p>
          <a:p>
            <a:pPr marL="538163" indent="-358775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Er ist allen Menschen überlegen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(Johannes 17,2)</a:t>
            </a:r>
            <a:endParaRPr lang="de-DE" kern="0" dirty="0">
              <a:solidFill>
                <a:schemeClr val="bg1"/>
              </a:solidFill>
              <a:effectLst>
                <a:glow rad="139700">
                  <a:schemeClr val="tx1">
                    <a:alpha val="40000"/>
                  </a:schemeClr>
                </a:glow>
              </a:effectLst>
              <a:latin typeface="AR ESSENCE" panose="02000000000000000000" pitchFamily="2" charset="0"/>
              <a:ea typeface="Verdana" panose="020B0604030504040204" pitchFamily="34" charset="0"/>
            </a:endParaRPr>
          </a:p>
          <a:p>
            <a:pPr marL="538163" indent="-358775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Er ist allen Feinden überlegen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(1. Korinther 15,25-26; Psalm 110,1)</a:t>
            </a:r>
          </a:p>
          <a:p>
            <a:pPr marL="538163" indent="-358775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Er ist aller Macht / Autorität überlegen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(Kolosser 2,15; Epheser 1,21)</a:t>
            </a:r>
          </a:p>
          <a:p>
            <a:pPr marL="538163" indent="-358775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Er ist allen Traditionen überlegen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(Matthäus 12,8)</a:t>
            </a:r>
          </a:p>
          <a:p>
            <a:pPr marL="538163" indent="-358775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Er ist allen Dingen überlegen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(Johannes 3,35; 1. Korinther 15,28; Philipper 3,21; Hebräer 2,8)</a:t>
            </a:r>
          </a:p>
        </p:txBody>
      </p:sp>
    </p:spTree>
    <p:extLst>
      <p:ext uri="{BB962C8B-B14F-4D97-AF65-F5344CB8AC3E}">
        <p14:creationId xmlns:p14="http://schemas.microsoft.com/office/powerpoint/2010/main" val="375272810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30FABF-DAA2-C84A-FB9A-6813D9AD56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e 5">
            <a:extLst>
              <a:ext uri="{FF2B5EF4-FFF2-40B4-BE49-F238E27FC236}">
                <a16:creationId xmlns:a16="http://schemas.microsoft.com/office/drawing/2014/main" id="{497CD4B8-F65A-F433-EB19-08EB6E5B6447}"/>
              </a:ext>
            </a:extLst>
          </p:cNvPr>
          <p:cNvSpPr/>
          <p:nvPr/>
        </p:nvSpPr>
        <p:spPr>
          <a:xfrm>
            <a:off x="0" y="0"/>
            <a:ext cx="12204954" cy="6858000"/>
          </a:xfrm>
          <a:prstGeom prst="ellipse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4" name="Rectangle 5">
            <a:extLst>
              <a:ext uri="{FF2B5EF4-FFF2-40B4-BE49-F238E27FC236}">
                <a16:creationId xmlns:a16="http://schemas.microsoft.com/office/drawing/2014/main" id="{0C3A21F9-1033-84FB-D6AE-178E2847B9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6424613"/>
            <a:ext cx="11234928" cy="43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de-DE" sz="2400" dirty="0">
                <a:solidFill>
                  <a:srgbClr val="00B0F0"/>
                </a:solidFill>
                <a:latin typeface="AR ESSENCE" panose="02000000000000000000" pitchFamily="2" charset="0"/>
                <a:cs typeface="Arial" charset="0"/>
              </a:rPr>
              <a:t>Drei Auswirkungen des weihnachtlichen Mindsets Jesu</a:t>
            </a:r>
          </a:p>
        </p:txBody>
      </p:sp>
      <p:pic>
        <p:nvPicPr>
          <p:cNvPr id="13" name="Picture 4" descr="logo">
            <a:extLst>
              <a:ext uri="{FF2B5EF4-FFF2-40B4-BE49-F238E27FC236}">
                <a16:creationId xmlns:a16="http://schemas.microsoft.com/office/drawing/2014/main" id="{0D0A74A3-DA81-F0BB-139F-C59C45C50D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996803" y="5656017"/>
            <a:ext cx="9525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5">
            <a:extLst>
              <a:ext uri="{FF2B5EF4-FFF2-40B4-BE49-F238E27FC236}">
                <a16:creationId xmlns:a16="http://schemas.microsoft.com/office/drawing/2014/main" id="{3E454468-993D-C3F9-AF88-C66A4B35B454}"/>
              </a:ext>
            </a:extLst>
          </p:cNvPr>
          <p:cNvSpPr txBox="1">
            <a:spLocks noChangeArrowheads="1"/>
          </p:cNvSpPr>
          <p:nvPr/>
        </p:nvSpPr>
        <p:spPr>
          <a:xfrm>
            <a:off x="457200" y="274638"/>
            <a:ext cx="8524875" cy="17145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de-DE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R ESSENCE" panose="02000000000000000000" pitchFamily="2" charset="0"/>
              </a:rPr>
              <a:t>3. Ultimatives Endziel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B60EECA-5BC1-13B1-0368-110E35ED09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916113"/>
            <a:ext cx="11234928" cy="453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None/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  <a:cs typeface="Verdana" panose="020B0604030504040204" pitchFamily="34" charset="0"/>
                <a:sym typeface="Wingdings" pitchFamily="2" charset="2"/>
              </a:rPr>
              <a:t> Christi Überlegenheit und Größe soll uns zur Anbetung führen</a:t>
            </a:r>
          </a:p>
          <a:p>
            <a:pPr marL="538163" indent="-358775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Er ist allen Propheten überlegen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(Matthäus 12,41; Johannes 1,26-30; Hebräer 1,1-2)</a:t>
            </a:r>
          </a:p>
          <a:p>
            <a:pPr marL="538163" indent="-358775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Er ist Mose überlegen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(Hebräer 3,3-6)</a:t>
            </a:r>
          </a:p>
          <a:p>
            <a:pPr marL="538163" indent="-358775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Er ist allen </a:t>
            </a:r>
            <a:r>
              <a:rPr lang="de-DE" kern="0" dirty="0" err="1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Priestertümern</a:t>
            </a: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 überlegen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(Hebräer 4,14; 9,11-14.24-26)</a:t>
            </a:r>
          </a:p>
          <a:p>
            <a:pPr marL="538163" indent="-358775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Er ist den Engeln überlegen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(1. Petrus 3,22; Hebräer 1,4-14)</a:t>
            </a:r>
          </a:p>
          <a:p>
            <a:pPr marL="538163" indent="-358775">
              <a:tabLst>
                <a:tab pos="719138" algn="l"/>
              </a:tabLst>
              <a:defRPr/>
            </a:pPr>
            <a:r>
              <a:rPr lang="de-DE" kern="0" dirty="0">
                <a:solidFill>
                  <a:schemeClr val="bg1"/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Er ist der oberste Hirte </a:t>
            </a:r>
            <a:r>
              <a:rPr lang="de-DE" kern="0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glow rad="139700">
                    <a:schemeClr val="tx1">
                      <a:alpha val="40000"/>
                    </a:schemeClr>
                  </a:glow>
                </a:effectLst>
                <a:latin typeface="AR ESSENCE" panose="02000000000000000000" pitchFamily="2" charset="0"/>
                <a:ea typeface="Verdana" panose="020B0604030504040204" pitchFamily="34" charset="0"/>
              </a:rPr>
              <a:t>(1. Petrus 5,4; Hebräer 13,20)</a:t>
            </a:r>
          </a:p>
        </p:txBody>
      </p:sp>
    </p:spTree>
    <p:extLst>
      <p:ext uri="{BB962C8B-B14F-4D97-AF65-F5344CB8AC3E}">
        <p14:creationId xmlns:p14="http://schemas.microsoft.com/office/powerpoint/2010/main" val="286550319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720</Words>
  <Application>Microsoft Office PowerPoint</Application>
  <PresentationFormat>Breitbild</PresentationFormat>
  <Paragraphs>81</Paragraphs>
  <Slides>11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6" baseType="lpstr">
      <vt:lpstr>AR ESSENCE</vt:lpstr>
      <vt:lpstr>Arial</vt:lpstr>
      <vt:lpstr>Calibri</vt:lpstr>
      <vt:lpstr>Calibri Light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Philipper 2,9-11: Drei Auswirkungen des weihnachtlichen Mindsets Jesu</dc:title>
  <dc:creator>Sascha Kriegler</dc:creator>
  <cp:lastModifiedBy>Sascha Kriegler</cp:lastModifiedBy>
  <cp:revision>633</cp:revision>
  <dcterms:created xsi:type="dcterms:W3CDTF">2015-12-06T14:34:46Z</dcterms:created>
  <dcterms:modified xsi:type="dcterms:W3CDTF">2025-12-30T10:57:35Z</dcterms:modified>
</cp:coreProperties>
</file>